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2"/>
  </p:sldMasterIdLst>
  <p:notesMasterIdLst>
    <p:notesMasterId r:id="rId69"/>
  </p:notesMasterIdLst>
  <p:sldIdLst>
    <p:sldId id="563" r:id="rId3"/>
    <p:sldId id="605" r:id="rId4"/>
    <p:sldId id="587" r:id="rId5"/>
    <p:sldId id="570" r:id="rId6"/>
    <p:sldId id="367" r:id="rId7"/>
    <p:sldId id="618" r:id="rId8"/>
    <p:sldId id="375" r:id="rId9"/>
    <p:sldId id="597" r:id="rId10"/>
    <p:sldId id="588" r:id="rId11"/>
    <p:sldId id="598" r:id="rId12"/>
    <p:sldId id="596" r:id="rId13"/>
    <p:sldId id="599" r:id="rId14"/>
    <p:sldId id="358" r:id="rId15"/>
    <p:sldId id="398" r:id="rId16"/>
    <p:sldId id="604" r:id="rId17"/>
    <p:sldId id="603" r:id="rId18"/>
    <p:sldId id="590" r:id="rId19"/>
    <p:sldId id="572" r:id="rId20"/>
    <p:sldId id="593" r:id="rId21"/>
    <p:sldId id="591" r:id="rId22"/>
    <p:sldId id="594" r:id="rId23"/>
    <p:sldId id="595" r:id="rId24"/>
    <p:sldId id="607" r:id="rId25"/>
    <p:sldId id="608" r:id="rId26"/>
    <p:sldId id="609" r:id="rId27"/>
    <p:sldId id="610" r:id="rId28"/>
    <p:sldId id="568" r:id="rId29"/>
    <p:sldId id="602" r:id="rId30"/>
    <p:sldId id="576" r:id="rId31"/>
    <p:sldId id="577" r:id="rId32"/>
    <p:sldId id="578" r:id="rId33"/>
    <p:sldId id="579" r:id="rId34"/>
    <p:sldId id="580" r:id="rId35"/>
    <p:sldId id="616" r:id="rId36"/>
    <p:sldId id="347" r:id="rId37"/>
    <p:sldId id="348" r:id="rId38"/>
    <p:sldId id="361" r:id="rId39"/>
    <p:sldId id="376" r:id="rId40"/>
    <p:sldId id="600" r:id="rId41"/>
    <p:sldId id="286" r:id="rId42"/>
    <p:sldId id="341" r:id="rId43"/>
    <p:sldId id="339" r:id="rId44"/>
    <p:sldId id="322" r:id="rId45"/>
    <p:sldId id="611" r:id="rId46"/>
    <p:sldId id="612" r:id="rId47"/>
    <p:sldId id="617" r:id="rId48"/>
    <p:sldId id="613" r:id="rId49"/>
    <p:sldId id="343" r:id="rId50"/>
    <p:sldId id="344" r:id="rId51"/>
    <p:sldId id="354" r:id="rId52"/>
    <p:sldId id="373" r:id="rId53"/>
    <p:sldId id="260" r:id="rId54"/>
    <p:sldId id="259" r:id="rId55"/>
    <p:sldId id="297" r:id="rId56"/>
    <p:sldId id="299" r:id="rId57"/>
    <p:sldId id="334" r:id="rId58"/>
    <p:sldId id="571" r:id="rId59"/>
    <p:sldId id="589" r:id="rId60"/>
    <p:sldId id="584" r:id="rId61"/>
    <p:sldId id="583" r:id="rId62"/>
    <p:sldId id="582" r:id="rId63"/>
    <p:sldId id="573" r:id="rId64"/>
    <p:sldId id="585" r:id="rId65"/>
    <p:sldId id="592" r:id="rId66"/>
    <p:sldId id="356" r:id="rId67"/>
    <p:sldId id="601" r:id="rId68"/>
  </p:sldIdLst>
  <p:sldSz cx="14630400" cy="10058400"/>
  <p:notesSz cx="6858000" cy="9144000"/>
  <p:defaultTextStyle>
    <a:defPPr>
      <a:defRPr lang="en-US"/>
    </a:defPPr>
    <a:lvl1pPr marL="0" algn="l" defTabSz="570230" rtl="0" eaLnBrk="1" latinLnBrk="0" hangingPunct="1">
      <a:defRPr sz="2245" kern="1200">
        <a:solidFill>
          <a:schemeClr val="tx1"/>
        </a:solidFill>
        <a:latin typeface="+mn-lt"/>
        <a:ea typeface="+mn-ea"/>
        <a:cs typeface="+mn-cs"/>
      </a:defRPr>
    </a:lvl1pPr>
    <a:lvl2pPr marL="570230" algn="l" defTabSz="570230" rtl="0" eaLnBrk="1" latinLnBrk="0" hangingPunct="1">
      <a:defRPr sz="2245" kern="1200">
        <a:solidFill>
          <a:schemeClr val="tx1"/>
        </a:solidFill>
        <a:latin typeface="+mn-lt"/>
        <a:ea typeface="+mn-ea"/>
        <a:cs typeface="+mn-cs"/>
      </a:defRPr>
    </a:lvl2pPr>
    <a:lvl3pPr marL="1141095" algn="l" defTabSz="570230" rtl="0" eaLnBrk="1" latinLnBrk="0" hangingPunct="1">
      <a:defRPr sz="2245" kern="1200">
        <a:solidFill>
          <a:schemeClr val="tx1"/>
        </a:solidFill>
        <a:latin typeface="+mn-lt"/>
        <a:ea typeface="+mn-ea"/>
        <a:cs typeface="+mn-cs"/>
      </a:defRPr>
    </a:lvl3pPr>
    <a:lvl4pPr marL="1711325" algn="l" defTabSz="570230" rtl="0" eaLnBrk="1" latinLnBrk="0" hangingPunct="1">
      <a:defRPr sz="2245" kern="1200">
        <a:solidFill>
          <a:schemeClr val="tx1"/>
        </a:solidFill>
        <a:latin typeface="+mn-lt"/>
        <a:ea typeface="+mn-ea"/>
        <a:cs typeface="+mn-cs"/>
      </a:defRPr>
    </a:lvl4pPr>
    <a:lvl5pPr marL="2282190" algn="l" defTabSz="570230" rtl="0" eaLnBrk="1" latinLnBrk="0" hangingPunct="1">
      <a:defRPr sz="2245" kern="1200">
        <a:solidFill>
          <a:schemeClr val="tx1"/>
        </a:solidFill>
        <a:latin typeface="+mn-lt"/>
        <a:ea typeface="+mn-ea"/>
        <a:cs typeface="+mn-cs"/>
      </a:defRPr>
    </a:lvl5pPr>
    <a:lvl6pPr marL="2852420" algn="l" defTabSz="570230" rtl="0" eaLnBrk="1" latinLnBrk="0" hangingPunct="1">
      <a:defRPr sz="2245" kern="1200">
        <a:solidFill>
          <a:schemeClr val="tx1"/>
        </a:solidFill>
        <a:latin typeface="+mn-lt"/>
        <a:ea typeface="+mn-ea"/>
        <a:cs typeface="+mn-cs"/>
      </a:defRPr>
    </a:lvl6pPr>
    <a:lvl7pPr marL="3423285" algn="l" defTabSz="570230" rtl="0" eaLnBrk="1" latinLnBrk="0" hangingPunct="1">
      <a:defRPr sz="2245" kern="1200">
        <a:solidFill>
          <a:schemeClr val="tx1"/>
        </a:solidFill>
        <a:latin typeface="+mn-lt"/>
        <a:ea typeface="+mn-ea"/>
        <a:cs typeface="+mn-cs"/>
      </a:defRPr>
    </a:lvl7pPr>
    <a:lvl8pPr marL="3993515" algn="l" defTabSz="570230" rtl="0" eaLnBrk="1" latinLnBrk="0" hangingPunct="1">
      <a:defRPr sz="2245" kern="1200">
        <a:solidFill>
          <a:schemeClr val="tx1"/>
        </a:solidFill>
        <a:latin typeface="+mn-lt"/>
        <a:ea typeface="+mn-ea"/>
        <a:cs typeface="+mn-cs"/>
      </a:defRPr>
    </a:lvl8pPr>
    <a:lvl9pPr marL="4564380" algn="l" defTabSz="570230" rtl="0" eaLnBrk="1" latinLnBrk="0" hangingPunct="1">
      <a:defRPr sz="224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68" userDrawn="1">
          <p15:clr>
            <a:srgbClr val="A4A3A4"/>
          </p15:clr>
        </p15:guide>
        <p15:guide id="2" pos="460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4C4C4C"/>
    <a:srgbClr val="EFB617"/>
    <a:srgbClr val="E6E6E6"/>
    <a:srgbClr val="FCFCFC"/>
    <a:srgbClr val="F9C72E"/>
    <a:srgbClr val="F0EAE5"/>
    <a:srgbClr val="F010C0"/>
    <a:srgbClr val="EA9916"/>
    <a:srgbClr val="3366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25" autoAdjust="0"/>
    <p:restoredTop sz="93906" autoAdjust="0"/>
  </p:normalViewPr>
  <p:slideViewPr>
    <p:cSldViewPr snapToGrid="0">
      <p:cViewPr varScale="1">
        <p:scale>
          <a:sx n="80" d="100"/>
          <a:sy n="80" d="100"/>
        </p:scale>
        <p:origin x="976" y="208"/>
      </p:cViewPr>
      <p:guideLst>
        <p:guide orient="horz" pos="3168"/>
        <p:guide pos="460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71" Type="http://schemas.openxmlformats.org/officeDocument/2006/relationships/viewProps" Target="viewProps.xml"/></Relationships>
</file>

<file path=ppt/media/image1.png>
</file>

<file path=ppt/media/image10.png>
</file>

<file path=ppt/media/image100.png>
</file>

<file path=ppt/media/image101.png>
</file>

<file path=ppt/media/image102.png>
</file>

<file path=ppt/media/image103.png>
</file>

<file path=ppt/media/image1040.png>
</file>

<file path=ppt/media/image11.png>
</file>

<file path=ppt/media/image12.png>
</file>

<file path=ppt/media/image120.png>
</file>

<file path=ppt/media/image129.png>
</file>

<file path=ppt/media/image13.png>
</file>

<file path=ppt/media/image130.png>
</file>

<file path=ppt/media/image131.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00.png>
</file>

<file path=ppt/media/image202.png>
</file>

<file path=ppt/media/image21.png>
</file>

<file path=ppt/media/image210.png>
</file>

<file path=ppt/media/image22.png>
</file>

<file path=ppt/media/image220.png>
</file>

<file path=ppt/media/image23.png>
</file>

<file path=ppt/media/image230.png>
</file>

<file path=ppt/media/image231.png>
</file>

<file path=ppt/media/image24.png>
</file>

<file path=ppt/media/image240.png>
</file>

<file path=ppt/media/image241.png>
</file>

<file path=ppt/media/image25.png>
</file>

<file path=ppt/media/image250.png>
</file>

<file path=ppt/media/image26.png>
</file>

<file path=ppt/media/image260.png>
</file>

<file path=ppt/media/image261.png>
</file>

<file path=ppt/media/image27.png>
</file>

<file path=ppt/media/image270.png>
</file>

<file path=ppt/media/image28.png>
</file>

<file path=ppt/media/image280.png>
</file>

<file path=ppt/media/image29.png>
</file>

<file path=ppt/media/image3.png>
</file>

<file path=ppt/media/image30.png>
</file>

<file path=ppt/media/image300.png>
</file>

<file path=ppt/media/image31.png>
</file>

<file path=ppt/media/image310.png>
</file>

<file path=ppt/media/image311.png>
</file>

<file path=ppt/media/image312.png>
</file>

<file path=ppt/media/image32.png>
</file>

<file path=ppt/media/image320.png>
</file>

<file path=ppt/media/image33.png>
</file>

<file path=ppt/media/image34.png>
</file>

<file path=ppt/media/image35.png>
</file>

<file path=ppt/media/image36.png>
</file>

<file path=ppt/media/image37.png>
</file>

<file path=ppt/media/image370.png>
</file>

<file path=ppt/media/image38.png>
</file>

<file path=ppt/media/image381.png>
</file>

<file path=ppt/media/image39.png>
</file>

<file path=ppt/media/image390.png>
</file>

<file path=ppt/media/image4.png>
</file>

<file path=ppt/media/image40.png>
</file>

<file path=ppt/media/image400.png>
</file>

<file path=ppt/media/image41.png>
</file>

<file path=ppt/media/image411.png>
</file>

<file path=ppt/media/image42.png>
</file>

<file path=ppt/media/image421.png>
</file>

<file path=ppt/media/image43.png>
</file>

<file path=ppt/media/image431.png>
</file>

<file path=ppt/media/image44.png>
</file>

<file path=ppt/media/image440.png>
</file>

<file path=ppt/media/image45.png>
</file>

<file path=ppt/media/image450.png>
</file>

<file path=ppt/media/image46.png>
</file>

<file path=ppt/media/image461.png>
</file>

<file path=ppt/media/image47.png>
</file>

<file path=ppt/media/image470.png>
</file>

<file path=ppt/media/image48.png>
</file>

<file path=ppt/media/image480.png>
</file>

<file path=ppt/media/image49.png>
</file>

<file path=ppt/media/image490.png>
</file>

<file path=ppt/media/image5.png>
</file>

<file path=ppt/media/image50.png>
</file>

<file path=ppt/media/image500.png>
</file>

<file path=ppt/media/image51.png>
</file>

<file path=ppt/media/image510.png>
</file>

<file path=ppt/media/image52.png>
</file>

<file path=ppt/media/image521.png>
</file>

<file path=ppt/media/image522.png>
</file>

<file path=ppt/media/image53.png>
</file>

<file path=ppt/media/image54.png>
</file>

<file path=ppt/media/image55.png>
</file>

<file path=ppt/media/image550.png>
</file>

<file path=ppt/media/image56.png>
</file>

<file path=ppt/media/image560.png>
</file>

<file path=ppt/media/image561.png>
</file>

<file path=ppt/media/image57.png>
</file>

<file path=ppt/media/image570.png>
</file>

<file path=ppt/media/image58.png>
</file>

<file path=ppt/media/image580.png>
</file>

<file path=ppt/media/image59.png>
</file>

<file path=ppt/media/image591.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40.png>
</file>

<file path=ppt/media/image75.png>
</file>

<file path=ppt/media/image750.png>
</file>

<file path=ppt/media/image76.png>
</file>

<file path=ppt/media/image77.png>
</file>

<file path=ppt/media/image78.png>
</file>

<file path=ppt/media/image79.png>
</file>

<file path=ppt/media/image8.png>
</file>

<file path=ppt/media/image80.png>
</file>

<file path=ppt/media/image81.png>
</file>

<file path=ppt/media/image810.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jpeg>
</file>

<file path=ppt/media/image91.jpeg>
</file>

<file path=ppt/media/image92.jpe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260BA5-15F2-41B5-842B-69C022B77F51}" type="datetimeFigureOut">
              <a:rPr kumimoji="1" lang="ja-JP" altLang="en-US" smtClean="0"/>
              <a:t>2025/10/7</a:t>
            </a:fld>
            <a:endParaRPr kumimoji="1" lang="ja-JP" altLang="en-US"/>
          </a:p>
        </p:txBody>
      </p:sp>
      <p:sp>
        <p:nvSpPr>
          <p:cNvPr id="4" name="スライド イメージ プレースホルダー 3"/>
          <p:cNvSpPr>
            <a:spLocks noGrp="1" noRot="1" noChangeAspect="1"/>
          </p:cNvSpPr>
          <p:nvPr>
            <p:ph type="sldImg" idx="2"/>
          </p:nvPr>
        </p:nvSpPr>
        <p:spPr>
          <a:xfrm>
            <a:off x="1185863" y="1143000"/>
            <a:ext cx="4486275"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240940-EA32-4491-ACB9-A747F9F7CBC8}"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notesStyle>
    <a:lvl1pPr marL="0" algn="l" defTabSz="1141095" rtl="0" eaLnBrk="1" latinLnBrk="0" hangingPunct="1">
      <a:defRPr kumimoji="1" sz="1495" kern="1200">
        <a:solidFill>
          <a:schemeClr val="tx1"/>
        </a:solidFill>
        <a:latin typeface="+mn-lt"/>
        <a:ea typeface="+mn-ea"/>
        <a:cs typeface="+mn-cs"/>
      </a:defRPr>
    </a:lvl1pPr>
    <a:lvl2pPr marL="570230" algn="l" defTabSz="1141095" rtl="0" eaLnBrk="1" latinLnBrk="0" hangingPunct="1">
      <a:defRPr kumimoji="1" sz="1495" kern="1200">
        <a:solidFill>
          <a:schemeClr val="tx1"/>
        </a:solidFill>
        <a:latin typeface="+mn-lt"/>
        <a:ea typeface="+mn-ea"/>
        <a:cs typeface="+mn-cs"/>
      </a:defRPr>
    </a:lvl2pPr>
    <a:lvl3pPr marL="1141095" algn="l" defTabSz="1141095" rtl="0" eaLnBrk="1" latinLnBrk="0" hangingPunct="1">
      <a:defRPr kumimoji="1" sz="1495" kern="1200">
        <a:solidFill>
          <a:schemeClr val="tx1"/>
        </a:solidFill>
        <a:latin typeface="+mn-lt"/>
        <a:ea typeface="+mn-ea"/>
        <a:cs typeface="+mn-cs"/>
      </a:defRPr>
    </a:lvl3pPr>
    <a:lvl4pPr marL="1711325" algn="l" defTabSz="1141095" rtl="0" eaLnBrk="1" latinLnBrk="0" hangingPunct="1">
      <a:defRPr kumimoji="1" sz="1495" kern="1200">
        <a:solidFill>
          <a:schemeClr val="tx1"/>
        </a:solidFill>
        <a:latin typeface="+mn-lt"/>
        <a:ea typeface="+mn-ea"/>
        <a:cs typeface="+mn-cs"/>
      </a:defRPr>
    </a:lvl4pPr>
    <a:lvl5pPr marL="2282190" algn="l" defTabSz="1141095" rtl="0" eaLnBrk="1" latinLnBrk="0" hangingPunct="1">
      <a:defRPr kumimoji="1" sz="1495" kern="1200">
        <a:solidFill>
          <a:schemeClr val="tx1"/>
        </a:solidFill>
        <a:latin typeface="+mn-lt"/>
        <a:ea typeface="+mn-ea"/>
        <a:cs typeface="+mn-cs"/>
      </a:defRPr>
    </a:lvl5pPr>
    <a:lvl6pPr marL="2852420" algn="l" defTabSz="1141095" rtl="0" eaLnBrk="1" latinLnBrk="0" hangingPunct="1">
      <a:defRPr kumimoji="1" sz="1495" kern="1200">
        <a:solidFill>
          <a:schemeClr val="tx1"/>
        </a:solidFill>
        <a:latin typeface="+mn-lt"/>
        <a:ea typeface="+mn-ea"/>
        <a:cs typeface="+mn-cs"/>
      </a:defRPr>
    </a:lvl6pPr>
    <a:lvl7pPr marL="3423285" algn="l" defTabSz="1141095" rtl="0" eaLnBrk="1" latinLnBrk="0" hangingPunct="1">
      <a:defRPr kumimoji="1" sz="1495" kern="1200">
        <a:solidFill>
          <a:schemeClr val="tx1"/>
        </a:solidFill>
        <a:latin typeface="+mn-lt"/>
        <a:ea typeface="+mn-ea"/>
        <a:cs typeface="+mn-cs"/>
      </a:defRPr>
    </a:lvl7pPr>
    <a:lvl8pPr marL="3993515" algn="l" defTabSz="1141095" rtl="0" eaLnBrk="1" latinLnBrk="0" hangingPunct="1">
      <a:defRPr kumimoji="1" sz="1495" kern="1200">
        <a:solidFill>
          <a:schemeClr val="tx1"/>
        </a:solidFill>
        <a:latin typeface="+mn-lt"/>
        <a:ea typeface="+mn-ea"/>
        <a:cs typeface="+mn-cs"/>
      </a:defRPr>
    </a:lvl8pPr>
    <a:lvl9pPr marL="4564380" algn="l" defTabSz="1141095" rtl="0" eaLnBrk="1" latinLnBrk="0" hangingPunct="1">
      <a:defRPr kumimoji="1" sz="149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紹介に預かりました、富山大学の安田新です。今回はこのようなタイトルで発表をします。</a:t>
            </a:r>
            <a:endParaRPr kumimoji="1" lang="en-US" altLang="ja-JP" dirty="0"/>
          </a:p>
          <a:p>
            <a:endParaRPr kumimoji="1" lang="en-US" altLang="ja-JP" dirty="0"/>
          </a:p>
          <a:p>
            <a:r>
              <a:rPr kumimoji="1" lang="en-US" altLang="ja-JP" dirty="0"/>
              <a:t>I have to change the logo to newSHin YAsuda dake</a:t>
            </a:r>
            <a:br>
              <a:rPr kumimoji="1" lang="en-US" altLang="ja-JP" dirty="0"/>
            </a:br>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a:t>
            </a:fld>
            <a:endParaRPr kumimoji="1" lang="ja-JP"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本研究では、オメガを近似する方法として、１次元の原子鎖を考えます。</a:t>
            </a:r>
          </a:p>
        </p:txBody>
      </p:sp>
      <p:sp>
        <p:nvSpPr>
          <p:cNvPr id="4" name="Slide Number Placeholder 3"/>
          <p:cNvSpPr>
            <a:spLocks noGrp="1"/>
          </p:cNvSpPr>
          <p:nvPr>
            <p:ph type="sldNum" sz="quarter" idx="5"/>
          </p:nvPr>
        </p:nvSpPr>
        <p:spPr/>
        <p:txBody>
          <a:bodyPr/>
          <a:lstStyle/>
          <a:p>
            <a:fld id="{0C240940-EA32-4491-ACB9-A747F9F7CBC8}" type="slidenum">
              <a:rPr kumimoji="1" lang="ja-JP" altLang="en-US" smtClean="0"/>
              <a:t>10</a:t>
            </a:fld>
            <a:endParaRPr kumimoji="1" lang="ja-JP" altLang="en-US"/>
          </a:p>
        </p:txBody>
      </p:sp>
    </p:spTree>
    <p:extLst>
      <p:ext uri="{BB962C8B-B14F-4D97-AF65-F5344CB8AC3E}">
        <p14:creationId xmlns:p14="http://schemas.microsoft.com/office/powerpoint/2010/main" val="41513808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9C1A54-CAEF-0A72-70FD-9C60501E43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4E1471-A8A2-CACB-AA2A-334FBE5C55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FE028A-BC53-A91B-B629-86550C8C12D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6270F94-1928-CCD9-8866-FE95F0EC6A8D}"/>
              </a:ext>
            </a:extLst>
          </p:cNvPr>
          <p:cNvSpPr>
            <a:spLocks noGrp="1"/>
          </p:cNvSpPr>
          <p:nvPr>
            <p:ph type="sldNum" sz="quarter" idx="5"/>
          </p:nvPr>
        </p:nvSpPr>
        <p:spPr/>
        <p:txBody>
          <a:bodyPr/>
          <a:lstStyle/>
          <a:p>
            <a:fld id="{0C240940-EA32-4491-ACB9-A747F9F7CBC8}" type="slidenum">
              <a:rPr kumimoji="1" lang="ja-JP" altLang="en-US" smtClean="0"/>
              <a:t>11</a:t>
            </a:fld>
            <a:endParaRPr kumimoji="1" lang="ja-JP" altLang="en-US"/>
          </a:p>
        </p:txBody>
      </p:sp>
    </p:spTree>
    <p:extLst>
      <p:ext uri="{BB962C8B-B14F-4D97-AF65-F5344CB8AC3E}">
        <p14:creationId xmlns:p14="http://schemas.microsoft.com/office/powerpoint/2010/main" val="12555382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88C52C-48D4-79AC-3163-344C2BC34A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66C4E8-D1A4-C0D9-A6FD-6DA6FAAC69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D7C310-D92F-E40A-DBDD-FDFDA1D2D82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47AA02F-23E7-8B3C-3157-67F2600364CD}"/>
              </a:ext>
            </a:extLst>
          </p:cNvPr>
          <p:cNvSpPr>
            <a:spLocks noGrp="1"/>
          </p:cNvSpPr>
          <p:nvPr>
            <p:ph type="sldNum" sz="quarter" idx="5"/>
          </p:nvPr>
        </p:nvSpPr>
        <p:spPr/>
        <p:txBody>
          <a:bodyPr/>
          <a:lstStyle/>
          <a:p>
            <a:fld id="{0C240940-EA32-4491-ACB9-A747F9F7CBC8}" type="slidenum">
              <a:rPr kumimoji="1" lang="ja-JP" altLang="en-US" smtClean="0"/>
              <a:t>12</a:t>
            </a:fld>
            <a:endParaRPr kumimoji="1" lang="ja-JP" altLang="en-US"/>
          </a:p>
        </p:txBody>
      </p:sp>
    </p:spTree>
    <p:extLst>
      <p:ext uri="{BB962C8B-B14F-4D97-AF65-F5344CB8AC3E}">
        <p14:creationId xmlns:p14="http://schemas.microsoft.com/office/powerpoint/2010/main" val="29944758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級数展開法が成功している例を紹介させてください。</a:t>
            </a:r>
            <a:endParaRPr kumimoji="1" lang="en-US" altLang="ja-JP" dirty="0"/>
          </a:p>
          <a:p>
            <a:endParaRPr kumimoji="1" lang="en-US" altLang="ja-JP" dirty="0"/>
          </a:p>
          <a:p>
            <a:r>
              <a:rPr kumimoji="1" lang="ja-JP" altLang="en-US"/>
              <a:t>ランタンアルミネート</a:t>
            </a:r>
            <a:endParaRPr kumimoji="1" lang="en-GB" altLang="ja-JP" dirty="0"/>
          </a:p>
          <a:p>
            <a:r>
              <a:rPr kumimoji="1" lang="ja-JP" altLang="en-US"/>
              <a:t>１００原子では、実験を完全には説明できないスペクトルになります。</a:t>
            </a:r>
            <a:endParaRPr kumimoji="1" lang="en-US" altLang="ja-JP" dirty="0"/>
          </a:p>
          <a:p>
            <a:r>
              <a:rPr kumimoji="1" lang="ja-JP" altLang="en-US"/>
              <a:t>１０００原子だと、実験を説明できないスペクトルが広いシータで見られます。</a:t>
            </a:r>
            <a:endParaRPr kumimoji="1" lang="en-US" altLang="ja-JP" dirty="0"/>
          </a:p>
          <a:p>
            <a:r>
              <a:rPr kumimoji="1" lang="ja-JP" altLang="en-US"/>
              <a:t>これは、</a:t>
            </a:r>
            <a:endParaRPr kumimoji="1" lang="en-GB" altLang="ja-JP" dirty="0"/>
          </a:p>
          <a:p>
            <a:endParaRPr kumimoji="1" lang="en-GB" altLang="ja-JP" dirty="0"/>
          </a:p>
          <a:p>
            <a:r>
              <a:rPr kumimoji="1" lang="en-GB" altLang="ja-JP" dirty="0"/>
              <a:t>Series expansion</a:t>
            </a:r>
          </a:p>
          <a:p>
            <a:r>
              <a:rPr kumimoji="1" lang="ja-JP" altLang="en-US"/>
              <a:t>について話す。うまくいかないケースがあると</a:t>
            </a:r>
            <a:br>
              <a:rPr kumimoji="1" lang="en-GB" altLang="ja-JP" dirty="0"/>
            </a:br>
            <a:br>
              <a:rPr kumimoji="1" lang="en-GB" altLang="ja-JP" dirty="0"/>
            </a:br>
            <a:r>
              <a:rPr kumimoji="1" lang="en-GB" altLang="ja-JP" dirty="0"/>
              <a:t>This is an example of the comparison.</a:t>
            </a:r>
          </a:p>
          <a:p>
            <a:r>
              <a:rPr kumimoji="1" lang="en-GB" altLang="ja-JP" dirty="0"/>
              <a:t>On the left we have polar scans of the silicon 001 substrate. </a:t>
            </a:r>
          </a:p>
          <a:p>
            <a:r>
              <a:rPr kumimoji="1" lang="en-GB" altLang="ja-JP" dirty="0"/>
              <a:t>The thick line is from an experiment so we have the main peaks corresponding to dense atomic directions. </a:t>
            </a:r>
          </a:p>
          <a:p>
            <a:r>
              <a:rPr kumimoji="1" lang="en-GB" altLang="ja-JP" dirty="0"/>
              <a:t>And the smooth one is simulation.</a:t>
            </a:r>
          </a:p>
          <a:p>
            <a:r>
              <a:rPr kumimoji="1" lang="en-GB" altLang="ja-JP" dirty="0"/>
              <a:t>Obviously we have excellent agreement between them.</a:t>
            </a:r>
          </a:p>
          <a:p>
            <a:r>
              <a:rPr kumimoji="1" lang="en-GB" altLang="ja-JP" dirty="0"/>
              <a:t>On the other hand, we have a problem with the Lanthanum </a:t>
            </a:r>
            <a:r>
              <a:rPr kumimoji="1" lang="en-GB" altLang="ja-JP" dirty="0" err="1"/>
              <a:t>Alminum</a:t>
            </a:r>
            <a:r>
              <a:rPr kumimoji="1" lang="en-GB" altLang="ja-JP" dirty="0"/>
              <a:t> Oxygen. This is one of the perovskites.</a:t>
            </a:r>
          </a:p>
          <a:p>
            <a:r>
              <a:rPr kumimoji="1" lang="en-GB" altLang="ja-JP" dirty="0"/>
              <a:t>Here the black line is an experiment and the red one is a simulation with 100 atoms. </a:t>
            </a:r>
          </a:p>
          <a:p>
            <a:r>
              <a:rPr kumimoji="1" lang="en-GB" altLang="ja-JP" dirty="0"/>
              <a:t>In red we have almost a good fit to the experiment, but we are missing fine peaks in black.</a:t>
            </a:r>
          </a:p>
          <a:p>
            <a:r>
              <a:rPr kumimoji="1" lang="en-GB" altLang="ja-JP" dirty="0"/>
              <a:t>So when we go to 1000 atoms in blue, some unwanted peaks appear.</a:t>
            </a:r>
          </a:p>
          <a:p>
            <a:r>
              <a:rPr kumimoji="1" lang="en-GB" altLang="ja-JP" dirty="0"/>
              <a:t>We call these peaks divergences.</a:t>
            </a:r>
          </a:p>
          <a:p>
            <a:r>
              <a:rPr kumimoji="1" lang="en-GB" altLang="ja-JP" dirty="0"/>
              <a:t>So now the question is "where does divergence come from and how can we cure it?</a:t>
            </a:r>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13</a:t>
            </a:fld>
            <a:endParaRPr kumimoji="1" lang="ja-JP"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青</a:t>
            </a:r>
            <a:endParaRPr kumimoji="1" lang="en-US" altLang="ja-JP" dirty="0"/>
          </a:p>
          <a:p>
            <a:r>
              <a:rPr kumimoji="1" lang="ja-JP" altLang="en-US"/>
              <a:t>ピーク位置をよりみてる</a:t>
            </a:r>
            <a:endParaRPr kumimoji="1" lang="en-US" altLang="ja-JP" dirty="0"/>
          </a:p>
          <a:p>
            <a:r>
              <a:rPr kumimoji="1" lang="ja-JP" altLang="en-US"/>
              <a:t>近いと区別つかない</a:t>
            </a:r>
            <a:endParaRPr kumimoji="1" lang="en-GB" altLang="ja-JP" dirty="0"/>
          </a:p>
          <a:p>
            <a:endParaRPr kumimoji="1" lang="en-GB" altLang="ja-JP" dirty="0"/>
          </a:p>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14</a:t>
            </a:fld>
            <a:endParaRPr kumimoji="1" lang="ja-JP" altLang="en-US"/>
          </a:p>
        </p:txBody>
      </p:sp>
    </p:spTree>
    <p:extLst>
      <p:ext uri="{BB962C8B-B14F-4D97-AF65-F5344CB8AC3E}">
        <p14:creationId xmlns:p14="http://schemas.microsoft.com/office/powerpoint/2010/main" val="22442520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BAA38-8B56-B923-AAA4-69F11B84E9A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8D0F5CA-3312-CF88-DE68-F7851884DF1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8715B126-83B6-63CD-D398-2697BEA5F5FF}"/>
              </a:ext>
            </a:extLst>
          </p:cNvPr>
          <p:cNvSpPr>
            <a:spLocks noGrp="1"/>
          </p:cNvSpPr>
          <p:nvPr>
            <p:ph type="body" idx="1"/>
          </p:nvPr>
        </p:nvSpPr>
        <p:spPr/>
        <p:txBody>
          <a:bodyPr/>
          <a:lstStyle/>
          <a:p>
            <a:r>
              <a:rPr kumimoji="1" lang="en-US" altLang="ja-JP" dirty="0"/>
              <a:t>Detector</a:t>
            </a:r>
          </a:p>
          <a:p>
            <a:endParaRPr kumimoji="1" lang="en-US" altLang="ja-JP" dirty="0"/>
          </a:p>
          <a:p>
            <a:r>
              <a:rPr kumimoji="1" lang="en-US" altLang="ja-JP" dirty="0"/>
              <a:t>We need to understand the principle of XPD.</a:t>
            </a:r>
          </a:p>
          <a:p>
            <a:r>
              <a:rPr kumimoji="1" lang="en-GB" altLang="ja-JP" dirty="0"/>
              <a:t>When the sample is rotated along the normal to the surface, we</a:t>
            </a:r>
            <a:r>
              <a:rPr kumimoji="1" lang="ja-JP" altLang="en-US" dirty="0"/>
              <a:t> </a:t>
            </a:r>
            <a:r>
              <a:rPr kumimoji="1" lang="en-GB" altLang="ja-JP" dirty="0"/>
              <a:t>talk about an azimuthal spectrum and otherwise of a polar spectrum.</a:t>
            </a:r>
          </a:p>
          <a:p>
            <a:r>
              <a:rPr kumimoji="1" lang="en-GB" altLang="ja-JP" dirty="0"/>
              <a:t>In the</a:t>
            </a:r>
            <a:r>
              <a:rPr kumimoji="1" lang="ja-JP" altLang="en-US" dirty="0"/>
              <a:t>　</a:t>
            </a:r>
            <a:r>
              <a:rPr kumimoji="1" lang="en-GB" altLang="ja-JP" dirty="0"/>
              <a:t>following, we will only deal with polar spectra.</a:t>
            </a:r>
          </a:p>
          <a:p>
            <a:endParaRPr kumimoji="1" lang="en-GB" altLang="ja-JP" dirty="0"/>
          </a:p>
          <a:p>
            <a:r>
              <a:rPr kumimoji="1" lang="en-GB" altLang="ja-JP" dirty="0"/>
              <a:t>Didier: The photoelectron gathers crystallographic information by repeated scatterings with atoms along its way out.</a:t>
            </a:r>
            <a:endParaRPr kumimoji="1" lang="en-US" altLang="ja-JP" dirty="0"/>
          </a:p>
        </p:txBody>
      </p:sp>
      <p:sp>
        <p:nvSpPr>
          <p:cNvPr id="4" name="スライド番号プレースホルダー 3">
            <a:extLst>
              <a:ext uri="{FF2B5EF4-FFF2-40B4-BE49-F238E27FC236}">
                <a16:creationId xmlns:a16="http://schemas.microsoft.com/office/drawing/2014/main" id="{46268033-A42A-95A2-371B-7E28B623F922}"/>
              </a:ext>
            </a:extLst>
          </p:cNvPr>
          <p:cNvSpPr>
            <a:spLocks noGrp="1"/>
          </p:cNvSpPr>
          <p:nvPr>
            <p:ph type="sldNum" sz="quarter" idx="5"/>
          </p:nvPr>
        </p:nvSpPr>
        <p:spPr/>
        <p:txBody>
          <a:bodyPr/>
          <a:lstStyle/>
          <a:p>
            <a:fld id="{0C240940-EA32-4491-ACB9-A747F9F7CBC8}" type="slidenum">
              <a:rPr kumimoji="1" lang="ja-JP" altLang="en-US" smtClean="0"/>
              <a:t>15</a:t>
            </a:fld>
            <a:endParaRPr kumimoji="1" lang="ja-JP" altLang="en-US"/>
          </a:p>
        </p:txBody>
      </p:sp>
    </p:spTree>
    <p:extLst>
      <p:ext uri="{BB962C8B-B14F-4D97-AF65-F5344CB8AC3E}">
        <p14:creationId xmlns:p14="http://schemas.microsoft.com/office/powerpoint/2010/main" val="12968945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831968-ADC7-128B-97B1-07F6E6CB788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F19BAB61-0B3A-610F-B5B9-60297680D85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2289F01-357B-33D5-2FAA-460D461B55CB}"/>
              </a:ext>
            </a:extLst>
          </p:cNvPr>
          <p:cNvSpPr>
            <a:spLocks noGrp="1"/>
          </p:cNvSpPr>
          <p:nvPr>
            <p:ph type="body" idx="1"/>
          </p:nvPr>
        </p:nvSpPr>
        <p:spPr/>
        <p:txBody>
          <a:bodyPr/>
          <a:lstStyle/>
          <a:p>
            <a:r>
              <a:rPr kumimoji="1" lang="en-US" altLang="ja-JP" dirty="0"/>
              <a:t>Detector</a:t>
            </a:r>
          </a:p>
          <a:p>
            <a:endParaRPr kumimoji="1" lang="en-US" altLang="ja-JP" dirty="0"/>
          </a:p>
          <a:p>
            <a:r>
              <a:rPr kumimoji="1" lang="en-US" altLang="ja-JP" dirty="0"/>
              <a:t>We need to understand the principle of XPD.</a:t>
            </a:r>
          </a:p>
          <a:p>
            <a:r>
              <a:rPr kumimoji="1" lang="en-GB" altLang="ja-JP" dirty="0"/>
              <a:t>When the sample is rotated along the normal to the surface, we</a:t>
            </a:r>
            <a:r>
              <a:rPr kumimoji="1" lang="ja-JP" altLang="en-US" dirty="0"/>
              <a:t> </a:t>
            </a:r>
            <a:r>
              <a:rPr kumimoji="1" lang="en-GB" altLang="ja-JP" dirty="0"/>
              <a:t>talk about an azimuthal spectrum and otherwise of a polar spectrum.</a:t>
            </a:r>
          </a:p>
          <a:p>
            <a:r>
              <a:rPr kumimoji="1" lang="en-GB" altLang="ja-JP" dirty="0"/>
              <a:t>In the</a:t>
            </a:r>
            <a:r>
              <a:rPr kumimoji="1" lang="ja-JP" altLang="en-US" dirty="0"/>
              <a:t>　</a:t>
            </a:r>
            <a:r>
              <a:rPr kumimoji="1" lang="en-GB" altLang="ja-JP" dirty="0"/>
              <a:t>following, we will only deal with polar spectra.</a:t>
            </a:r>
          </a:p>
          <a:p>
            <a:endParaRPr kumimoji="1" lang="en-GB" altLang="ja-JP" dirty="0"/>
          </a:p>
          <a:p>
            <a:r>
              <a:rPr kumimoji="1" lang="en-GB" altLang="ja-JP" dirty="0"/>
              <a:t>Didier: The photoelectron gathers crystallographic information by repeated scatterings with atoms along its way out.</a:t>
            </a:r>
            <a:endParaRPr kumimoji="1" lang="en-US" altLang="ja-JP" dirty="0"/>
          </a:p>
        </p:txBody>
      </p:sp>
      <p:sp>
        <p:nvSpPr>
          <p:cNvPr id="4" name="スライド番号プレースホルダー 3">
            <a:extLst>
              <a:ext uri="{FF2B5EF4-FFF2-40B4-BE49-F238E27FC236}">
                <a16:creationId xmlns:a16="http://schemas.microsoft.com/office/drawing/2014/main" id="{5E439FE9-227E-E36F-E893-450D298EDB6A}"/>
              </a:ext>
            </a:extLst>
          </p:cNvPr>
          <p:cNvSpPr>
            <a:spLocks noGrp="1"/>
          </p:cNvSpPr>
          <p:nvPr>
            <p:ph type="sldNum" sz="quarter" idx="5"/>
          </p:nvPr>
        </p:nvSpPr>
        <p:spPr/>
        <p:txBody>
          <a:bodyPr/>
          <a:lstStyle/>
          <a:p>
            <a:fld id="{0C240940-EA32-4491-ACB9-A747F9F7CBC8}" type="slidenum">
              <a:rPr kumimoji="1" lang="ja-JP" altLang="en-US" smtClean="0"/>
              <a:t>16</a:t>
            </a:fld>
            <a:endParaRPr kumimoji="1" lang="ja-JP" altLang="en-US"/>
          </a:p>
        </p:txBody>
      </p:sp>
    </p:spTree>
    <p:extLst>
      <p:ext uri="{BB962C8B-B14F-4D97-AF65-F5344CB8AC3E}">
        <p14:creationId xmlns:p14="http://schemas.microsoft.com/office/powerpoint/2010/main" val="7306366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577508-2E1A-F25B-8ACC-926239028964}"/>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47875EE-EDD8-180D-76A7-D46B3935D9F3}"/>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9C0F6B46-DFCA-8B6C-F45B-49EB39D3ABDC}"/>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A1123B21-2B04-C912-A5DD-63FBB81CC7D9}"/>
              </a:ext>
            </a:extLst>
          </p:cNvPr>
          <p:cNvSpPr>
            <a:spLocks noGrp="1"/>
          </p:cNvSpPr>
          <p:nvPr>
            <p:ph type="sldNum" sz="quarter" idx="5"/>
          </p:nvPr>
        </p:nvSpPr>
        <p:spPr/>
        <p:txBody>
          <a:bodyPr/>
          <a:lstStyle/>
          <a:p>
            <a:fld id="{0C240940-EA32-4491-ACB9-A747F9F7CBC8}" type="slidenum">
              <a:rPr kumimoji="1" lang="ja-JP" altLang="en-US" smtClean="0"/>
              <a:t>17</a:t>
            </a:fld>
            <a:endParaRPr kumimoji="1" lang="ja-JP" altLang="en-US"/>
          </a:p>
        </p:txBody>
      </p:sp>
    </p:spTree>
    <p:extLst>
      <p:ext uri="{BB962C8B-B14F-4D97-AF65-F5344CB8AC3E}">
        <p14:creationId xmlns:p14="http://schemas.microsoft.com/office/powerpoint/2010/main" val="10107973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EFFE36-F05F-D466-0DEB-B3B8BF55F27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1BFA0CF-DFAE-0C8E-D363-C5D105B6D42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B31ED2A6-89BA-A362-22CB-A51D4949A51D}"/>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0A35E96C-30F3-FA9C-7F02-783FA0CD7C38}"/>
              </a:ext>
            </a:extLst>
          </p:cNvPr>
          <p:cNvSpPr>
            <a:spLocks noGrp="1"/>
          </p:cNvSpPr>
          <p:nvPr>
            <p:ph type="sldNum" sz="quarter" idx="5"/>
          </p:nvPr>
        </p:nvSpPr>
        <p:spPr/>
        <p:txBody>
          <a:bodyPr/>
          <a:lstStyle/>
          <a:p>
            <a:fld id="{0C240940-EA32-4491-ACB9-A747F9F7CBC8}" type="slidenum">
              <a:rPr kumimoji="1" lang="ja-JP" altLang="en-US" smtClean="0"/>
              <a:t>18</a:t>
            </a:fld>
            <a:endParaRPr kumimoji="1" lang="ja-JP" altLang="en-US"/>
          </a:p>
        </p:txBody>
      </p:sp>
    </p:spTree>
    <p:extLst>
      <p:ext uri="{BB962C8B-B14F-4D97-AF65-F5344CB8AC3E}">
        <p14:creationId xmlns:p14="http://schemas.microsoft.com/office/powerpoint/2010/main" val="17109505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3A7CAE-8EBE-2E45-479B-D23488F892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BF899D-D58B-128C-7CFE-1A700DBA56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5E657B-F8B4-6312-8CC6-AC2E36790AD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950E7DB-94B5-C576-10A3-0E65A5F9D5D1}"/>
              </a:ext>
            </a:extLst>
          </p:cNvPr>
          <p:cNvSpPr>
            <a:spLocks noGrp="1"/>
          </p:cNvSpPr>
          <p:nvPr>
            <p:ph type="sldNum" sz="quarter" idx="5"/>
          </p:nvPr>
        </p:nvSpPr>
        <p:spPr/>
        <p:txBody>
          <a:bodyPr/>
          <a:lstStyle/>
          <a:p>
            <a:fld id="{0C240940-EA32-4491-ACB9-A747F9F7CBC8}" type="slidenum">
              <a:rPr kumimoji="1" lang="ja-JP" altLang="en-US" smtClean="0"/>
              <a:t>19</a:t>
            </a:fld>
            <a:endParaRPr kumimoji="1" lang="ja-JP" altLang="en-US"/>
          </a:p>
        </p:txBody>
      </p:sp>
    </p:spTree>
    <p:extLst>
      <p:ext uri="{BB962C8B-B14F-4D97-AF65-F5344CB8AC3E}">
        <p14:creationId xmlns:p14="http://schemas.microsoft.com/office/powerpoint/2010/main" val="1425859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B3479-5CA0-7ACB-2346-180237E7C77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9767AAB6-9609-DDC3-C455-D8562C120DA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CA371BFA-499C-6B8F-7C1C-41737C665DFD}"/>
              </a:ext>
            </a:extLst>
          </p:cNvPr>
          <p:cNvSpPr>
            <a:spLocks noGrp="1"/>
          </p:cNvSpPr>
          <p:nvPr>
            <p:ph type="body" idx="1"/>
          </p:nvPr>
        </p:nvSpPr>
        <p:spPr/>
        <p:txBody>
          <a:bodyPr/>
          <a:lstStyle/>
          <a:p>
            <a:r>
              <a:rPr kumimoji="1" lang="ja-JP" altLang="en-US"/>
              <a:t>まず本研究の対象物質について簡単に紹介します。</a:t>
            </a:r>
            <a:endParaRPr kumimoji="1" lang="en-US" altLang="ja-JP" dirty="0"/>
          </a:p>
          <a:p>
            <a:r>
              <a:rPr kumimoji="1" lang="ja-JP" altLang="en-US"/>
              <a:t>対象物質は、ペロブスカイトの一種であるチタン酸ストロンチウムです。</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tabLst/>
              <a:defRPr/>
            </a:pPr>
            <a:r>
              <a:rPr kumimoji="1" lang="ja-JP" altLang="en-US"/>
              <a:t>チタン酸ストロンチウムは、ストロンチウム原子、チタン原子、酸素原子からなり、常温では左の図の立方晶の単位格子を取ります。</a:t>
            </a:r>
            <a:endParaRPr kumimoji="1" lang="en-US" altLang="ja-JP" dirty="0"/>
          </a:p>
          <a:p>
            <a:endParaRPr kumimoji="1" lang="en-US" altLang="ja-JP" dirty="0"/>
          </a:p>
          <a:p>
            <a:r>
              <a:rPr kumimoji="1" lang="ja-JP" altLang="en-US"/>
              <a:t>物性の一つとして、基盤上で薄膜にした際に、常温で強誘電体へ転移することが挙げられます。これは</a:t>
            </a:r>
            <a:r>
              <a:rPr kumimoji="1" lang="en-US" altLang="ja-JP" dirty="0"/>
              <a:t>Ti</a:t>
            </a:r>
            <a:r>
              <a:rPr kumimoji="1" lang="ja-JP" altLang="en-US"/>
              <a:t>原子のオフセットによって起きる自発分極が原因であると考えられている（</a:t>
            </a:r>
            <a:r>
              <a:rPr kumimoji="1" lang="en-US" altLang="ja-JP" dirty="0"/>
              <a:t>XAS</a:t>
            </a:r>
            <a:r>
              <a:rPr kumimoji="1" lang="ja-JP" altLang="en-US"/>
              <a:t>）。</a:t>
            </a:r>
            <a:endParaRPr kumimoji="1" lang="en-US" altLang="ja-JP" dirty="0"/>
          </a:p>
          <a:p>
            <a:r>
              <a:rPr kumimoji="1" lang="ja-JP" altLang="en-US"/>
              <a:t>このように、表面の微細な構造の変化が物性を変化させることがわかっていますが、サブ</a:t>
            </a:r>
            <a:r>
              <a:rPr kumimoji="1" lang="en-US" altLang="ja-JP" dirty="0" err="1"/>
              <a:t>Å</a:t>
            </a:r>
            <a:r>
              <a:rPr kumimoji="1" lang="ja-JP" altLang="en-US"/>
              <a:t>スケールの構造変化を捉える、制御するためには、表面敏感な解析手法が有望であると考えられている。</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tabLst/>
              <a:defRPr/>
            </a:pPr>
            <a:r>
              <a:rPr kumimoji="1" lang="en-US" altLang="ja-JP" dirty="0"/>
              <a:t>Ti</a:t>
            </a:r>
            <a:r>
              <a:rPr kumimoji="1" lang="ja-JP" altLang="en-US"/>
              <a:t>原子の変位、実験的観測：</a:t>
            </a:r>
            <a:endParaRPr kumimoji="1" lang="en-US" altLang="ja-JP" dirty="0"/>
          </a:p>
          <a:p>
            <a:r>
              <a:rPr kumimoji="1" lang="ja-JP" altLang="en-US" sz="1495" b="1" i="0" u="none" strike="noStrike" kern="1200">
                <a:solidFill>
                  <a:schemeClr val="tx1"/>
                </a:solidFill>
                <a:effectLst/>
                <a:latin typeface="+mn-lt"/>
                <a:ea typeface="+mn-ea"/>
                <a:cs typeface="+mn-cs"/>
              </a:rPr>
              <a:t>強調版 日本語訳</a:t>
            </a:r>
          </a:p>
          <a:p>
            <a:r>
              <a:rPr kumimoji="1" lang="ja-JP" altLang="en-US" sz="1495" b="0" i="0" u="none" strike="noStrike" kern="1200">
                <a:solidFill>
                  <a:schemeClr val="tx1"/>
                </a:solidFill>
                <a:effectLst/>
                <a:latin typeface="+mn-lt"/>
                <a:ea typeface="+mn-ea"/>
                <a:cs typeface="+mn-cs"/>
              </a:rPr>
              <a:t>ペロブスカイト構造結晶の</a:t>
            </a:r>
            <a:r>
              <a:rPr kumimoji="1" lang="en-US" sz="1495" b="0" i="0" u="none" strike="noStrike" kern="1200" dirty="0">
                <a:solidFill>
                  <a:schemeClr val="tx1"/>
                </a:solidFill>
                <a:effectLst/>
                <a:latin typeface="+mn-lt"/>
                <a:ea typeface="+mn-ea"/>
                <a:cs typeface="+mn-cs"/>
              </a:rPr>
              <a:t>X</a:t>
            </a:r>
            <a:r>
              <a:rPr kumimoji="1" lang="ja-JP" altLang="en-US" sz="1495" b="0" i="0" u="none" strike="noStrike" kern="1200">
                <a:solidFill>
                  <a:schemeClr val="tx1"/>
                </a:solidFill>
                <a:effectLst/>
                <a:latin typeface="+mn-lt"/>
                <a:ea typeface="+mn-ea"/>
                <a:cs typeface="+mn-cs"/>
              </a:rPr>
              <a:t>線</a:t>
            </a:r>
            <a:r>
              <a:rPr kumimoji="1" lang="en-US" sz="1495" b="0" i="0" u="none" strike="noStrike" kern="1200" dirty="0">
                <a:solidFill>
                  <a:schemeClr val="tx1"/>
                </a:solidFill>
                <a:effectLst/>
                <a:latin typeface="+mn-lt"/>
                <a:ea typeface="+mn-ea"/>
                <a:cs typeface="+mn-cs"/>
              </a:rPr>
              <a:t>Ti K</a:t>
            </a:r>
            <a:r>
              <a:rPr kumimoji="1" lang="ja-JP" altLang="en-US" sz="1495" b="0" i="0" u="none" strike="noStrike" kern="1200">
                <a:solidFill>
                  <a:schemeClr val="tx1"/>
                </a:solidFill>
                <a:effectLst/>
                <a:latin typeface="+mn-lt"/>
                <a:ea typeface="+mn-ea"/>
                <a:cs typeface="+mn-cs"/>
              </a:rPr>
              <a:t>吸収スペクトルにおける**プレエッジ微細構造（</a:t>
            </a:r>
            <a:r>
              <a:rPr kumimoji="1" lang="en-US" sz="1495" b="0" i="0" u="none" strike="noStrike" kern="1200" dirty="0">
                <a:solidFill>
                  <a:schemeClr val="tx1"/>
                </a:solidFill>
                <a:effectLst/>
                <a:latin typeface="+mn-lt"/>
                <a:ea typeface="+mn-ea"/>
                <a:cs typeface="+mn-cs"/>
              </a:rPr>
              <a:t>PEFS）**</a:t>
            </a:r>
            <a:r>
              <a:rPr kumimoji="1" lang="ja-JP" altLang="en-US" sz="1495" b="0" i="0" u="none" strike="noStrike" kern="1200">
                <a:solidFill>
                  <a:schemeClr val="tx1"/>
                </a:solidFill>
                <a:effectLst/>
                <a:latin typeface="+mn-lt"/>
                <a:ea typeface="+mn-ea"/>
                <a:cs typeface="+mn-cs"/>
              </a:rPr>
              <a:t>について、完全な解釈を提案する。本解釈は、修正版のフル多重散乱法を用いた多数の計算結果に基づいており、この方法により</a:t>
            </a:r>
            <a:r>
              <a:rPr kumimoji="1" lang="en-US" altLang="ja-JP" sz="1495" b="0" i="0" u="none" strike="noStrike" kern="1200" dirty="0">
                <a:solidFill>
                  <a:schemeClr val="tx1"/>
                </a:solidFill>
                <a:effectLst/>
                <a:latin typeface="+mn-lt"/>
                <a:ea typeface="+mn-ea"/>
                <a:cs typeface="+mn-cs"/>
              </a:rPr>
              <a:t>3</a:t>
            </a:r>
            <a:r>
              <a:rPr kumimoji="1" lang="en-US" sz="1495" b="0" i="0" u="none" strike="noStrike" kern="1200" dirty="0">
                <a:solidFill>
                  <a:schemeClr val="tx1"/>
                </a:solidFill>
                <a:effectLst/>
                <a:latin typeface="+mn-lt"/>
                <a:ea typeface="+mn-ea"/>
                <a:cs typeface="+mn-cs"/>
              </a:rPr>
              <a:t>d</a:t>
            </a:r>
            <a:r>
              <a:rPr kumimoji="1" lang="ja-JP" altLang="en-US" sz="1495" b="0" i="0" u="none" strike="noStrike" kern="1200">
                <a:solidFill>
                  <a:schemeClr val="tx1"/>
                </a:solidFill>
                <a:effectLst/>
                <a:latin typeface="+mn-lt"/>
                <a:ea typeface="+mn-ea"/>
                <a:cs typeface="+mn-cs"/>
              </a:rPr>
              <a:t>遷移金属酸化物に対する理論スペクトルが実験と良い一致を示すことが確認されている。</a:t>
            </a:r>
          </a:p>
          <a:p>
            <a:r>
              <a:rPr kumimoji="1" lang="ja-JP" altLang="en-US" sz="1495" b="0" i="0" u="none" strike="noStrike" kern="1200">
                <a:solidFill>
                  <a:schemeClr val="tx1"/>
                </a:solidFill>
                <a:effectLst/>
                <a:latin typeface="+mn-lt"/>
                <a:ea typeface="+mn-ea"/>
                <a:cs typeface="+mn-cs"/>
              </a:rPr>
              <a:t>特に、</a:t>
            </a:r>
            <a:r>
              <a:rPr kumimoji="1" lang="ja-JP" altLang="en-US" sz="1495" b="1" i="0" u="none" strike="noStrike" kern="1200">
                <a:solidFill>
                  <a:schemeClr val="tx1"/>
                </a:solidFill>
                <a:effectLst/>
                <a:latin typeface="+mn-lt"/>
                <a:ea typeface="+mn-ea"/>
                <a:cs typeface="+mn-cs"/>
              </a:rPr>
              <a:t>中央のピーク</a:t>
            </a:r>
            <a:r>
              <a:rPr kumimoji="1" lang="en-US" sz="1495" b="1" i="0" u="none" strike="noStrike" kern="1200" dirty="0">
                <a:solidFill>
                  <a:schemeClr val="tx1"/>
                </a:solidFill>
                <a:effectLst/>
                <a:latin typeface="+mn-lt"/>
                <a:ea typeface="+mn-ea"/>
                <a:cs typeface="+mn-cs"/>
              </a:rPr>
              <a:t>B</a:t>
            </a:r>
            <a:r>
              <a:rPr kumimoji="1" lang="ja-JP" altLang="en-US" sz="1495" b="0" i="0" u="none" strike="noStrike" kern="1200">
                <a:solidFill>
                  <a:schemeClr val="tx1"/>
                </a:solidFill>
                <a:effectLst/>
                <a:latin typeface="+mn-lt"/>
                <a:ea typeface="+mn-ea"/>
                <a:cs typeface="+mn-cs"/>
              </a:rPr>
              <a:t>は</a:t>
            </a:r>
            <a:r>
              <a:rPr kumimoji="1" lang="en-US" sz="1495" b="0" i="0" u="none" strike="noStrike" kern="1200" dirty="0">
                <a:solidFill>
                  <a:schemeClr val="tx1"/>
                </a:solidFill>
                <a:effectLst/>
                <a:latin typeface="+mn-lt"/>
                <a:ea typeface="+mn-ea"/>
                <a:cs typeface="+mn-cs"/>
              </a:rPr>
              <a:t>p–d</a:t>
            </a:r>
            <a:r>
              <a:rPr kumimoji="1" lang="ja-JP" altLang="en-US" sz="1495" b="0" i="0" u="none" strike="noStrike" kern="1200">
                <a:solidFill>
                  <a:schemeClr val="tx1"/>
                </a:solidFill>
                <a:effectLst/>
                <a:latin typeface="+mn-lt"/>
                <a:ea typeface="+mn-ea"/>
                <a:cs typeface="+mn-cs"/>
              </a:rPr>
              <a:t>混成効果によって生じ、その強度の大きさはペロブスカイト結晶の</a:t>
            </a:r>
            <a:r>
              <a:rPr kumimoji="1" lang="ja-JP" altLang="en-US" sz="1495" b="1" i="0" u="none" strike="noStrike" kern="1200">
                <a:solidFill>
                  <a:schemeClr val="tx1"/>
                </a:solidFill>
                <a:effectLst/>
                <a:latin typeface="+mn-lt"/>
                <a:ea typeface="+mn-ea"/>
                <a:cs typeface="+mn-cs"/>
              </a:rPr>
              <a:t>強誘電性の分光学的指標</a:t>
            </a:r>
            <a:r>
              <a:rPr kumimoji="1" lang="ja-JP" altLang="en-US" sz="1495" b="0" i="0" u="none" strike="noStrike" kern="1200">
                <a:solidFill>
                  <a:schemeClr val="tx1"/>
                </a:solidFill>
                <a:effectLst/>
                <a:latin typeface="+mn-lt"/>
                <a:ea typeface="+mn-ea"/>
                <a:cs typeface="+mn-cs"/>
              </a:rPr>
              <a:t>と考えられる。そして重要なのは、</a:t>
            </a:r>
            <a:r>
              <a:rPr kumimoji="1" lang="ja-JP" altLang="en-US" sz="1495" b="1" i="0" u="none" strike="noStrike" kern="1200">
                <a:solidFill>
                  <a:schemeClr val="tx1"/>
                </a:solidFill>
                <a:effectLst/>
                <a:latin typeface="+mn-lt"/>
                <a:ea typeface="+mn-ea"/>
                <a:cs typeface="+mn-cs"/>
              </a:rPr>
              <a:t>ピーク</a:t>
            </a:r>
            <a:r>
              <a:rPr kumimoji="1" lang="en-US" sz="1495" b="1" i="0" u="none" strike="noStrike" kern="1200" dirty="0">
                <a:solidFill>
                  <a:schemeClr val="tx1"/>
                </a:solidFill>
                <a:effectLst/>
                <a:latin typeface="+mn-lt"/>
                <a:ea typeface="+mn-ea"/>
                <a:cs typeface="+mn-cs"/>
              </a:rPr>
              <a:t>B</a:t>
            </a:r>
            <a:r>
              <a:rPr kumimoji="1" lang="ja-JP" altLang="en-US" sz="1495" b="1" i="0" u="none" strike="noStrike" kern="1200">
                <a:solidFill>
                  <a:schemeClr val="tx1"/>
                </a:solidFill>
                <a:effectLst/>
                <a:latin typeface="+mn-lt"/>
                <a:ea typeface="+mn-ea"/>
                <a:cs typeface="+mn-cs"/>
              </a:rPr>
              <a:t>の面積が格子定数と</a:t>
            </a:r>
            <a:r>
              <a:rPr kumimoji="1" lang="en-US" sz="1495" b="1" i="0" u="none" strike="noStrike" kern="1200" dirty="0">
                <a:solidFill>
                  <a:schemeClr val="tx1"/>
                </a:solidFill>
                <a:effectLst/>
                <a:latin typeface="+mn-lt"/>
                <a:ea typeface="+mn-ea"/>
                <a:cs typeface="+mn-cs"/>
              </a:rPr>
              <a:t>Ti</a:t>
            </a:r>
            <a:r>
              <a:rPr kumimoji="1" lang="ja-JP" altLang="en-US" sz="1495" b="1" i="0" u="none" strike="noStrike" kern="1200">
                <a:solidFill>
                  <a:schemeClr val="tx1"/>
                </a:solidFill>
                <a:effectLst/>
                <a:latin typeface="+mn-lt"/>
                <a:ea typeface="+mn-ea"/>
                <a:cs typeface="+mn-cs"/>
              </a:rPr>
              <a:t>原子の変位量（配位多面体の瞬間的な中心からの平均二乗変位）で直接的に表される</a:t>
            </a:r>
            <a:r>
              <a:rPr kumimoji="1" lang="ja-JP" altLang="en-US" sz="1495" b="0" i="0" u="none" strike="noStrike" kern="1200">
                <a:solidFill>
                  <a:schemeClr val="tx1"/>
                </a:solidFill>
                <a:effectLst/>
                <a:latin typeface="+mn-lt"/>
                <a:ea typeface="+mn-ea"/>
                <a:cs typeface="+mn-cs"/>
              </a:rPr>
              <a:t>という点である。すなわち、</a:t>
            </a:r>
            <a:r>
              <a:rPr kumimoji="1" lang="en-US" sz="1495" b="1" i="0" u="none" strike="noStrike" kern="1200" dirty="0">
                <a:solidFill>
                  <a:schemeClr val="tx1"/>
                </a:solidFill>
                <a:effectLst/>
                <a:latin typeface="+mn-lt"/>
                <a:ea typeface="+mn-ea"/>
                <a:cs typeface="+mn-cs"/>
              </a:rPr>
              <a:t>Ti</a:t>
            </a:r>
            <a:r>
              <a:rPr kumimoji="1" lang="ja-JP" altLang="en-US" sz="1495" b="1" i="0" u="none" strike="noStrike" kern="1200">
                <a:solidFill>
                  <a:schemeClr val="tx1"/>
                </a:solidFill>
                <a:effectLst/>
                <a:latin typeface="+mn-lt"/>
                <a:ea typeface="+mn-ea"/>
                <a:cs typeface="+mn-cs"/>
              </a:rPr>
              <a:t>原子のわずかな変位が、分光学的に強誘電性の有無を決定する主要因</a:t>
            </a:r>
            <a:r>
              <a:rPr kumimoji="1" lang="ja-JP" altLang="en-US" sz="1495" b="0" i="0" u="none" strike="noStrike" kern="1200">
                <a:solidFill>
                  <a:schemeClr val="tx1"/>
                </a:solidFill>
                <a:effectLst/>
                <a:latin typeface="+mn-lt"/>
                <a:ea typeface="+mn-ea"/>
                <a:cs typeface="+mn-cs"/>
              </a:rPr>
              <a:t>となる。熱振動で平均化されたピーク</a:t>
            </a:r>
            <a:r>
              <a:rPr kumimoji="1" lang="en-US" sz="1495" b="0" i="0" u="none" strike="noStrike" kern="1200" dirty="0">
                <a:solidFill>
                  <a:schemeClr val="tx1"/>
                </a:solidFill>
                <a:effectLst/>
                <a:latin typeface="+mn-lt"/>
                <a:ea typeface="+mn-ea"/>
                <a:cs typeface="+mn-cs"/>
              </a:rPr>
              <a:t>B</a:t>
            </a:r>
            <a:r>
              <a:rPr kumimoji="1" lang="ja-JP" altLang="en-US" sz="1495" b="0" i="0" u="none" strike="noStrike" kern="1200">
                <a:solidFill>
                  <a:schemeClr val="tx1"/>
                </a:solidFill>
                <a:effectLst/>
                <a:latin typeface="+mn-lt"/>
                <a:ea typeface="+mn-ea"/>
                <a:cs typeface="+mn-cs"/>
              </a:rPr>
              <a:t>の面積は、三体原子分布関数によって決まる。</a:t>
            </a:r>
          </a:p>
          <a:p>
            <a:r>
              <a:rPr kumimoji="1" lang="ja-JP" altLang="en-US" sz="1495" b="0" i="0" u="none" strike="noStrike" kern="1200">
                <a:solidFill>
                  <a:schemeClr val="tx1"/>
                </a:solidFill>
                <a:effectLst/>
                <a:latin typeface="+mn-lt"/>
                <a:ea typeface="+mn-ea"/>
                <a:cs typeface="+mn-cs"/>
              </a:rPr>
              <a:t>一方、</a:t>
            </a:r>
            <a:r>
              <a:rPr kumimoji="1" lang="ja-JP" altLang="en-US" sz="1495" b="1" i="0" u="none" strike="noStrike" kern="1200">
                <a:solidFill>
                  <a:schemeClr val="tx1"/>
                </a:solidFill>
                <a:effectLst/>
                <a:latin typeface="+mn-lt"/>
                <a:ea typeface="+mn-ea"/>
                <a:cs typeface="+mn-cs"/>
              </a:rPr>
              <a:t>長波長側のピーク</a:t>
            </a:r>
            <a:r>
              <a:rPr kumimoji="1" lang="en-US" sz="1495" b="1" i="0" u="none" strike="noStrike" kern="1200" dirty="0">
                <a:solidFill>
                  <a:schemeClr val="tx1"/>
                </a:solidFill>
                <a:effectLst/>
                <a:latin typeface="+mn-lt"/>
                <a:ea typeface="+mn-ea"/>
                <a:cs typeface="+mn-cs"/>
              </a:rPr>
              <a:t>A</a:t>
            </a:r>
            <a:r>
              <a:rPr kumimoji="1" lang="ja-JP" altLang="en-US" sz="1495" b="0" i="0" u="none" strike="noStrike" kern="1200">
                <a:solidFill>
                  <a:schemeClr val="tx1"/>
                </a:solidFill>
                <a:effectLst/>
                <a:latin typeface="+mn-lt"/>
                <a:ea typeface="+mn-ea"/>
                <a:cs typeface="+mn-cs"/>
              </a:rPr>
              <a:t>は主に四重極遷移に由来し、</a:t>
            </a:r>
            <a:r>
              <a:rPr kumimoji="1" lang="ja-JP" altLang="en-US" sz="1495" b="1" i="0" u="none" strike="noStrike" kern="1200">
                <a:solidFill>
                  <a:schemeClr val="tx1"/>
                </a:solidFill>
                <a:effectLst/>
                <a:latin typeface="+mn-lt"/>
                <a:ea typeface="+mn-ea"/>
                <a:cs typeface="+mn-cs"/>
              </a:rPr>
              <a:t>短波長側のピーク</a:t>
            </a:r>
            <a:r>
              <a:rPr kumimoji="1" lang="en-US" sz="1495" b="1" i="0" u="none" strike="noStrike" kern="1200" dirty="0">
                <a:solidFill>
                  <a:schemeClr val="tx1"/>
                </a:solidFill>
                <a:effectLst/>
                <a:latin typeface="+mn-lt"/>
                <a:ea typeface="+mn-ea"/>
                <a:cs typeface="+mn-cs"/>
              </a:rPr>
              <a:t>C</a:t>
            </a:r>
            <a:r>
              <a:rPr kumimoji="1" lang="ja-JP" altLang="en-US" sz="1495" b="0" i="0" u="none" strike="noStrike" kern="1200">
                <a:solidFill>
                  <a:schemeClr val="tx1"/>
                </a:solidFill>
                <a:effectLst/>
                <a:latin typeface="+mn-lt"/>
                <a:ea typeface="+mn-ea"/>
                <a:cs typeface="+mn-cs"/>
              </a:rPr>
              <a:t>は</a:t>
            </a:r>
            <a:r>
              <a:rPr kumimoji="1" lang="en-US" sz="1495" b="0" i="0" u="none" strike="noStrike" kern="1200" dirty="0">
                <a:solidFill>
                  <a:schemeClr val="tx1"/>
                </a:solidFill>
                <a:effectLst/>
                <a:latin typeface="+mn-lt"/>
                <a:ea typeface="+mn-ea"/>
                <a:cs typeface="+mn-cs"/>
              </a:rPr>
              <a:t>Ti 1s</a:t>
            </a:r>
            <a:r>
              <a:rPr kumimoji="1" lang="ja-JP" altLang="en-US" sz="1495" b="0" i="0" u="none" strike="noStrike" kern="1200">
                <a:solidFill>
                  <a:schemeClr val="tx1"/>
                </a:solidFill>
                <a:effectLst/>
                <a:latin typeface="+mn-lt"/>
                <a:ea typeface="+mn-ea"/>
                <a:cs typeface="+mn-cs"/>
              </a:rPr>
              <a:t>電子が隣接する遷移金属原子の空の</a:t>
            </a:r>
            <a:r>
              <a:rPr kumimoji="1" lang="en-US" altLang="ja-JP" sz="1495" b="0" i="0" u="none" strike="noStrike" kern="1200" dirty="0">
                <a:solidFill>
                  <a:schemeClr val="tx1"/>
                </a:solidFill>
                <a:effectLst/>
                <a:latin typeface="+mn-lt"/>
                <a:ea typeface="+mn-ea"/>
                <a:cs typeface="+mn-cs"/>
              </a:rPr>
              <a:t>3</a:t>
            </a:r>
            <a:r>
              <a:rPr kumimoji="1" lang="en-US" sz="1495" b="0" i="0" u="none" strike="noStrike" kern="1200" dirty="0">
                <a:solidFill>
                  <a:schemeClr val="tx1"/>
                </a:solidFill>
                <a:effectLst/>
                <a:latin typeface="+mn-lt"/>
                <a:ea typeface="+mn-ea"/>
                <a:cs typeface="+mn-cs"/>
              </a:rPr>
              <a:t>d</a:t>
            </a:r>
            <a:r>
              <a:rPr kumimoji="1" lang="ja-JP" altLang="en-US" sz="1495" b="0" i="0" u="none" strike="noStrike" kern="1200">
                <a:solidFill>
                  <a:schemeClr val="tx1"/>
                </a:solidFill>
                <a:effectLst/>
                <a:latin typeface="+mn-lt"/>
                <a:ea typeface="+mn-ea"/>
                <a:cs typeface="+mn-cs"/>
              </a:rPr>
              <a:t>状態へ遷移することに由来する。また、短波長側に追加ピークが現れる場合があり、これは</a:t>
            </a:r>
            <a:r>
              <a:rPr kumimoji="1" lang="en-US" sz="1495" b="0" i="0" u="none" strike="noStrike" kern="1200" dirty="0">
                <a:solidFill>
                  <a:schemeClr val="tx1"/>
                </a:solidFill>
                <a:effectLst/>
                <a:latin typeface="+mn-lt"/>
                <a:ea typeface="+mn-ea"/>
                <a:cs typeface="+mn-cs"/>
              </a:rPr>
              <a:t>Zr</a:t>
            </a:r>
            <a:r>
              <a:rPr kumimoji="1" lang="ja-JP" altLang="en-US" sz="1495" b="0" i="0" u="none" strike="noStrike" kern="1200">
                <a:solidFill>
                  <a:schemeClr val="tx1"/>
                </a:solidFill>
                <a:effectLst/>
                <a:latin typeface="+mn-lt"/>
                <a:ea typeface="+mn-ea"/>
                <a:cs typeface="+mn-cs"/>
              </a:rPr>
              <a:t>のような</a:t>
            </a:r>
            <a:r>
              <a:rPr kumimoji="1" lang="en-US" altLang="ja-JP" sz="1495" b="0" i="0" u="none" strike="noStrike" kern="1200" dirty="0">
                <a:solidFill>
                  <a:schemeClr val="tx1"/>
                </a:solidFill>
                <a:effectLst/>
                <a:latin typeface="+mn-lt"/>
                <a:ea typeface="+mn-ea"/>
                <a:cs typeface="+mn-cs"/>
              </a:rPr>
              <a:t>4</a:t>
            </a:r>
            <a:r>
              <a:rPr kumimoji="1" lang="en-US" sz="1495" b="0" i="0" u="none" strike="noStrike" kern="1200" dirty="0">
                <a:solidFill>
                  <a:schemeClr val="tx1"/>
                </a:solidFill>
                <a:effectLst/>
                <a:latin typeface="+mn-lt"/>
                <a:ea typeface="+mn-ea"/>
                <a:cs typeface="+mn-cs"/>
              </a:rPr>
              <a:t>d</a:t>
            </a:r>
            <a:r>
              <a:rPr kumimoji="1" lang="ja-JP" altLang="en-US" sz="1495" b="0" i="0" u="none" strike="noStrike" kern="1200">
                <a:solidFill>
                  <a:schemeClr val="tx1"/>
                </a:solidFill>
                <a:effectLst/>
                <a:latin typeface="+mn-lt"/>
                <a:ea typeface="+mn-ea"/>
                <a:cs typeface="+mn-cs"/>
              </a:rPr>
              <a:t>原子が</a:t>
            </a:r>
            <a:r>
              <a:rPr kumimoji="1" lang="en-US" sz="1495" b="0" i="0" u="none" strike="noStrike" kern="1200" dirty="0">
                <a:solidFill>
                  <a:schemeClr val="tx1"/>
                </a:solidFill>
                <a:effectLst/>
                <a:latin typeface="+mn-lt"/>
                <a:ea typeface="+mn-ea"/>
                <a:cs typeface="+mn-cs"/>
              </a:rPr>
              <a:t>Ti</a:t>
            </a:r>
            <a:r>
              <a:rPr kumimoji="1" lang="ja-JP" altLang="en-US" sz="1495" b="0" i="0" u="none" strike="noStrike" kern="1200">
                <a:solidFill>
                  <a:schemeClr val="tx1"/>
                </a:solidFill>
                <a:effectLst/>
                <a:latin typeface="+mn-lt"/>
                <a:ea typeface="+mn-ea"/>
                <a:cs typeface="+mn-cs"/>
              </a:rPr>
              <a:t>原子の周囲の酸素八面体に存在する場合に対応し、その面積は近傍</a:t>
            </a:r>
            <a:r>
              <a:rPr kumimoji="1" lang="en-US" altLang="ja-JP" sz="1495" b="0" i="0" u="none" strike="noStrike" kern="1200" dirty="0">
                <a:solidFill>
                  <a:schemeClr val="tx1"/>
                </a:solidFill>
                <a:effectLst/>
                <a:latin typeface="+mn-lt"/>
                <a:ea typeface="+mn-ea"/>
                <a:cs typeface="+mn-cs"/>
              </a:rPr>
              <a:t>4</a:t>
            </a:r>
            <a:r>
              <a:rPr kumimoji="1" lang="en-US" sz="1495" b="0" i="0" u="none" strike="noStrike" kern="1200" dirty="0">
                <a:solidFill>
                  <a:schemeClr val="tx1"/>
                </a:solidFill>
                <a:effectLst/>
                <a:latin typeface="+mn-lt"/>
                <a:ea typeface="+mn-ea"/>
                <a:cs typeface="+mn-cs"/>
              </a:rPr>
              <a:t>d</a:t>
            </a:r>
            <a:r>
              <a:rPr kumimoji="1" lang="ja-JP" altLang="en-US" sz="1495" b="0" i="0" u="none" strike="noStrike" kern="1200">
                <a:solidFill>
                  <a:schemeClr val="tx1"/>
                </a:solidFill>
                <a:effectLst/>
                <a:latin typeface="+mn-lt"/>
                <a:ea typeface="+mn-ea"/>
                <a:cs typeface="+mn-cs"/>
              </a:rPr>
              <a:t>原子数で決まる。</a:t>
            </a:r>
          </a:p>
          <a:p>
            <a:pPr marL="0" marR="0" lvl="0" indent="0" algn="l" defTabSz="1141095"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tabLst/>
              <a:defRPr/>
            </a:pPr>
            <a:r>
              <a:rPr kumimoji="1" lang="en-US" altLang="ja-JP" dirty="0"/>
              <a:t>DyScO3: </a:t>
            </a:r>
            <a:r>
              <a:rPr kumimoji="1" lang="ja-JP" altLang="en-US"/>
              <a:t>スカンジウム酸ジスプロシウム</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tabLst/>
              <a:defRPr/>
            </a:pPr>
            <a:r>
              <a:rPr kumimoji="1" lang="en-US" altLang="ja-JP" dirty="0"/>
              <a:t>BO3</a:t>
            </a:r>
            <a:r>
              <a:rPr kumimoji="1" lang="ja-JP" altLang="en-US"/>
              <a:t>型のペロブスカイト構造と呼ばれる対称性の高い構造をとる。</a:t>
            </a:r>
            <a:endParaRPr kumimoji="1" lang="en-US" altLang="ja-JP" dirty="0"/>
          </a:p>
          <a:p>
            <a:endParaRPr kumimoji="1" lang="en-US" altLang="ja-JP" dirty="0"/>
          </a:p>
          <a:p>
            <a:endParaRPr kumimoji="1" lang="en-US" altLang="ja-JP" dirty="0"/>
          </a:p>
          <a:p>
            <a:endParaRPr kumimoji="1" lang="en-US" altLang="ja-JP" dirty="0"/>
          </a:p>
          <a:p>
            <a:r>
              <a:rPr kumimoji="1" lang="ja-JP" altLang="en-US"/>
              <a:t>タイトル、６０</a:t>
            </a:r>
            <a:endParaRPr kumimoji="1" lang="en-US" altLang="ja-JP" dirty="0"/>
          </a:p>
          <a:p>
            <a:r>
              <a:rPr kumimoji="1" lang="ja-JP" altLang="en-US"/>
              <a:t>化学</a:t>
            </a:r>
            <a:endParaRPr kumimoji="1" lang="en-US" altLang="ja-JP" dirty="0"/>
          </a:p>
          <a:p>
            <a:r>
              <a:rPr kumimoji="1" lang="ja-JP" altLang="en-US"/>
              <a:t>仮数、</a:t>
            </a:r>
            <a:endParaRPr kumimoji="1" lang="en-GB" altLang="ja-JP" dirty="0"/>
          </a:p>
          <a:p>
            <a:endParaRPr kumimoji="1" lang="en-GB" altLang="ja-JP" dirty="0"/>
          </a:p>
          <a:p>
            <a:r>
              <a:rPr kumimoji="1" lang="en-GB" altLang="ja-JP" dirty="0"/>
              <a:t>polar discontinuity</a:t>
            </a:r>
          </a:p>
          <a:p>
            <a:r>
              <a:rPr kumimoji="1" lang="en-GB" altLang="ja-JP" dirty="0"/>
              <a:t>alternately charged planes [LaO]+and[AlO2]−</a:t>
            </a:r>
          </a:p>
          <a:p>
            <a:r>
              <a:rPr kumimoji="1" lang="en-GB" altLang="ja-JP" dirty="0"/>
              <a:t>AttheTiO2/LaO-terminated LAO/STO interface,therefore, each interfacial La transfers half of an electron intothe neighboring and formally neutral TiO2layer that decreasesthe oxidation state of interfacial Ti</a:t>
            </a:r>
          </a:p>
          <a:p>
            <a:r>
              <a:rPr kumimoji="1" lang="en-GB" altLang="ja-JP" dirty="0"/>
              <a:t>All epitaxially grown perovskite heterostructures containintrinsic oxygen vacancies and substitutional cations near theinterfaces [14,15]. Interfacial defects may induce additionalcharged carriers</a:t>
            </a:r>
          </a:p>
          <a:p>
            <a:endParaRPr kumimoji="1" lang="en-GB" altLang="ja-JP" dirty="0"/>
          </a:p>
          <a:p>
            <a:r>
              <a:rPr kumimoji="1" lang="en-GB" altLang="ja-JP" dirty="0"/>
              <a:t>So as in the topic.</a:t>
            </a:r>
          </a:p>
          <a:p>
            <a:r>
              <a:rPr kumimoji="1" lang="en-GB" altLang="ja-JP" dirty="0"/>
              <a:t>We are interested in the perovskites </a:t>
            </a:r>
            <a:r>
              <a:rPr kumimoji="1" lang="en-GB" altLang="ja-JP" dirty="0" err="1"/>
              <a:t>esp</a:t>
            </a:r>
            <a:r>
              <a:rPr kumimoji="1" lang="en-GB" altLang="ja-JP" dirty="0"/>
              <a:t>, Strontium Titanium Oxygen, or STO, because small changes in its structure are responsible for essential properties.</a:t>
            </a:r>
          </a:p>
          <a:p>
            <a:r>
              <a:rPr kumimoji="1" lang="en-GB" altLang="ja-JP" dirty="0"/>
              <a:t>And it is of great technological importance.</a:t>
            </a:r>
          </a:p>
          <a:p>
            <a:r>
              <a:rPr kumimoji="1" lang="en-GB" altLang="ja-JP" dirty="0"/>
              <a:t>The unit cell is a face-centred one, where we have 8 </a:t>
            </a:r>
            <a:r>
              <a:rPr kumimoji="1" lang="en-GB" altLang="ja-JP" dirty="0" err="1"/>
              <a:t>Srs</a:t>
            </a:r>
            <a:r>
              <a:rPr kumimoji="1" lang="en-GB" altLang="ja-JP" dirty="0"/>
              <a:t> at each vortex, 6 Oxygen at each centre of the faces and 1 Titanium in the centre.</a:t>
            </a:r>
          </a:p>
          <a:p>
            <a:r>
              <a:rPr kumimoji="1" lang="en-GB" altLang="ja-JP" dirty="0"/>
              <a:t>Here is an example of 2-dimensional electron gas formation.</a:t>
            </a:r>
          </a:p>
          <a:p>
            <a:r>
              <a:rPr kumimoji="1" lang="en-GB" altLang="ja-JP" dirty="0"/>
              <a:t>Firstly, on the left we have the iron and the STO layer and interface.</a:t>
            </a:r>
          </a:p>
          <a:p>
            <a:r>
              <a:rPr kumimoji="1" lang="en-GB" altLang="ja-JP" dirty="0"/>
              <a:t>Secondly, oxygen migrates to the iron layer and we have oxidised irons and oxygen vacancies.</a:t>
            </a:r>
          </a:p>
          <a:p>
            <a:r>
              <a:rPr kumimoji="1" lang="en-GB" altLang="ja-JP" dirty="0"/>
              <a:t>And if you look at the unit cell on the right, we have an oxygen vacancy and it causes the titanium to deviate upwards.</a:t>
            </a:r>
          </a:p>
          <a:p>
            <a:r>
              <a:rPr kumimoji="1" lang="en-GB" altLang="ja-JP" dirty="0"/>
              <a:t>However, to understand and control such a property we need accurate crystallographic information, chemical resolution and surface sensitivity and the best way to do that is with X-ray photoelectron diffraction, called XPD.</a:t>
            </a:r>
            <a:endParaRPr kumimoji="1" lang="en-US" altLang="ja-JP" dirty="0"/>
          </a:p>
        </p:txBody>
      </p:sp>
      <p:sp>
        <p:nvSpPr>
          <p:cNvPr id="4" name="スライド番号プレースホルダー 3">
            <a:extLst>
              <a:ext uri="{FF2B5EF4-FFF2-40B4-BE49-F238E27FC236}">
                <a16:creationId xmlns:a16="http://schemas.microsoft.com/office/drawing/2014/main" id="{9C5ABF2C-B24C-8CDA-5A04-CDA73040E99D}"/>
              </a:ext>
            </a:extLst>
          </p:cNvPr>
          <p:cNvSpPr>
            <a:spLocks noGrp="1"/>
          </p:cNvSpPr>
          <p:nvPr>
            <p:ph type="sldNum" sz="quarter" idx="5"/>
          </p:nvPr>
        </p:nvSpPr>
        <p:spPr/>
        <p:txBody>
          <a:bodyPr/>
          <a:lstStyle/>
          <a:p>
            <a:fld id="{0C240940-EA32-4491-ACB9-A747F9F7CBC8}" type="slidenum">
              <a:rPr kumimoji="1" lang="ja-JP" altLang="en-US" smtClean="0"/>
              <a:t>2</a:t>
            </a:fld>
            <a:endParaRPr kumimoji="1" lang="ja-JP" altLang="en-US"/>
          </a:p>
        </p:txBody>
      </p:sp>
    </p:spTree>
    <p:extLst>
      <p:ext uri="{BB962C8B-B14F-4D97-AF65-F5344CB8AC3E}">
        <p14:creationId xmlns:p14="http://schemas.microsoft.com/office/powerpoint/2010/main" val="15813616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BD4C2-67C6-45D2-41AA-31BB72891A51}"/>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B7B66CF-0DBE-F93C-0ABA-1C74B09F666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E655901C-3F12-D604-D2C4-8F56FDD6ED93}"/>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B460EA10-75F2-41F4-059B-E86DAE7246BA}"/>
              </a:ext>
            </a:extLst>
          </p:cNvPr>
          <p:cNvSpPr>
            <a:spLocks noGrp="1"/>
          </p:cNvSpPr>
          <p:nvPr>
            <p:ph type="sldNum" sz="quarter" idx="5"/>
          </p:nvPr>
        </p:nvSpPr>
        <p:spPr/>
        <p:txBody>
          <a:bodyPr/>
          <a:lstStyle/>
          <a:p>
            <a:fld id="{0C240940-EA32-4491-ACB9-A747F9F7CBC8}" type="slidenum">
              <a:rPr kumimoji="1" lang="ja-JP" altLang="en-US" smtClean="0"/>
              <a:t>20</a:t>
            </a:fld>
            <a:endParaRPr kumimoji="1" lang="ja-JP" altLang="en-US"/>
          </a:p>
        </p:txBody>
      </p:sp>
    </p:spTree>
    <p:extLst>
      <p:ext uri="{BB962C8B-B14F-4D97-AF65-F5344CB8AC3E}">
        <p14:creationId xmlns:p14="http://schemas.microsoft.com/office/powerpoint/2010/main" val="11710093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A2A4E3-40F0-2920-DB5B-AB3216C9D337}"/>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C7311D9E-BC45-456E-7168-1E45026DC464}"/>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B7374999-5E71-B7FB-275E-DDC532B20CDC}"/>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D967909E-B60E-C43E-9569-157E1EB56734}"/>
              </a:ext>
            </a:extLst>
          </p:cNvPr>
          <p:cNvSpPr>
            <a:spLocks noGrp="1"/>
          </p:cNvSpPr>
          <p:nvPr>
            <p:ph type="sldNum" sz="quarter" idx="5"/>
          </p:nvPr>
        </p:nvSpPr>
        <p:spPr/>
        <p:txBody>
          <a:bodyPr/>
          <a:lstStyle/>
          <a:p>
            <a:fld id="{0C240940-EA32-4491-ACB9-A747F9F7CBC8}" type="slidenum">
              <a:rPr kumimoji="1" lang="ja-JP" altLang="en-US" smtClean="0"/>
              <a:t>21</a:t>
            </a:fld>
            <a:endParaRPr kumimoji="1" lang="ja-JP" altLang="en-US"/>
          </a:p>
        </p:txBody>
      </p:sp>
    </p:spTree>
    <p:extLst>
      <p:ext uri="{BB962C8B-B14F-4D97-AF65-F5344CB8AC3E}">
        <p14:creationId xmlns:p14="http://schemas.microsoft.com/office/powerpoint/2010/main" val="4160737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9AB163-F969-9D5F-D02F-A3B004A6F3F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DAD6FE3-4F23-7909-7EF0-6569894BDC1F}"/>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B644AB54-7AB9-293B-DCD7-28666C7897B2}"/>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BF05AC15-9DEF-702A-F2BD-00C38DA26CA2}"/>
              </a:ext>
            </a:extLst>
          </p:cNvPr>
          <p:cNvSpPr>
            <a:spLocks noGrp="1"/>
          </p:cNvSpPr>
          <p:nvPr>
            <p:ph type="sldNum" sz="quarter" idx="5"/>
          </p:nvPr>
        </p:nvSpPr>
        <p:spPr/>
        <p:txBody>
          <a:bodyPr/>
          <a:lstStyle/>
          <a:p>
            <a:fld id="{0C240940-EA32-4491-ACB9-A747F9F7CBC8}" type="slidenum">
              <a:rPr kumimoji="1" lang="ja-JP" altLang="en-US" smtClean="0"/>
              <a:t>22</a:t>
            </a:fld>
            <a:endParaRPr kumimoji="1" lang="ja-JP" altLang="en-US"/>
          </a:p>
        </p:txBody>
      </p:sp>
    </p:spTree>
    <p:extLst>
      <p:ext uri="{BB962C8B-B14F-4D97-AF65-F5344CB8AC3E}">
        <p14:creationId xmlns:p14="http://schemas.microsoft.com/office/powerpoint/2010/main" val="999535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678376-DCE9-3F3D-B32E-5A5105CEE636}"/>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2B23639D-CA8A-C4C3-2470-286F8CD3131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2691CD8-8F1D-F1FC-93DE-C4F22106D94D}"/>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A18138D1-3A49-B5FF-421D-DF8DBA693191}"/>
              </a:ext>
            </a:extLst>
          </p:cNvPr>
          <p:cNvSpPr>
            <a:spLocks noGrp="1"/>
          </p:cNvSpPr>
          <p:nvPr>
            <p:ph type="sldNum" sz="quarter" idx="5"/>
          </p:nvPr>
        </p:nvSpPr>
        <p:spPr/>
        <p:txBody>
          <a:bodyPr/>
          <a:lstStyle/>
          <a:p>
            <a:fld id="{0C240940-EA32-4491-ACB9-A747F9F7CBC8}" type="slidenum">
              <a:rPr kumimoji="1" lang="ja-JP" altLang="en-US" smtClean="0"/>
              <a:t>23</a:t>
            </a:fld>
            <a:endParaRPr kumimoji="1" lang="ja-JP" altLang="en-US"/>
          </a:p>
        </p:txBody>
      </p:sp>
    </p:spTree>
    <p:extLst>
      <p:ext uri="{BB962C8B-B14F-4D97-AF65-F5344CB8AC3E}">
        <p14:creationId xmlns:p14="http://schemas.microsoft.com/office/powerpoint/2010/main" val="28508826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3B101-42C7-7678-9369-77EC0E6BAD9D}"/>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FD626693-C0D1-E98F-3E99-184161D9E84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A732E52D-F9E1-018F-98BE-41AEF214F433}"/>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CF9EFE8B-2F63-3C8D-ADD4-5DBB90FFE518}"/>
              </a:ext>
            </a:extLst>
          </p:cNvPr>
          <p:cNvSpPr>
            <a:spLocks noGrp="1"/>
          </p:cNvSpPr>
          <p:nvPr>
            <p:ph type="sldNum" sz="quarter" idx="5"/>
          </p:nvPr>
        </p:nvSpPr>
        <p:spPr/>
        <p:txBody>
          <a:bodyPr/>
          <a:lstStyle/>
          <a:p>
            <a:fld id="{0C240940-EA32-4491-ACB9-A747F9F7CBC8}" type="slidenum">
              <a:rPr kumimoji="1" lang="ja-JP" altLang="en-US" smtClean="0"/>
              <a:t>24</a:t>
            </a:fld>
            <a:endParaRPr kumimoji="1" lang="ja-JP" altLang="en-US"/>
          </a:p>
        </p:txBody>
      </p:sp>
    </p:spTree>
    <p:extLst>
      <p:ext uri="{BB962C8B-B14F-4D97-AF65-F5344CB8AC3E}">
        <p14:creationId xmlns:p14="http://schemas.microsoft.com/office/powerpoint/2010/main" val="2903769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2AC86B-4E85-50D4-0D4E-066D3F10111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67BCC55-C7EC-475B-D69C-989C12B9253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A830F6E-8E44-0C95-A9DB-EF6B6B2C8A42}"/>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ECD42099-0BFB-0F22-EE78-9182FE776541}"/>
              </a:ext>
            </a:extLst>
          </p:cNvPr>
          <p:cNvSpPr>
            <a:spLocks noGrp="1"/>
          </p:cNvSpPr>
          <p:nvPr>
            <p:ph type="sldNum" sz="quarter" idx="5"/>
          </p:nvPr>
        </p:nvSpPr>
        <p:spPr/>
        <p:txBody>
          <a:bodyPr/>
          <a:lstStyle/>
          <a:p>
            <a:fld id="{0C240940-EA32-4491-ACB9-A747F9F7CBC8}" type="slidenum">
              <a:rPr kumimoji="1" lang="ja-JP" altLang="en-US" smtClean="0"/>
              <a:t>25</a:t>
            </a:fld>
            <a:endParaRPr kumimoji="1" lang="ja-JP" altLang="en-US"/>
          </a:p>
        </p:txBody>
      </p:sp>
    </p:spTree>
    <p:extLst>
      <p:ext uri="{BB962C8B-B14F-4D97-AF65-F5344CB8AC3E}">
        <p14:creationId xmlns:p14="http://schemas.microsoft.com/office/powerpoint/2010/main" val="14194712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0A0235-9C9E-4C79-A520-5AC79734535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053DEEF7-DD1C-B5A9-30A0-7BB019443C6D}"/>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86FC26EA-26C9-9C7C-F3F5-BAD0116C8C45}"/>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C8A71C07-5EFA-2B11-EA87-7837EDAE491C}"/>
              </a:ext>
            </a:extLst>
          </p:cNvPr>
          <p:cNvSpPr>
            <a:spLocks noGrp="1"/>
          </p:cNvSpPr>
          <p:nvPr>
            <p:ph type="sldNum" sz="quarter" idx="5"/>
          </p:nvPr>
        </p:nvSpPr>
        <p:spPr/>
        <p:txBody>
          <a:bodyPr/>
          <a:lstStyle/>
          <a:p>
            <a:fld id="{0C240940-EA32-4491-ACB9-A747F9F7CBC8}" type="slidenum">
              <a:rPr kumimoji="1" lang="ja-JP" altLang="en-US" smtClean="0"/>
              <a:t>26</a:t>
            </a:fld>
            <a:endParaRPr kumimoji="1" lang="ja-JP" altLang="en-US"/>
          </a:p>
        </p:txBody>
      </p:sp>
    </p:spTree>
    <p:extLst>
      <p:ext uri="{BB962C8B-B14F-4D97-AF65-F5344CB8AC3E}">
        <p14:creationId xmlns:p14="http://schemas.microsoft.com/office/powerpoint/2010/main" val="5898740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6E305B-5F00-A97B-3B08-3BFED401B60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0E8DAE10-213F-2C24-16C0-E3DF9CF0AC61}"/>
              </a:ext>
            </a:extLst>
          </p:cNvPr>
          <p:cNvSpPr>
            <a:spLocks noGrp="1" noRot="1" noChangeAspect="1"/>
          </p:cNvSpPr>
          <p:nvPr>
            <p:ph type="sldImg"/>
          </p:nvPr>
        </p:nvSpPr>
        <p:spPr>
          <a:xfrm>
            <a:off x="1185863" y="1143000"/>
            <a:ext cx="4486275" cy="3086100"/>
          </a:xfrm>
        </p:spPr>
      </p:sp>
      <p:sp>
        <p:nvSpPr>
          <p:cNvPr id="3" name="ノート プレースホルダー 2">
            <a:extLst>
              <a:ext uri="{FF2B5EF4-FFF2-40B4-BE49-F238E27FC236}">
                <a16:creationId xmlns:a16="http://schemas.microsoft.com/office/drawing/2014/main" id="{80D3F986-53B2-0BCE-E6E2-676E225A34EE}"/>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D04E41F2-0990-555D-4D56-7846DC7A6900}"/>
              </a:ext>
            </a:extLst>
          </p:cNvPr>
          <p:cNvSpPr>
            <a:spLocks noGrp="1"/>
          </p:cNvSpPr>
          <p:nvPr>
            <p:ph type="sldNum" sz="quarter" idx="5"/>
          </p:nvPr>
        </p:nvSpPr>
        <p:spPr/>
        <p:txBody>
          <a:bodyPr/>
          <a:lstStyle/>
          <a:p>
            <a:fld id="{0C240940-EA32-4491-ACB9-A747F9F7CBC8}" type="slidenum">
              <a:rPr kumimoji="1" lang="ja-JP" altLang="en-US" smtClean="0"/>
              <a:t>27</a:t>
            </a:fld>
            <a:endParaRPr kumimoji="1" lang="ja-JP" altLang="en-US"/>
          </a:p>
        </p:txBody>
      </p:sp>
    </p:spTree>
    <p:extLst>
      <p:ext uri="{BB962C8B-B14F-4D97-AF65-F5344CB8AC3E}">
        <p14:creationId xmlns:p14="http://schemas.microsoft.com/office/powerpoint/2010/main" val="33064990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50835-0E31-9423-F332-20BBA442F5C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FCB82A75-FB0A-B607-73B8-472B084FC3ED}"/>
              </a:ext>
            </a:extLst>
          </p:cNvPr>
          <p:cNvSpPr>
            <a:spLocks noGrp="1" noRot="1" noChangeAspect="1"/>
          </p:cNvSpPr>
          <p:nvPr>
            <p:ph type="sldImg"/>
          </p:nvPr>
        </p:nvSpPr>
        <p:spPr>
          <a:xfrm>
            <a:off x="1185863" y="1143000"/>
            <a:ext cx="4486275" cy="3086100"/>
          </a:xfrm>
        </p:spPr>
      </p:sp>
      <p:sp>
        <p:nvSpPr>
          <p:cNvPr id="3" name="ノート プレースホルダー 2">
            <a:extLst>
              <a:ext uri="{FF2B5EF4-FFF2-40B4-BE49-F238E27FC236}">
                <a16:creationId xmlns:a16="http://schemas.microsoft.com/office/drawing/2014/main" id="{A1C302D1-44F6-1955-AADA-D2E6304C38E7}"/>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775E9A91-B447-0AF7-1C26-815ACED5AC0F}"/>
              </a:ext>
            </a:extLst>
          </p:cNvPr>
          <p:cNvSpPr>
            <a:spLocks noGrp="1"/>
          </p:cNvSpPr>
          <p:nvPr>
            <p:ph type="sldNum" sz="quarter" idx="5"/>
          </p:nvPr>
        </p:nvSpPr>
        <p:spPr/>
        <p:txBody>
          <a:bodyPr/>
          <a:lstStyle/>
          <a:p>
            <a:fld id="{0C240940-EA32-4491-ACB9-A747F9F7CBC8}" type="slidenum">
              <a:rPr kumimoji="1" lang="ja-JP" altLang="en-US" smtClean="0"/>
              <a:t>28</a:t>
            </a:fld>
            <a:endParaRPr kumimoji="1" lang="ja-JP" altLang="en-US"/>
          </a:p>
        </p:txBody>
      </p:sp>
    </p:spTree>
    <p:extLst>
      <p:ext uri="{BB962C8B-B14F-4D97-AF65-F5344CB8AC3E}">
        <p14:creationId xmlns:p14="http://schemas.microsoft.com/office/powerpoint/2010/main" val="5367368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141095" rtl="0" eaLnBrk="1" fontAlgn="auto" latinLnBrk="0" hangingPunct="1">
              <a:lnSpc>
                <a:spcPct val="100000"/>
              </a:lnSpc>
              <a:spcBef>
                <a:spcPts val="0"/>
              </a:spcBef>
              <a:spcAft>
                <a:spcPts val="0"/>
              </a:spcAft>
              <a:buClrTx/>
              <a:buSzTx/>
              <a:buFontTx/>
              <a:buNone/>
              <a:defRPr/>
            </a:pPr>
            <a:r>
              <a:rPr lang="en-US" altLang="ja-JP" sz="1600" dirty="0"/>
              <a:t>Then we have the methodology to </a:t>
            </a:r>
            <a:r>
              <a:rPr kumimoji="1" lang="en-US" altLang="ja-JP" sz="1600" dirty="0"/>
              <a:t>calculate ω only for dense atomic chains and then use it for </a:t>
            </a:r>
            <a:r>
              <a:rPr lang="en-US" altLang="ja-JP" sz="1600" dirty="0"/>
              <a:t>the</a:t>
            </a:r>
            <a:r>
              <a:rPr kumimoji="1" lang="en-US" altLang="ja-JP" sz="1600" dirty="0"/>
              <a:t> full cluster.</a:t>
            </a:r>
            <a:endParaRPr kumimoji="1" lang="en-US" altLang="ja-JP" dirty="0"/>
          </a:p>
          <a:p>
            <a:r>
              <a:rPr kumimoji="1" lang="en-US" altLang="ja-JP" dirty="0"/>
              <a:t>Here we tested the cluster of a 84 Pt cluster.</a:t>
            </a:r>
          </a:p>
          <a:p>
            <a:r>
              <a:rPr kumimoji="1" lang="en-US" altLang="ja-JP" dirty="0"/>
              <a:t>Photoelectron kinetic energy is 420eV not high.</a:t>
            </a:r>
          </a:p>
          <a:p>
            <a:r>
              <a:rPr kumimoji="1" lang="en-US" altLang="ja-JP" dirty="0"/>
              <a:t>But we have the spectral radius above 1 thus it shows divergence.</a:t>
            </a:r>
            <a:br>
              <a:rPr kumimoji="1" lang="en-US" altLang="ja-JP" dirty="0"/>
            </a:br>
            <a:r>
              <a:rPr kumimoji="1" lang="en-US" altLang="ja-JP" dirty="0"/>
              <a:t>And in this figure, the black is MI with three peaks corresponding to dense atomic chains here.</a:t>
            </a:r>
          </a:p>
          <a:p>
            <a:r>
              <a:rPr kumimoji="1" lang="en-US" altLang="ja-JP" dirty="0"/>
              <a:t>And the pink and orange are renormalizations which are G and pi by ω from [110] 5 atomic chains.</a:t>
            </a:r>
          </a:p>
          <a:p>
            <a:r>
              <a:rPr kumimoji="1" lang="en-US" altLang="ja-JP" dirty="0"/>
              <a:t>For G1 and P1, the truncation orders are important because the CPU time is </a:t>
            </a:r>
            <a:r>
              <a:rPr kumimoji="1" lang="en-US" altLang="ja-JP" dirty="0" err="1"/>
              <a:t>propotional</a:t>
            </a:r>
            <a:r>
              <a:rPr kumimoji="1" lang="en-US" altLang="ja-JP" dirty="0"/>
              <a:t> to…</a:t>
            </a:r>
          </a:p>
          <a:p>
            <a:r>
              <a:rPr kumimoji="1" lang="en-US" altLang="ja-JP" dirty="0"/>
              <a:t>And we see that Pi is faster than G1.</a:t>
            </a:r>
          </a:p>
          <a:p>
            <a:r>
              <a:rPr kumimoji="1" lang="en-US" altLang="ja-JP" dirty="0"/>
              <a:t>83^9, 6</a:t>
            </a:r>
          </a:p>
          <a:p>
            <a:r>
              <a:rPr kumimoji="1" lang="en-US" altLang="ja-JP" dirty="0"/>
              <a:t>It is quite early.</a:t>
            </a:r>
          </a:p>
          <a:p>
            <a:endParaRPr kumimoji="1" lang="en-US" altLang="ja-JP" dirty="0"/>
          </a:p>
          <a:p>
            <a:r>
              <a:rPr kumimoji="1" lang="en-US" altLang="ja-JP" dirty="0"/>
              <a:t>How about STO cluster ?</a:t>
            </a:r>
          </a:p>
          <a:p>
            <a:r>
              <a:rPr kumimoji="1" lang="en-US" altLang="ja-JP" dirty="0"/>
              <a:t>Even the monoatomic cluster had the divergence and STO is a heterostructure.</a:t>
            </a:r>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37</a:t>
            </a:fld>
            <a:endParaRPr kumimoji="1" lang="ja-JP"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2EE354-173A-93E9-D293-B30275624067}"/>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FE12A0F5-0F85-6EC6-3762-A6284365634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929D4B9-38A1-E336-6F64-2AB658AC775E}"/>
              </a:ext>
            </a:extLst>
          </p:cNvPr>
          <p:cNvSpPr>
            <a:spLocks noGrp="1"/>
          </p:cNvSpPr>
          <p:nvPr>
            <p:ph type="body" idx="1"/>
          </p:nvPr>
        </p:nvSpPr>
        <p:spPr/>
        <p:txBody>
          <a:bodyPr/>
          <a:lstStyle/>
          <a:p>
            <a:r>
              <a:rPr kumimoji="1" lang="ja-JP" altLang="en-US"/>
              <a:t>続いて光電子回折分光について説明します。</a:t>
            </a:r>
            <a:endParaRPr kumimoji="1" lang="en-US" altLang="ja-JP" dirty="0"/>
          </a:p>
          <a:p>
            <a:r>
              <a:rPr kumimoji="1" lang="ja-JP" altLang="en-US"/>
              <a:t>物質に</a:t>
            </a:r>
            <a:r>
              <a:rPr kumimoji="1" lang="en-US" altLang="ja-JP" dirty="0"/>
              <a:t>X</a:t>
            </a:r>
            <a:r>
              <a:rPr kumimoji="1" lang="ja-JP" altLang="en-US"/>
              <a:t>線を照射すると、内部の原子軌道から光電子が飛び出し、周囲の原子との相互作用によって散乱されます。散乱後表面から出てきた光電子は検出機で観測されます。</a:t>
            </a:r>
            <a:endParaRPr kumimoji="1" lang="en-US" altLang="ja-JP" dirty="0"/>
          </a:p>
          <a:p>
            <a:r>
              <a:rPr kumimoji="1" lang="ja-JP" altLang="en-US"/>
              <a:t>この時、表面に垂直な法線からの傾きシータと、方位角で検出器を動かすことで、光電子強度の角度分布、スペクトルが得られます。</a:t>
            </a:r>
            <a:endParaRPr kumimoji="1" lang="en-US" altLang="ja-JP" dirty="0"/>
          </a:p>
          <a:p>
            <a:r>
              <a:rPr kumimoji="1" lang="ja-JP" altLang="en-US"/>
              <a:t>このようにして得られた実験スペクトルに対して本研究では、多重散乱理論を用いた解析を行いました。</a:t>
            </a:r>
            <a:endParaRPr kumimoji="1" lang="en-US" altLang="ja-JP" dirty="0"/>
          </a:p>
          <a:p>
            <a:endParaRPr kumimoji="1" lang="en-US" altLang="ja-JP" dirty="0"/>
          </a:p>
          <a:p>
            <a:r>
              <a:rPr kumimoji="1" lang="en-US" altLang="ja-JP" dirty="0"/>
              <a:t>Detector</a:t>
            </a:r>
          </a:p>
          <a:p>
            <a:endParaRPr kumimoji="1" lang="en-US" altLang="ja-JP" dirty="0"/>
          </a:p>
          <a:p>
            <a:r>
              <a:rPr kumimoji="1" lang="en-US" altLang="ja-JP" dirty="0"/>
              <a:t>We need to understand the principle of XPD.</a:t>
            </a:r>
          </a:p>
          <a:p>
            <a:r>
              <a:rPr kumimoji="1" lang="en-GB" altLang="ja-JP" dirty="0"/>
              <a:t>When the sample is rotated along the normal to the surface, we</a:t>
            </a:r>
            <a:r>
              <a:rPr kumimoji="1" lang="ja-JP" altLang="en-US" dirty="0"/>
              <a:t> </a:t>
            </a:r>
            <a:r>
              <a:rPr kumimoji="1" lang="en-GB" altLang="ja-JP" dirty="0"/>
              <a:t>talk about an azimuthal spectrum and otherwise of a polar spectrum.</a:t>
            </a:r>
          </a:p>
          <a:p>
            <a:r>
              <a:rPr kumimoji="1" lang="en-GB" altLang="ja-JP" dirty="0"/>
              <a:t>In the</a:t>
            </a:r>
            <a:r>
              <a:rPr kumimoji="1" lang="ja-JP" altLang="en-US" dirty="0"/>
              <a:t>　</a:t>
            </a:r>
            <a:r>
              <a:rPr kumimoji="1" lang="en-GB" altLang="ja-JP" dirty="0"/>
              <a:t>following, we will only deal with polar spectra.</a:t>
            </a:r>
          </a:p>
          <a:p>
            <a:endParaRPr kumimoji="1" lang="en-GB" altLang="ja-JP" dirty="0"/>
          </a:p>
          <a:p>
            <a:r>
              <a:rPr kumimoji="1" lang="en-GB" altLang="ja-JP" dirty="0"/>
              <a:t>Didier: The photoelectron gathers crystallographic information by repeated scatterings with atoms along its way out.</a:t>
            </a:r>
            <a:endParaRPr kumimoji="1" lang="en-US" altLang="ja-JP" dirty="0"/>
          </a:p>
        </p:txBody>
      </p:sp>
      <p:sp>
        <p:nvSpPr>
          <p:cNvPr id="4" name="スライド番号プレースホルダー 3">
            <a:extLst>
              <a:ext uri="{FF2B5EF4-FFF2-40B4-BE49-F238E27FC236}">
                <a16:creationId xmlns:a16="http://schemas.microsoft.com/office/drawing/2014/main" id="{C7452E00-7AC3-3EE0-EB1F-FD3EC6CFA0D6}"/>
              </a:ext>
            </a:extLst>
          </p:cNvPr>
          <p:cNvSpPr>
            <a:spLocks noGrp="1"/>
          </p:cNvSpPr>
          <p:nvPr>
            <p:ph type="sldNum" sz="quarter" idx="5"/>
          </p:nvPr>
        </p:nvSpPr>
        <p:spPr/>
        <p:txBody>
          <a:bodyPr/>
          <a:lstStyle/>
          <a:p>
            <a:fld id="{0C240940-EA32-4491-ACB9-A747F9F7CBC8}" type="slidenum">
              <a:rPr kumimoji="1" lang="ja-JP" altLang="en-US" smtClean="0"/>
              <a:t>3</a:t>
            </a:fld>
            <a:endParaRPr kumimoji="1" lang="ja-JP" altLang="en-US"/>
          </a:p>
        </p:txBody>
      </p:sp>
    </p:spTree>
    <p:extLst>
      <p:ext uri="{BB962C8B-B14F-4D97-AF65-F5344CB8AC3E}">
        <p14:creationId xmlns:p14="http://schemas.microsoft.com/office/powerpoint/2010/main" val="29677910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GB" altLang="ja-JP" dirty="0"/>
              <a:t>To answer the questions, we are working on a specific package called </a:t>
            </a:r>
            <a:r>
              <a:rPr kumimoji="1" lang="en-GB" altLang="ja-JP" dirty="0" err="1"/>
              <a:t>MsSpec</a:t>
            </a:r>
            <a:r>
              <a:rPr kumimoji="1" lang="en-GB" altLang="ja-JP" dirty="0"/>
              <a:t>.</a:t>
            </a:r>
          </a:p>
          <a:p>
            <a:r>
              <a:rPr kumimoji="1" lang="en-GB" altLang="ja-JP" dirty="0"/>
              <a:t>The matrix inversion is an exact solution in theory and should be the same as what we get from experiments. </a:t>
            </a:r>
          </a:p>
          <a:p>
            <a:r>
              <a:rPr kumimoji="1" lang="en-GB" altLang="ja-JP" dirty="0"/>
              <a:t>SE: Perturbative means that it might have divergence.</a:t>
            </a:r>
          </a:p>
          <a:p>
            <a:r>
              <a:rPr kumimoji="1" lang="en-GB" altLang="ja-JP" dirty="0"/>
              <a:t>On the arrow animation: When it is not applicable, we use renormalisation methods.</a:t>
            </a:r>
            <a:endParaRPr kumimoji="1" lang="en-US" altLang="ja-JP"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40</a:t>
            </a:fld>
            <a:endParaRPr kumimoji="1" lang="ja-JP"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42</a:t>
            </a:fld>
            <a:endParaRPr kumimoji="1" lang="ja-JP" altLang="en-US"/>
          </a:p>
        </p:txBody>
      </p:sp>
    </p:spTree>
    <p:extLst>
      <p:ext uri="{BB962C8B-B14F-4D97-AF65-F5344CB8AC3E}">
        <p14:creationId xmlns:p14="http://schemas.microsoft.com/office/powerpoint/2010/main" val="21626586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Let’s use it to the atomic chain of STO.</a:t>
            </a:r>
            <a:br>
              <a:rPr kumimoji="1" lang="en-US" altLang="ja-JP" dirty="0"/>
            </a:br>
            <a:r>
              <a:rPr kumimoji="1" lang="en-US" altLang="ja-JP" dirty="0"/>
              <a:t>Here we have a Titanium-Strontium chain with the atomic distance, 3.4 and this photoelectron kinetic energy.</a:t>
            </a:r>
          </a:p>
          <a:p>
            <a:r>
              <a:rPr kumimoji="1" lang="en-US" altLang="ja-JP" dirty="0"/>
              <a:t>And it is just a linear chain so what we consider are forward scattering and backscattering from an atom.</a:t>
            </a:r>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43</a:t>
            </a:fld>
            <a:endParaRPr kumimoji="1" lang="ja-JP"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C26245-E17C-4E7C-CC4A-0E8EDC2C9C8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950453FB-F651-5A1C-47EA-B328AD966CC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AE5A4421-9311-156E-D0EE-2897C5CB8AC8}"/>
              </a:ext>
            </a:extLst>
          </p:cNvPr>
          <p:cNvSpPr>
            <a:spLocks noGrp="1"/>
          </p:cNvSpPr>
          <p:nvPr>
            <p:ph type="body" idx="1"/>
          </p:nvPr>
        </p:nvSpPr>
        <p:spPr/>
        <p:txBody>
          <a:bodyPr/>
          <a:lstStyle/>
          <a:p>
            <a:r>
              <a:rPr kumimoji="1" lang="en-US" altLang="ja-JP" dirty="0"/>
              <a:t>Let’s use it to the atomic chain of STO.</a:t>
            </a:r>
            <a:br>
              <a:rPr kumimoji="1" lang="en-US" altLang="ja-JP" dirty="0"/>
            </a:br>
            <a:r>
              <a:rPr kumimoji="1" lang="en-US" altLang="ja-JP" dirty="0"/>
              <a:t>Here we have a Titanium-Strontium chain with the atomic distance, 3.4 and this photoelectron kinetic energy.</a:t>
            </a:r>
          </a:p>
          <a:p>
            <a:r>
              <a:rPr kumimoji="1" lang="en-US" altLang="ja-JP" dirty="0"/>
              <a:t>And it is just a linear chain so what we consider are forward scattering and backscattering from an atom.</a:t>
            </a:r>
          </a:p>
        </p:txBody>
      </p:sp>
      <p:sp>
        <p:nvSpPr>
          <p:cNvPr id="4" name="スライド番号プレースホルダー 3">
            <a:extLst>
              <a:ext uri="{FF2B5EF4-FFF2-40B4-BE49-F238E27FC236}">
                <a16:creationId xmlns:a16="http://schemas.microsoft.com/office/drawing/2014/main" id="{FCB70896-2523-03BA-5E3C-AA836913547B}"/>
              </a:ext>
            </a:extLst>
          </p:cNvPr>
          <p:cNvSpPr>
            <a:spLocks noGrp="1"/>
          </p:cNvSpPr>
          <p:nvPr>
            <p:ph type="sldNum" sz="quarter" idx="5"/>
          </p:nvPr>
        </p:nvSpPr>
        <p:spPr/>
        <p:txBody>
          <a:bodyPr/>
          <a:lstStyle/>
          <a:p>
            <a:fld id="{0C240940-EA32-4491-ACB9-A747F9F7CBC8}" type="slidenum">
              <a:rPr kumimoji="1" lang="ja-JP" altLang="en-US" smtClean="0"/>
              <a:t>44</a:t>
            </a:fld>
            <a:endParaRPr kumimoji="1" lang="ja-JP" altLang="en-US"/>
          </a:p>
        </p:txBody>
      </p:sp>
    </p:spTree>
    <p:extLst>
      <p:ext uri="{BB962C8B-B14F-4D97-AF65-F5344CB8AC3E}">
        <p14:creationId xmlns:p14="http://schemas.microsoft.com/office/powerpoint/2010/main" val="28507201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1A4D24-913B-5302-95AF-12A869D35EF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42994B1-7C73-CF44-200E-C25D39005E8C}"/>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636FDD4-7B00-4A7D-8CCC-C67A5096E00F}"/>
              </a:ext>
            </a:extLst>
          </p:cNvPr>
          <p:cNvSpPr>
            <a:spLocks noGrp="1"/>
          </p:cNvSpPr>
          <p:nvPr>
            <p:ph type="body" idx="1"/>
          </p:nvPr>
        </p:nvSpPr>
        <p:spPr/>
        <p:txBody>
          <a:bodyPr/>
          <a:lstStyle/>
          <a:p>
            <a:r>
              <a:rPr kumimoji="1" lang="en-US" altLang="ja-JP" dirty="0"/>
              <a:t>Let’s use it to the atomic chain of STO.</a:t>
            </a:r>
            <a:br>
              <a:rPr kumimoji="1" lang="en-US" altLang="ja-JP" dirty="0"/>
            </a:br>
            <a:r>
              <a:rPr kumimoji="1" lang="en-US" altLang="ja-JP" dirty="0"/>
              <a:t>Here we have a Titanium-Strontium chain with the atomic distance, 3.4 and this photoelectron kinetic energy.</a:t>
            </a:r>
          </a:p>
          <a:p>
            <a:r>
              <a:rPr kumimoji="1" lang="en-US" altLang="ja-JP" dirty="0"/>
              <a:t>And it is just a linear chain so what we consider are forward scattering and backscattering from an atom.</a:t>
            </a:r>
          </a:p>
        </p:txBody>
      </p:sp>
      <p:sp>
        <p:nvSpPr>
          <p:cNvPr id="4" name="スライド番号プレースホルダー 3">
            <a:extLst>
              <a:ext uri="{FF2B5EF4-FFF2-40B4-BE49-F238E27FC236}">
                <a16:creationId xmlns:a16="http://schemas.microsoft.com/office/drawing/2014/main" id="{FFA78ECA-F73C-10A6-AE95-D69DD83BD055}"/>
              </a:ext>
            </a:extLst>
          </p:cNvPr>
          <p:cNvSpPr>
            <a:spLocks noGrp="1"/>
          </p:cNvSpPr>
          <p:nvPr>
            <p:ph type="sldNum" sz="quarter" idx="5"/>
          </p:nvPr>
        </p:nvSpPr>
        <p:spPr/>
        <p:txBody>
          <a:bodyPr/>
          <a:lstStyle/>
          <a:p>
            <a:fld id="{0C240940-EA32-4491-ACB9-A747F9F7CBC8}" type="slidenum">
              <a:rPr kumimoji="1" lang="ja-JP" altLang="en-US" smtClean="0"/>
              <a:t>45</a:t>
            </a:fld>
            <a:endParaRPr kumimoji="1" lang="ja-JP" altLang="en-US"/>
          </a:p>
        </p:txBody>
      </p:sp>
    </p:spTree>
    <p:extLst>
      <p:ext uri="{BB962C8B-B14F-4D97-AF65-F5344CB8AC3E}">
        <p14:creationId xmlns:p14="http://schemas.microsoft.com/office/powerpoint/2010/main" val="40743617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9BCF29-41C4-D955-C710-ADF145CBAD46}"/>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838D660-19AD-325A-BD9F-A8EA3A699A5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9BB88397-31DA-DF6C-1341-51B70106CDBB}"/>
              </a:ext>
            </a:extLst>
          </p:cNvPr>
          <p:cNvSpPr>
            <a:spLocks noGrp="1"/>
          </p:cNvSpPr>
          <p:nvPr>
            <p:ph type="body" idx="1"/>
          </p:nvPr>
        </p:nvSpPr>
        <p:spPr/>
        <p:txBody>
          <a:bodyPr/>
          <a:lstStyle/>
          <a:p>
            <a:r>
              <a:rPr kumimoji="1" lang="en-US" altLang="ja-JP" dirty="0"/>
              <a:t>Let’s use it to the atomic chain of STO.</a:t>
            </a:r>
            <a:br>
              <a:rPr kumimoji="1" lang="en-US" altLang="ja-JP" dirty="0"/>
            </a:br>
            <a:r>
              <a:rPr kumimoji="1" lang="en-US" altLang="ja-JP" dirty="0"/>
              <a:t>Here we have a Titanium-Strontium chain with the atomic distance, 3.4 and this photoelectron kinetic energy.</a:t>
            </a:r>
          </a:p>
          <a:p>
            <a:r>
              <a:rPr kumimoji="1" lang="en-US" altLang="ja-JP" dirty="0"/>
              <a:t>And it is just a linear chain so what we consider are forward scattering and backscattering from an atom.</a:t>
            </a:r>
          </a:p>
        </p:txBody>
      </p:sp>
      <p:sp>
        <p:nvSpPr>
          <p:cNvPr id="4" name="スライド番号プレースホルダー 3">
            <a:extLst>
              <a:ext uri="{FF2B5EF4-FFF2-40B4-BE49-F238E27FC236}">
                <a16:creationId xmlns:a16="http://schemas.microsoft.com/office/drawing/2014/main" id="{F2297A60-FC8F-444D-CC9D-EFAA3761C315}"/>
              </a:ext>
            </a:extLst>
          </p:cNvPr>
          <p:cNvSpPr>
            <a:spLocks noGrp="1"/>
          </p:cNvSpPr>
          <p:nvPr>
            <p:ph type="sldNum" sz="quarter" idx="5"/>
          </p:nvPr>
        </p:nvSpPr>
        <p:spPr/>
        <p:txBody>
          <a:bodyPr/>
          <a:lstStyle/>
          <a:p>
            <a:fld id="{0C240940-EA32-4491-ACB9-A747F9F7CBC8}" type="slidenum">
              <a:rPr kumimoji="1" lang="ja-JP" altLang="en-US" smtClean="0"/>
              <a:t>47</a:t>
            </a:fld>
            <a:endParaRPr kumimoji="1" lang="ja-JP" altLang="en-US"/>
          </a:p>
        </p:txBody>
      </p:sp>
    </p:spTree>
    <p:extLst>
      <p:ext uri="{BB962C8B-B14F-4D97-AF65-F5344CB8AC3E}">
        <p14:creationId xmlns:p14="http://schemas.microsoft.com/office/powerpoint/2010/main" val="18533831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24ED2-08F3-4E80-4F9E-2D582FB70C66}"/>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B5E96D8-3A08-C65E-36F2-8B7D9AD2C2D4}"/>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C2D07AC-2CDE-8BA0-FF8B-0360A5099EE4}"/>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81FC3851-3B0D-E807-1074-70C03E066256}"/>
              </a:ext>
            </a:extLst>
          </p:cNvPr>
          <p:cNvSpPr>
            <a:spLocks noGrp="1"/>
          </p:cNvSpPr>
          <p:nvPr>
            <p:ph type="sldNum" sz="quarter" idx="5"/>
          </p:nvPr>
        </p:nvSpPr>
        <p:spPr/>
        <p:txBody>
          <a:bodyPr/>
          <a:lstStyle/>
          <a:p>
            <a:fld id="{0C240940-EA32-4491-ACB9-A747F9F7CBC8}" type="slidenum">
              <a:rPr kumimoji="1" lang="ja-JP" altLang="en-US" smtClean="0"/>
              <a:t>57</a:t>
            </a:fld>
            <a:endParaRPr kumimoji="1" lang="ja-JP" altLang="en-US"/>
          </a:p>
        </p:txBody>
      </p:sp>
    </p:spTree>
    <p:extLst>
      <p:ext uri="{BB962C8B-B14F-4D97-AF65-F5344CB8AC3E}">
        <p14:creationId xmlns:p14="http://schemas.microsoft.com/office/powerpoint/2010/main" val="23975272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5A7C66-6311-C867-7A74-D623F2F8F786}"/>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174FA70-C1F1-C6C3-20CA-E0C9B8AD262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D75D23F2-39DB-75B6-8FDA-F1498FC76BB6}"/>
              </a:ext>
            </a:extLst>
          </p:cNvPr>
          <p:cNvSpPr>
            <a:spLocks noGrp="1"/>
          </p:cNvSpPr>
          <p:nvPr>
            <p:ph type="body" idx="1"/>
          </p:nvPr>
        </p:nvSpPr>
        <p:spPr/>
        <p:txBody>
          <a:bodyPr/>
          <a:lstStyle/>
          <a:p>
            <a:r>
              <a:rPr kumimoji="1" lang="en-GB" altLang="ja-JP" dirty="0"/>
              <a:t>Series expansion</a:t>
            </a:r>
          </a:p>
          <a:p>
            <a:r>
              <a:rPr kumimoji="1" lang="ja-JP" altLang="en-US"/>
              <a:t>について話す。うまくいかないケースがあると</a:t>
            </a:r>
            <a:br>
              <a:rPr kumimoji="1" lang="en-GB" altLang="ja-JP" dirty="0"/>
            </a:br>
            <a:br>
              <a:rPr kumimoji="1" lang="en-GB" altLang="ja-JP" dirty="0"/>
            </a:br>
            <a:r>
              <a:rPr kumimoji="1" lang="en-GB" altLang="ja-JP" dirty="0"/>
              <a:t>This is an example of the comparison.</a:t>
            </a:r>
          </a:p>
          <a:p>
            <a:r>
              <a:rPr kumimoji="1" lang="en-GB" altLang="ja-JP" dirty="0"/>
              <a:t>On the left we have polar scans of the silicon 001 substrate. </a:t>
            </a:r>
          </a:p>
          <a:p>
            <a:r>
              <a:rPr kumimoji="1" lang="en-GB" altLang="ja-JP" dirty="0"/>
              <a:t>The thick line is from an experiment so we have the main peaks corresponding to dense atomic directions. </a:t>
            </a:r>
          </a:p>
          <a:p>
            <a:r>
              <a:rPr kumimoji="1" lang="en-GB" altLang="ja-JP" dirty="0"/>
              <a:t>And the smooth one is simulation.</a:t>
            </a:r>
          </a:p>
          <a:p>
            <a:r>
              <a:rPr kumimoji="1" lang="en-GB" altLang="ja-JP" dirty="0"/>
              <a:t>Obviously we have excellent agreement between them.</a:t>
            </a:r>
          </a:p>
          <a:p>
            <a:r>
              <a:rPr kumimoji="1" lang="en-GB" altLang="ja-JP" dirty="0"/>
              <a:t>On the other hand, we have a problem with the Lanthanum </a:t>
            </a:r>
            <a:r>
              <a:rPr kumimoji="1" lang="en-GB" altLang="ja-JP" dirty="0" err="1"/>
              <a:t>Alminum</a:t>
            </a:r>
            <a:r>
              <a:rPr kumimoji="1" lang="en-GB" altLang="ja-JP" dirty="0"/>
              <a:t> Oxygen. This is one of the perovskites.</a:t>
            </a:r>
          </a:p>
          <a:p>
            <a:r>
              <a:rPr kumimoji="1" lang="en-GB" altLang="ja-JP" dirty="0"/>
              <a:t>Here the black line is an experiment and the red one is a simulation with 100 atoms. </a:t>
            </a:r>
          </a:p>
          <a:p>
            <a:r>
              <a:rPr kumimoji="1" lang="en-GB" altLang="ja-JP" dirty="0"/>
              <a:t>In red we have almost a good fit to the experiment, but we are missing fine peaks in black.</a:t>
            </a:r>
          </a:p>
          <a:p>
            <a:r>
              <a:rPr kumimoji="1" lang="en-GB" altLang="ja-JP" dirty="0"/>
              <a:t>So when we go to 1000 atoms in blue, some unwanted peaks appear.</a:t>
            </a:r>
          </a:p>
          <a:p>
            <a:r>
              <a:rPr kumimoji="1" lang="en-GB" altLang="ja-JP" dirty="0"/>
              <a:t>We call these peaks divergences.</a:t>
            </a:r>
          </a:p>
          <a:p>
            <a:r>
              <a:rPr kumimoji="1" lang="en-GB" altLang="ja-JP" dirty="0"/>
              <a:t>So now the question is "where does divergence come from and how can we cure it?</a:t>
            </a:r>
            <a:endParaRPr kumimoji="1" lang="ja-JP" altLang="en-US" dirty="0"/>
          </a:p>
        </p:txBody>
      </p:sp>
      <p:sp>
        <p:nvSpPr>
          <p:cNvPr id="4" name="スライド番号プレースホルダー 3">
            <a:extLst>
              <a:ext uri="{FF2B5EF4-FFF2-40B4-BE49-F238E27FC236}">
                <a16:creationId xmlns:a16="http://schemas.microsoft.com/office/drawing/2014/main" id="{4A830320-44DB-CA15-3FA6-5AD18B93D95A}"/>
              </a:ext>
            </a:extLst>
          </p:cNvPr>
          <p:cNvSpPr>
            <a:spLocks noGrp="1"/>
          </p:cNvSpPr>
          <p:nvPr>
            <p:ph type="sldNum" sz="quarter" idx="5"/>
          </p:nvPr>
        </p:nvSpPr>
        <p:spPr/>
        <p:txBody>
          <a:bodyPr/>
          <a:lstStyle/>
          <a:p>
            <a:fld id="{0C240940-EA32-4491-ACB9-A747F9F7CBC8}" type="slidenum">
              <a:rPr kumimoji="1" lang="ja-JP" altLang="en-US" smtClean="0"/>
              <a:t>58</a:t>
            </a:fld>
            <a:endParaRPr kumimoji="1" lang="ja-JP" altLang="en-US"/>
          </a:p>
        </p:txBody>
      </p:sp>
    </p:spTree>
    <p:extLst>
      <p:ext uri="{BB962C8B-B14F-4D97-AF65-F5344CB8AC3E}">
        <p14:creationId xmlns:p14="http://schemas.microsoft.com/office/powerpoint/2010/main" val="18647735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737215-4DF5-F7D4-D456-75DAD7DABF3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46D706E-7465-3532-FA41-1C7E84C91A9B}"/>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BB23D43-3621-9136-733D-A4FAF5048E91}"/>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FEB4086C-05BB-7217-F4A3-3A89F25848A9}"/>
              </a:ext>
            </a:extLst>
          </p:cNvPr>
          <p:cNvSpPr>
            <a:spLocks noGrp="1"/>
          </p:cNvSpPr>
          <p:nvPr>
            <p:ph type="sldNum" sz="quarter" idx="5"/>
          </p:nvPr>
        </p:nvSpPr>
        <p:spPr/>
        <p:txBody>
          <a:bodyPr/>
          <a:lstStyle/>
          <a:p>
            <a:fld id="{0C240940-EA32-4491-ACB9-A747F9F7CBC8}" type="slidenum">
              <a:rPr kumimoji="1" lang="ja-JP" altLang="en-US" smtClean="0"/>
              <a:t>59</a:t>
            </a:fld>
            <a:endParaRPr kumimoji="1" lang="ja-JP" altLang="en-US"/>
          </a:p>
        </p:txBody>
      </p:sp>
    </p:spTree>
    <p:extLst>
      <p:ext uri="{BB962C8B-B14F-4D97-AF65-F5344CB8AC3E}">
        <p14:creationId xmlns:p14="http://schemas.microsoft.com/office/powerpoint/2010/main" val="234366064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2615EC-3ABB-6E81-6F22-BAF44D255BD1}"/>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F0547ABB-AB1C-5CF0-BEF3-18BFFD6AA5BF}"/>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B7398DD-F8E7-6A87-DD84-4E96ADA8E408}"/>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D1DF7245-5FCA-7A63-DFD7-966A065AC72A}"/>
              </a:ext>
            </a:extLst>
          </p:cNvPr>
          <p:cNvSpPr>
            <a:spLocks noGrp="1"/>
          </p:cNvSpPr>
          <p:nvPr>
            <p:ph type="sldNum" sz="quarter" idx="5"/>
          </p:nvPr>
        </p:nvSpPr>
        <p:spPr/>
        <p:txBody>
          <a:bodyPr/>
          <a:lstStyle/>
          <a:p>
            <a:fld id="{0C240940-EA32-4491-ACB9-A747F9F7CBC8}" type="slidenum">
              <a:rPr kumimoji="1" lang="ja-JP" altLang="en-US" smtClean="0"/>
              <a:t>60</a:t>
            </a:fld>
            <a:endParaRPr kumimoji="1" lang="ja-JP" altLang="en-US"/>
          </a:p>
        </p:txBody>
      </p:sp>
    </p:spTree>
    <p:extLst>
      <p:ext uri="{BB962C8B-B14F-4D97-AF65-F5344CB8AC3E}">
        <p14:creationId xmlns:p14="http://schemas.microsoft.com/office/powerpoint/2010/main" val="3764723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0A59EC-CF7C-F0C2-4177-E84234035D36}"/>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983A134-5037-9488-BC3D-BA7DF7B695C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462140E1-5B7B-1366-4E6A-EDD9C024645A}"/>
              </a:ext>
            </a:extLst>
          </p:cNvPr>
          <p:cNvSpPr>
            <a:spLocks noGrp="1"/>
          </p:cNvSpPr>
          <p:nvPr>
            <p:ph type="body" idx="1"/>
          </p:nvPr>
        </p:nvSpPr>
        <p:spPr/>
        <p:txBody>
          <a:bodyPr/>
          <a:lstStyle/>
          <a:p>
            <a:r>
              <a:rPr kumimoji="1" lang="ja-JP" altLang="en-US"/>
              <a:t>多重散乱理論について解説します。</a:t>
            </a:r>
            <a:endParaRPr kumimoji="1" lang="en-US" altLang="ja-JP" dirty="0"/>
          </a:p>
          <a:p>
            <a:r>
              <a:rPr kumimoji="1" lang="ja-JP" altLang="en-US"/>
              <a:t>この式は、</a:t>
            </a:r>
            <a:r>
              <a:rPr kumimoji="1" lang="en-US" altLang="ja-JP" dirty="0"/>
              <a:t>k</a:t>
            </a:r>
            <a:r>
              <a:rPr kumimoji="1" lang="ja-JP" altLang="en-US"/>
              <a:t>の方向に散乱された光電子強度を表す式であり、</a:t>
            </a:r>
            <a:r>
              <a:rPr kumimoji="1" lang="en-US" altLang="ja-JP" dirty="0"/>
              <a:t>Fermi</a:t>
            </a:r>
            <a:r>
              <a:rPr kumimoji="1" lang="ja-JP" altLang="en-US"/>
              <a:t>の黄金律を用いて導出されます。</a:t>
            </a:r>
            <a:endParaRPr kumimoji="1" lang="en-US" altLang="ja-JP" dirty="0"/>
          </a:p>
          <a:p>
            <a:r>
              <a:rPr kumimoji="1" lang="ja-JP" altLang="en-US"/>
              <a:t>図で示すと、。。</a:t>
            </a:r>
            <a:endParaRPr kumimoji="1" lang="en-US" altLang="ja-JP" dirty="0"/>
          </a:p>
          <a:p>
            <a:r>
              <a:rPr kumimoji="1" lang="ja-JP" altLang="en-US"/>
              <a:t>多重散乱における光電子の散乱の情報はこの</a:t>
            </a:r>
            <a:r>
              <a:rPr kumimoji="1" lang="en-US" altLang="ja-JP" dirty="0" err="1"/>
              <a:t>τ</a:t>
            </a:r>
            <a:r>
              <a:rPr kumimoji="1" lang="ja-JP" altLang="en-US"/>
              <a:t>にあるので、これの計算方法についてもう詳しく見ていきます。</a:t>
            </a:r>
            <a:endParaRPr kumimoji="1" lang="en-GB" altLang="ja-JP" dirty="0"/>
          </a:p>
          <a:p>
            <a:endParaRPr kumimoji="1" lang="en-GB" altLang="ja-JP" dirty="0"/>
          </a:p>
          <a:p>
            <a:r>
              <a:rPr kumimoji="1" lang="en-GB" altLang="ja-JP" dirty="0"/>
              <a:t>polar discontinuity</a:t>
            </a:r>
          </a:p>
          <a:p>
            <a:r>
              <a:rPr kumimoji="1" lang="en-GB" altLang="ja-JP" dirty="0"/>
              <a:t>alternately charged planes [LaO]+and[AlO2]−</a:t>
            </a:r>
          </a:p>
          <a:p>
            <a:r>
              <a:rPr kumimoji="1" lang="en-GB" altLang="ja-JP" dirty="0"/>
              <a:t>AttheTiO2/LaO-terminated LAO/STO interface,therefore, each interfacial La transfers half of an electron intothe neighboring and formally neutral TiO2layer that decreasesthe oxidation state of interfacial Ti</a:t>
            </a:r>
          </a:p>
          <a:p>
            <a:r>
              <a:rPr kumimoji="1" lang="en-GB" altLang="ja-JP" dirty="0"/>
              <a:t>All epitaxially grown perovskite heterostructures containintrinsic oxygen vacancies and substitutional cations near theinterfaces [14,15]. Interfacial defects may induce additionalcharged carriers</a:t>
            </a:r>
          </a:p>
          <a:p>
            <a:endParaRPr kumimoji="1" lang="en-GB" altLang="ja-JP" dirty="0"/>
          </a:p>
          <a:p>
            <a:r>
              <a:rPr kumimoji="1" lang="en-GB" altLang="ja-JP" dirty="0"/>
              <a:t>So as in the topic.</a:t>
            </a:r>
          </a:p>
          <a:p>
            <a:r>
              <a:rPr kumimoji="1" lang="en-GB" altLang="ja-JP" dirty="0"/>
              <a:t>We are interested in the perovskites </a:t>
            </a:r>
            <a:r>
              <a:rPr kumimoji="1" lang="en-GB" altLang="ja-JP" dirty="0" err="1"/>
              <a:t>esp</a:t>
            </a:r>
            <a:r>
              <a:rPr kumimoji="1" lang="en-GB" altLang="ja-JP" dirty="0"/>
              <a:t>, Strontium Titanium Oxygen, or STO, because small changes in its structure are responsible for essential properties.</a:t>
            </a:r>
          </a:p>
          <a:p>
            <a:r>
              <a:rPr kumimoji="1" lang="en-GB" altLang="ja-JP" dirty="0"/>
              <a:t>And it is of great technological importance.</a:t>
            </a:r>
          </a:p>
          <a:p>
            <a:r>
              <a:rPr kumimoji="1" lang="en-GB" altLang="ja-JP" dirty="0"/>
              <a:t>The unit cell is a face-centred one, where we have 8 </a:t>
            </a:r>
            <a:r>
              <a:rPr kumimoji="1" lang="en-GB" altLang="ja-JP" dirty="0" err="1"/>
              <a:t>Srs</a:t>
            </a:r>
            <a:r>
              <a:rPr kumimoji="1" lang="en-GB" altLang="ja-JP" dirty="0"/>
              <a:t> at each vortex, 6 Oxygen at each centre of the faces and 1 Titanium in the centre.</a:t>
            </a:r>
          </a:p>
          <a:p>
            <a:r>
              <a:rPr kumimoji="1" lang="en-GB" altLang="ja-JP" dirty="0"/>
              <a:t>Here is an example of 2-dimensional electron gas formation.</a:t>
            </a:r>
          </a:p>
          <a:p>
            <a:r>
              <a:rPr kumimoji="1" lang="en-GB" altLang="ja-JP" dirty="0"/>
              <a:t>Firstly, on the left we have the iron and the STO layer and interface.</a:t>
            </a:r>
          </a:p>
          <a:p>
            <a:r>
              <a:rPr kumimoji="1" lang="en-GB" altLang="ja-JP" dirty="0"/>
              <a:t>Secondly, oxygen migrates to the iron layer and we have oxidised irons and oxygen vacancies.</a:t>
            </a:r>
          </a:p>
          <a:p>
            <a:r>
              <a:rPr kumimoji="1" lang="en-GB" altLang="ja-JP" dirty="0"/>
              <a:t>And if you look at the unit cell on the right, we have an oxygen vacancy and it causes the titanium to deviate upwards.</a:t>
            </a:r>
          </a:p>
          <a:p>
            <a:r>
              <a:rPr kumimoji="1" lang="en-GB" altLang="ja-JP" dirty="0"/>
              <a:t>However, to understand and control such a property we need accurate crystallographic information, chemical resolution and surface sensitivity and the best way to do that is with X-ray photoelectron diffraction, called XPD.</a:t>
            </a:r>
            <a:endParaRPr kumimoji="1" lang="en-US" altLang="ja-JP" dirty="0"/>
          </a:p>
        </p:txBody>
      </p:sp>
      <p:sp>
        <p:nvSpPr>
          <p:cNvPr id="4" name="スライド番号プレースホルダー 3">
            <a:extLst>
              <a:ext uri="{FF2B5EF4-FFF2-40B4-BE49-F238E27FC236}">
                <a16:creationId xmlns:a16="http://schemas.microsoft.com/office/drawing/2014/main" id="{3DE16017-C660-664A-3CB1-FFB87827BCFE}"/>
              </a:ext>
            </a:extLst>
          </p:cNvPr>
          <p:cNvSpPr>
            <a:spLocks noGrp="1"/>
          </p:cNvSpPr>
          <p:nvPr>
            <p:ph type="sldNum" sz="quarter" idx="5"/>
          </p:nvPr>
        </p:nvSpPr>
        <p:spPr/>
        <p:txBody>
          <a:bodyPr/>
          <a:lstStyle/>
          <a:p>
            <a:fld id="{0C240940-EA32-4491-ACB9-A747F9F7CBC8}" type="slidenum">
              <a:rPr kumimoji="1" lang="ja-JP" altLang="en-US" smtClean="0"/>
              <a:t>4</a:t>
            </a:fld>
            <a:endParaRPr kumimoji="1" lang="ja-JP" altLang="en-US"/>
          </a:p>
        </p:txBody>
      </p:sp>
    </p:spTree>
    <p:extLst>
      <p:ext uri="{BB962C8B-B14F-4D97-AF65-F5344CB8AC3E}">
        <p14:creationId xmlns:p14="http://schemas.microsoft.com/office/powerpoint/2010/main" val="8906286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2F402E-3ADB-9CF5-324F-A64D2FAE4C6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9116B7D-6351-9398-AB23-373944EFB43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16AC418-F24A-15C1-39EF-ED6D13F7D0C3}"/>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D4D57319-1F98-EB65-EEFB-567A93EA4F0E}"/>
              </a:ext>
            </a:extLst>
          </p:cNvPr>
          <p:cNvSpPr>
            <a:spLocks noGrp="1"/>
          </p:cNvSpPr>
          <p:nvPr>
            <p:ph type="sldNum" sz="quarter" idx="5"/>
          </p:nvPr>
        </p:nvSpPr>
        <p:spPr/>
        <p:txBody>
          <a:bodyPr/>
          <a:lstStyle/>
          <a:p>
            <a:fld id="{0C240940-EA32-4491-ACB9-A747F9F7CBC8}" type="slidenum">
              <a:rPr kumimoji="1" lang="ja-JP" altLang="en-US" smtClean="0"/>
              <a:t>61</a:t>
            </a:fld>
            <a:endParaRPr kumimoji="1" lang="ja-JP" altLang="en-US"/>
          </a:p>
        </p:txBody>
      </p:sp>
    </p:spTree>
    <p:extLst>
      <p:ext uri="{BB962C8B-B14F-4D97-AF65-F5344CB8AC3E}">
        <p14:creationId xmlns:p14="http://schemas.microsoft.com/office/powerpoint/2010/main" val="12412581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AA5B18-AB5A-DBAE-1589-65657ED670C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2CDD9E8-DFCB-2BEA-0A36-E68420C2509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B8482C51-EF0E-8B5A-1184-59E846989308}"/>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1DBA12CD-D0A6-20BF-BFEE-2E87464EC535}"/>
              </a:ext>
            </a:extLst>
          </p:cNvPr>
          <p:cNvSpPr>
            <a:spLocks noGrp="1"/>
          </p:cNvSpPr>
          <p:nvPr>
            <p:ph type="sldNum" sz="quarter" idx="5"/>
          </p:nvPr>
        </p:nvSpPr>
        <p:spPr/>
        <p:txBody>
          <a:bodyPr/>
          <a:lstStyle/>
          <a:p>
            <a:fld id="{0C240940-EA32-4491-ACB9-A747F9F7CBC8}" type="slidenum">
              <a:rPr kumimoji="1" lang="ja-JP" altLang="en-US" smtClean="0"/>
              <a:t>62</a:t>
            </a:fld>
            <a:endParaRPr kumimoji="1" lang="ja-JP" altLang="en-US"/>
          </a:p>
        </p:txBody>
      </p:sp>
    </p:spTree>
    <p:extLst>
      <p:ext uri="{BB962C8B-B14F-4D97-AF65-F5344CB8AC3E}">
        <p14:creationId xmlns:p14="http://schemas.microsoft.com/office/powerpoint/2010/main" val="39836344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7140D8-7A8E-301A-2F55-2C1AE2273E2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3EF1E6F4-3FA6-0157-79A9-739E81A9A085}"/>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EB80DCCE-4851-ED62-89CC-DAE27B274F10}"/>
              </a:ext>
            </a:extLst>
          </p:cNvPr>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process.</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FBE0C4F2-10CC-9E60-498E-6EB9CEBDF9BA}"/>
              </a:ext>
            </a:extLst>
          </p:cNvPr>
          <p:cNvSpPr>
            <a:spLocks noGrp="1"/>
          </p:cNvSpPr>
          <p:nvPr>
            <p:ph type="sldNum" sz="quarter" idx="5"/>
          </p:nvPr>
        </p:nvSpPr>
        <p:spPr/>
        <p:txBody>
          <a:bodyPr/>
          <a:lstStyle/>
          <a:p>
            <a:fld id="{0C240940-EA32-4491-ACB9-A747F9F7CBC8}" type="slidenum">
              <a:rPr kumimoji="1" lang="ja-JP" altLang="en-US" smtClean="0"/>
              <a:t>63</a:t>
            </a:fld>
            <a:endParaRPr kumimoji="1" lang="ja-JP" altLang="en-US"/>
          </a:p>
        </p:txBody>
      </p:sp>
    </p:spTree>
    <p:extLst>
      <p:ext uri="{BB962C8B-B14F-4D97-AF65-F5344CB8AC3E}">
        <p14:creationId xmlns:p14="http://schemas.microsoft.com/office/powerpoint/2010/main" val="39984573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D1C92E-CB34-33AA-6859-3274DF373FA7}"/>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A1C30FB-07A4-A992-CDDA-A625C93E8AE3}"/>
              </a:ext>
            </a:extLst>
          </p:cNvPr>
          <p:cNvSpPr>
            <a:spLocks noGrp="1" noRot="1" noChangeAspect="1"/>
          </p:cNvSpPr>
          <p:nvPr>
            <p:ph type="sldImg"/>
          </p:nvPr>
        </p:nvSpPr>
        <p:spPr>
          <a:xfrm>
            <a:off x="1185863" y="1143000"/>
            <a:ext cx="4486275" cy="3086100"/>
          </a:xfrm>
        </p:spPr>
      </p:sp>
      <p:sp>
        <p:nvSpPr>
          <p:cNvPr id="3" name="ノート プレースホルダー 2">
            <a:extLst>
              <a:ext uri="{FF2B5EF4-FFF2-40B4-BE49-F238E27FC236}">
                <a16:creationId xmlns:a16="http://schemas.microsoft.com/office/drawing/2014/main" id="{D6EE984E-4959-BFDE-9A1C-29C1A17CD133}"/>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73495AA5-F4F2-2ECE-3F0E-CD66F6AFFB53}"/>
              </a:ext>
            </a:extLst>
          </p:cNvPr>
          <p:cNvSpPr>
            <a:spLocks noGrp="1"/>
          </p:cNvSpPr>
          <p:nvPr>
            <p:ph type="sldNum" sz="quarter" idx="5"/>
          </p:nvPr>
        </p:nvSpPr>
        <p:spPr/>
        <p:txBody>
          <a:bodyPr/>
          <a:lstStyle/>
          <a:p>
            <a:fld id="{0C240940-EA32-4491-ACB9-A747F9F7CBC8}" type="slidenum">
              <a:rPr kumimoji="1" lang="ja-JP" altLang="en-US" smtClean="0"/>
              <a:t>64</a:t>
            </a:fld>
            <a:endParaRPr kumimoji="1" lang="ja-JP" altLang="en-US"/>
          </a:p>
        </p:txBody>
      </p:sp>
    </p:spTree>
    <p:extLst>
      <p:ext uri="{BB962C8B-B14F-4D97-AF65-F5344CB8AC3E}">
        <p14:creationId xmlns:p14="http://schemas.microsoft.com/office/powerpoint/2010/main" val="23664473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タイトル、６０</a:t>
            </a:r>
            <a:endParaRPr kumimoji="1" lang="en-US" altLang="ja-JP" dirty="0"/>
          </a:p>
          <a:p>
            <a:r>
              <a:rPr kumimoji="1" lang="ja-JP" altLang="en-US"/>
              <a:t>化学</a:t>
            </a:r>
            <a:endParaRPr kumimoji="1" lang="en-US" altLang="ja-JP" dirty="0"/>
          </a:p>
          <a:p>
            <a:r>
              <a:rPr kumimoji="1" lang="ja-JP" altLang="en-US"/>
              <a:t>仮数、</a:t>
            </a:r>
            <a:endParaRPr kumimoji="1" lang="en-GB" altLang="ja-JP" dirty="0"/>
          </a:p>
          <a:p>
            <a:endParaRPr kumimoji="1" lang="en-GB" altLang="ja-JP" dirty="0"/>
          </a:p>
          <a:p>
            <a:r>
              <a:rPr kumimoji="1" lang="en-GB" altLang="ja-JP" dirty="0"/>
              <a:t>polar discontinuity</a:t>
            </a:r>
          </a:p>
          <a:p>
            <a:r>
              <a:rPr kumimoji="1" lang="en-GB" altLang="ja-JP" dirty="0"/>
              <a:t>alternately charged planes [LaO]+and[AlO2]−</a:t>
            </a:r>
          </a:p>
          <a:p>
            <a:r>
              <a:rPr kumimoji="1" lang="en-GB" altLang="ja-JP" dirty="0"/>
              <a:t>AttheTiO2/LaO-terminated LAO/STO interface,therefore, each interfacial La transfers half of an electron intothe neighboring and formally neutral TiO2layer that decreasesthe oxidation state of interfacial Ti</a:t>
            </a:r>
          </a:p>
          <a:p>
            <a:r>
              <a:rPr kumimoji="1" lang="en-GB" altLang="ja-JP" dirty="0"/>
              <a:t>All epitaxially grown perovskite heterostructures containintrinsic oxygen vacancies and substitutional cations near theinterfaces [14,15]. Interfacial defects may induce additionalcharged carriers</a:t>
            </a:r>
          </a:p>
          <a:p>
            <a:endParaRPr kumimoji="1" lang="en-GB" altLang="ja-JP" dirty="0"/>
          </a:p>
          <a:p>
            <a:r>
              <a:rPr kumimoji="1" lang="en-GB" altLang="ja-JP" dirty="0"/>
              <a:t>So as in the topic.</a:t>
            </a:r>
          </a:p>
          <a:p>
            <a:r>
              <a:rPr kumimoji="1" lang="en-GB" altLang="ja-JP" dirty="0"/>
              <a:t>We are interested in the perovskites </a:t>
            </a:r>
            <a:r>
              <a:rPr kumimoji="1" lang="en-GB" altLang="ja-JP" dirty="0" err="1"/>
              <a:t>esp</a:t>
            </a:r>
            <a:r>
              <a:rPr kumimoji="1" lang="en-GB" altLang="ja-JP" dirty="0"/>
              <a:t>, Strontium Titanium Oxygen, or STO, because small changes in its structure are responsible for essential properties.</a:t>
            </a:r>
          </a:p>
          <a:p>
            <a:r>
              <a:rPr kumimoji="1" lang="en-GB" altLang="ja-JP" dirty="0"/>
              <a:t>And it is of great technological importance.</a:t>
            </a:r>
          </a:p>
          <a:p>
            <a:r>
              <a:rPr kumimoji="1" lang="en-GB" altLang="ja-JP" dirty="0"/>
              <a:t>The unit cell is a face-centred one, where we have 8 </a:t>
            </a:r>
            <a:r>
              <a:rPr kumimoji="1" lang="en-GB" altLang="ja-JP" dirty="0" err="1"/>
              <a:t>Srs</a:t>
            </a:r>
            <a:r>
              <a:rPr kumimoji="1" lang="en-GB" altLang="ja-JP" dirty="0"/>
              <a:t> at each vortex, 6 Oxygen at each centre of the faces and 1 Titanium in the centre.</a:t>
            </a:r>
          </a:p>
          <a:p>
            <a:r>
              <a:rPr kumimoji="1" lang="en-GB" altLang="ja-JP" dirty="0"/>
              <a:t>Here is an example of 2-dimensional electron gas formation.</a:t>
            </a:r>
          </a:p>
          <a:p>
            <a:r>
              <a:rPr kumimoji="1" lang="en-GB" altLang="ja-JP" dirty="0"/>
              <a:t>Firstly, on the left we have the iron and the STO layer and interface.</a:t>
            </a:r>
          </a:p>
          <a:p>
            <a:r>
              <a:rPr kumimoji="1" lang="en-GB" altLang="ja-JP" dirty="0"/>
              <a:t>Secondly, oxygen migrates to the iron layer and we have oxidised irons and oxygen vacancies.</a:t>
            </a:r>
          </a:p>
          <a:p>
            <a:r>
              <a:rPr kumimoji="1" lang="en-GB" altLang="ja-JP" dirty="0"/>
              <a:t>And if you look at the unit cell on the right, we have an oxygen vacancy and it causes the titanium to deviate upwards.</a:t>
            </a:r>
          </a:p>
          <a:p>
            <a:r>
              <a:rPr kumimoji="1" lang="en-GB" altLang="ja-JP" dirty="0"/>
              <a:t>However, to understand and control such a property we need accurate crystallographic information, chemical resolution and surface sensitivity and the best way to do that is with X-ray photoelectron diffraction, called XPD.</a:t>
            </a:r>
            <a:endParaRPr kumimoji="1" lang="en-US" altLang="ja-JP"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65</a:t>
            </a:fld>
            <a:endParaRPr kumimoji="1" lang="ja-JP" altLang="en-US"/>
          </a:p>
        </p:txBody>
      </p:sp>
    </p:spTree>
    <p:extLst>
      <p:ext uri="{BB962C8B-B14F-4D97-AF65-F5344CB8AC3E}">
        <p14:creationId xmlns:p14="http://schemas.microsoft.com/office/powerpoint/2010/main" val="2415317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141095" rtl="0" eaLnBrk="1" fontAlgn="auto" latinLnBrk="0" hangingPunct="1">
              <a:lnSpc>
                <a:spcPct val="100000"/>
              </a:lnSpc>
              <a:spcBef>
                <a:spcPts val="0"/>
              </a:spcBef>
              <a:spcAft>
                <a:spcPts val="0"/>
              </a:spcAft>
              <a:buClrTx/>
              <a:buSzTx/>
              <a:buFontTx/>
              <a:buNone/>
              <a:defRPr/>
            </a:pPr>
            <a:r>
              <a:rPr kumimoji="1" lang="el-GR" altLang="ja-JP" dirty="0"/>
              <a:t>Τ</a:t>
            </a:r>
            <a:r>
              <a:rPr kumimoji="1" lang="ja-JP" altLang="en-US"/>
              <a:t>の計算方法について説明します。方法は２つあります。</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defRPr/>
            </a:pPr>
            <a:r>
              <a:rPr kumimoji="1" lang="ja-JP" altLang="en-US"/>
              <a:t>１つ目は逆行列法です。</a:t>
            </a:r>
            <a:r>
              <a:rPr kumimoji="1" lang="en-US" altLang="ja-JP" dirty="0" err="1"/>
              <a:t>τ</a:t>
            </a:r>
            <a:r>
              <a:rPr kumimoji="1" lang="ja-JP" altLang="en-US"/>
              <a:t>行列はこのように表せます。ここで</a:t>
            </a:r>
            <a:r>
              <a:rPr kumimoji="1" lang="en-US" altLang="ja-JP" dirty="0"/>
              <a:t>G</a:t>
            </a:r>
            <a:r>
              <a:rPr kumimoji="1" lang="ja-JP" altLang="en-US"/>
              <a:t>と</a:t>
            </a:r>
            <a:r>
              <a:rPr kumimoji="1" lang="en-US" altLang="ja-JP" dirty="0"/>
              <a:t>T</a:t>
            </a:r>
            <a:r>
              <a:rPr kumimoji="1" lang="ja-JP" altLang="en-US"/>
              <a:t>はそれぞれ原子間の光電子の伝播、原子での光電子の散乱を表す行列です。</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defRPr/>
            </a:pPr>
            <a:r>
              <a:rPr kumimoji="1" lang="ja-JP" altLang="en-US"/>
              <a:t>図で説明すると、、、光電子はエミッターから出て周囲の原子と無限回散乱を起こします。逆行列法はこの、光電子の無限回散乱を記述しており、理論的に正確です。しかし、扱う原子数が大きくなると計算コストが原子数の３じょうでスケールします。</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defRPr/>
            </a:pP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defRPr/>
            </a:pPr>
            <a:r>
              <a:rPr kumimoji="1" lang="ja-JP" altLang="en-US"/>
              <a:t>２つ目は逆行列法の近似手法で、級数展開法です。これは、</a:t>
            </a:r>
            <a:r>
              <a:rPr kumimoji="1" lang="en-US" altLang="ja-JP" dirty="0" err="1"/>
              <a:t>τ</a:t>
            </a:r>
            <a:r>
              <a:rPr kumimoji="1" lang="ja-JP" altLang="en-US"/>
              <a:t>の式をテイラー展開のように展開します。ここ</a:t>
            </a:r>
            <a:r>
              <a:rPr kumimoji="1" lang="en-US" altLang="ja-JP" dirty="0"/>
              <a:t>n</a:t>
            </a:r>
            <a:r>
              <a:rPr kumimoji="1" lang="ja-JP" altLang="en-US"/>
              <a:t>は光電子の散乱回数に対応します。</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defRPr/>
            </a:pPr>
            <a:r>
              <a:rPr kumimoji="1" lang="ja-JP" altLang="en-US"/>
              <a:t>級数展開法は扱う原子数が多くても計算が可能な方法であり、よく使われています。先行研究では、単一原子のクラスターで級数展開法は実験スペクトルをよく再現することに成功しています。</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defRPr/>
            </a:pP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defRPr/>
            </a:pPr>
            <a:r>
              <a:rPr kumimoji="1" lang="ja-JP" altLang="en-US"/>
              <a:t>タウを求める方法</a:t>
            </a:r>
            <a:br>
              <a:rPr kumimoji="1" lang="en-US" altLang="ja-JP" dirty="0"/>
            </a:br>
            <a:r>
              <a:rPr kumimoji="1" lang="en-US" altLang="ja-JP" dirty="0"/>
              <a:t>N^3</a:t>
            </a:r>
          </a:p>
          <a:p>
            <a:pPr marL="0" marR="0" lvl="0" indent="0" algn="l" defTabSz="1141095" rtl="0" eaLnBrk="1" fontAlgn="auto" latinLnBrk="0" hangingPunct="1">
              <a:lnSpc>
                <a:spcPct val="100000"/>
              </a:lnSpc>
              <a:spcBef>
                <a:spcPts val="0"/>
              </a:spcBef>
              <a:spcAft>
                <a:spcPts val="0"/>
              </a:spcAft>
              <a:buClrTx/>
              <a:buSzTx/>
              <a:buFontTx/>
              <a:buNone/>
              <a:defRPr/>
            </a:pPr>
            <a:endParaRPr kumimoji="1" lang="en-GB" altLang="ja-JP" dirty="0"/>
          </a:p>
          <a:p>
            <a:pPr marL="0" marR="0" lvl="0" indent="0" algn="l" defTabSz="1141095" rtl="0" eaLnBrk="1" fontAlgn="auto" latinLnBrk="0" hangingPunct="1">
              <a:lnSpc>
                <a:spcPct val="100000"/>
              </a:lnSpc>
              <a:spcBef>
                <a:spcPts val="0"/>
              </a:spcBef>
              <a:spcAft>
                <a:spcPts val="0"/>
              </a:spcAft>
              <a:buClrTx/>
              <a:buSzTx/>
              <a:buFontTx/>
              <a:buNone/>
              <a:defRPr/>
            </a:pPr>
            <a:endParaRPr kumimoji="1" lang="en-GB" altLang="ja-JP" dirty="0"/>
          </a:p>
          <a:p>
            <a:pPr marL="0" marR="0" lvl="0" indent="0" algn="l" defTabSz="1141095" rtl="0" eaLnBrk="1" fontAlgn="auto" latinLnBrk="0" hangingPunct="1">
              <a:lnSpc>
                <a:spcPct val="100000"/>
              </a:lnSpc>
              <a:spcBef>
                <a:spcPts val="0"/>
              </a:spcBef>
              <a:spcAft>
                <a:spcPts val="0"/>
              </a:spcAft>
              <a:buClrTx/>
              <a:buSzTx/>
              <a:buFontTx/>
              <a:buNone/>
              <a:defRPr/>
            </a:pPr>
            <a:r>
              <a:rPr kumimoji="1" lang="en-GB" altLang="ja-JP" dirty="0"/>
              <a:t>Going further, it is valuable to compare experimental and simulation results.</a:t>
            </a:r>
          </a:p>
          <a:p>
            <a:pPr marL="0" marR="0" lvl="0" indent="0" algn="l" defTabSz="1141095" rtl="0" eaLnBrk="1" fontAlgn="auto" latinLnBrk="0" hangingPunct="1">
              <a:lnSpc>
                <a:spcPct val="100000"/>
              </a:lnSpc>
              <a:spcBef>
                <a:spcPts val="0"/>
              </a:spcBef>
              <a:spcAft>
                <a:spcPts val="0"/>
              </a:spcAft>
              <a:buClrTx/>
              <a:buSzTx/>
              <a:buFontTx/>
              <a:buNone/>
              <a:defRPr/>
            </a:pPr>
            <a:r>
              <a:rPr kumimoji="1" lang="en-GB" altLang="ja-JP" dirty="0"/>
              <a:t>The first reason is that all the information we seek is in the spectrum, but we have no direct way to retrieve it.</a:t>
            </a:r>
          </a:p>
          <a:p>
            <a:pPr marL="0" marR="0" lvl="0" indent="0" algn="l" defTabSz="1141095" rtl="0" eaLnBrk="1" fontAlgn="auto" latinLnBrk="0" hangingPunct="1">
              <a:lnSpc>
                <a:spcPct val="100000"/>
              </a:lnSpc>
              <a:spcBef>
                <a:spcPts val="0"/>
              </a:spcBef>
              <a:spcAft>
                <a:spcPts val="0"/>
              </a:spcAft>
              <a:buClrTx/>
              <a:buSzTx/>
              <a:buFontTx/>
              <a:buNone/>
              <a:defRPr/>
            </a:pPr>
            <a:r>
              <a:rPr kumimoji="1" lang="en-GB" altLang="ja-JP" dirty="0"/>
              <a:t>And this information can only be accurately extracted by comparison with a theoretical model, which is in the framework of </a:t>
            </a:r>
            <a:r>
              <a:rPr kumimoji="1" lang="en-GB" altLang="ja-JP" dirty="0" err="1"/>
              <a:t>multiscattering</a:t>
            </a:r>
            <a:r>
              <a:rPr kumimoji="1" lang="en-GB" altLang="ja-JP" dirty="0"/>
              <a:t> theory.</a:t>
            </a:r>
          </a:p>
          <a:p>
            <a:pPr marL="0" marR="0" lvl="0" indent="0" algn="l" defTabSz="1141095" rtl="0" eaLnBrk="1" fontAlgn="auto" latinLnBrk="0" hangingPunct="1">
              <a:lnSpc>
                <a:spcPct val="100000"/>
              </a:lnSpc>
              <a:spcBef>
                <a:spcPts val="0"/>
              </a:spcBef>
              <a:spcAft>
                <a:spcPts val="0"/>
              </a:spcAft>
              <a:buClrTx/>
              <a:buSzTx/>
              <a:buFontTx/>
              <a:buNone/>
              <a:defRPr/>
            </a:pPr>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5</a:t>
            </a:fld>
            <a:endParaRPr kumimoji="1" lang="ja-JP"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A46FA9-A209-AA9D-CD36-301567966DD1}"/>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12042953-2458-FC38-133F-39A4F53BD1B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D6F754D-8812-AF88-91C6-001C9E90FBBC}"/>
              </a:ext>
            </a:extLst>
          </p:cNvPr>
          <p:cNvSpPr>
            <a:spLocks noGrp="1"/>
          </p:cNvSpPr>
          <p:nvPr>
            <p:ph type="body" idx="1"/>
          </p:nvPr>
        </p:nvSpPr>
        <p:spPr/>
        <p:txBody>
          <a:bodyPr/>
          <a:lstStyle/>
          <a:p>
            <a:endParaRPr kumimoji="1" lang="en-US" altLang="ja-JP" dirty="0"/>
          </a:p>
          <a:p>
            <a:r>
              <a:rPr kumimoji="1" lang="ja-JP" altLang="en-US"/>
              <a:t>級数展開法を用いた、チタン酸ストロンチウムのスペクトルの解析について解説します。</a:t>
            </a:r>
            <a:endParaRPr kumimoji="1" lang="en-US" altLang="ja-JP" dirty="0"/>
          </a:p>
          <a:p>
            <a:r>
              <a:rPr kumimoji="1" lang="en-US" altLang="ja-JP" dirty="0"/>
              <a:t>First step</a:t>
            </a:r>
            <a:r>
              <a:rPr kumimoji="1" lang="ja-JP" altLang="en-US"/>
              <a:t>として解析に用いたクラスターは、１４６原子の原子数のチタン酸ストロンチウムです。</a:t>
            </a:r>
            <a:endParaRPr kumimoji="1" lang="en-US" altLang="ja-JP" dirty="0"/>
          </a:p>
          <a:p>
            <a:r>
              <a:rPr kumimoji="1" lang="ja-JP" altLang="en-US"/>
              <a:t>これは、ストロンチウムと酸素の層、一つ上のチタンと酸素の層、それらが交互に積み重なった計６つの層からなります。</a:t>
            </a:r>
            <a:endParaRPr kumimoji="1" lang="en-US" altLang="ja-JP" dirty="0"/>
          </a:p>
          <a:p>
            <a:r>
              <a:rPr kumimoji="1" lang="ja-JP" altLang="en-US"/>
              <a:t>エミッターは</a:t>
            </a:r>
            <a:r>
              <a:rPr kumimoji="1" lang="en-US" altLang="ja-JP" dirty="0"/>
              <a:t>Ti</a:t>
            </a:r>
            <a:r>
              <a:rPr kumimoji="1" lang="ja-JP" altLang="en-US"/>
              <a:t>の</a:t>
            </a:r>
            <a:endParaRPr kumimoji="1" lang="en-US" altLang="ja-JP" dirty="0"/>
          </a:p>
          <a:p>
            <a:r>
              <a:rPr kumimoji="1" lang="ja-JP" altLang="en-US"/>
              <a:t>右が解析結果です。実験条件はこの後説明します。</a:t>
            </a:r>
            <a:endParaRPr kumimoji="1" lang="en-US" altLang="ja-JP" dirty="0"/>
          </a:p>
          <a:p>
            <a:r>
              <a:rPr kumimoji="1" lang="ja-JP" altLang="en-US"/>
              <a:t>収束したスペクトルは、実験のピークをほぼ再現していますが、スペクトルの強度を見ると実験スペクトルよりも小さいです。</a:t>
            </a:r>
            <a:endParaRPr kumimoji="1" lang="en-US" altLang="ja-JP" dirty="0"/>
          </a:p>
          <a:p>
            <a:endParaRPr kumimoji="1" lang="en-US" altLang="ja-JP" dirty="0"/>
          </a:p>
          <a:p>
            <a:endParaRPr kumimoji="1" lang="en-US" altLang="ja-JP" dirty="0"/>
          </a:p>
          <a:p>
            <a:endParaRPr kumimoji="1" lang="en-US" altLang="ja-JP" dirty="0"/>
          </a:p>
          <a:p>
            <a:r>
              <a:rPr kumimoji="1" lang="ja-JP" altLang="en-US"/>
              <a:t>再び級数展開法の式について考えます。</a:t>
            </a:r>
            <a:endParaRPr kumimoji="1" lang="en-US" altLang="ja-JP" dirty="0"/>
          </a:p>
          <a:p>
            <a:r>
              <a:rPr kumimoji="1" lang="ja-JP" altLang="en-US"/>
              <a:t>スペクトル半径が大きくなると収束が遅くなります。どのような時に大きくなるかというと、基本的には原子数が大きくなればなるほど大きくなることが先行研究で指摘されています。</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tabLst/>
              <a:defRPr/>
            </a:pPr>
            <a:r>
              <a:rPr kumimoji="1" lang="ja-JP" altLang="en-US"/>
              <a:t>したがって、１０００原子で解析したいならば、このスペクトル半径を小さくすることが必要であると言える。ただ、チタン酸ストロンチウムで１０００原子必要なのか、必要だとしてスペクトルの収束が見られないのかはわからない。</a:t>
            </a: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1141095" rtl="0" eaLnBrk="1" fontAlgn="auto" latinLnBrk="0" hangingPunct="1">
              <a:lnSpc>
                <a:spcPct val="100000"/>
              </a:lnSpc>
              <a:spcBef>
                <a:spcPts val="0"/>
              </a:spcBef>
              <a:spcAft>
                <a:spcPts val="0"/>
              </a:spcAft>
              <a:buClrTx/>
              <a:buSzTx/>
              <a:buFontTx/>
              <a:buNone/>
              <a:tabLst/>
              <a:defRPr/>
            </a:pPr>
            <a:r>
              <a:rPr kumimoji="1" lang="ja-JP" altLang="en-US"/>
              <a:t>まず、１００原子程度のチタン酸ストロンチウムクラスターに対するスペクトルと実験結果の比較を示します。</a:t>
            </a:r>
            <a:endParaRPr kumimoji="1" lang="en-US" altLang="ja-JP" dirty="0"/>
          </a:p>
          <a:p>
            <a:endParaRPr kumimoji="1" lang="en-US" altLang="ja-JP" dirty="0"/>
          </a:p>
          <a:p>
            <a:r>
              <a:rPr kumimoji="1" lang="ja-JP" altLang="en-US"/>
              <a:t>スペクトルの形を見ると、０</a:t>
            </a:r>
            <a:r>
              <a:rPr kumimoji="1" lang="en-US" altLang="ja-JP" dirty="0"/>
              <a:t>°</a:t>
            </a:r>
            <a:r>
              <a:rPr kumimoji="1" lang="ja-JP" altLang="en-US"/>
              <a:t>付近のメインピーク、１０</a:t>
            </a:r>
            <a:r>
              <a:rPr kumimoji="1" lang="en-US" altLang="ja-JP" dirty="0"/>
              <a:t>°〜</a:t>
            </a:r>
            <a:r>
              <a:rPr kumimoji="1" lang="ja-JP" altLang="en-US"/>
              <a:t>３０</a:t>
            </a:r>
            <a:r>
              <a:rPr kumimoji="1" lang="en-US" altLang="ja-JP" dirty="0"/>
              <a:t>°</a:t>
            </a:r>
            <a:r>
              <a:rPr kumimoji="1" lang="ja-JP" altLang="en-US"/>
              <a:t>の３つのピークのうち２つが再現されています。４０</a:t>
            </a:r>
            <a:r>
              <a:rPr kumimoji="1" lang="en-US" altLang="ja-JP" dirty="0"/>
              <a:t>°〜</a:t>
            </a:r>
            <a:r>
              <a:rPr kumimoji="1" lang="ja-JP" altLang="en-US"/>
              <a:t>５０</a:t>
            </a:r>
            <a:r>
              <a:rPr kumimoji="1" lang="en-US" altLang="ja-JP" dirty="0"/>
              <a:t>°</a:t>
            </a:r>
            <a:r>
              <a:rPr kumimoji="1" lang="ja-JP" altLang="en-US"/>
              <a:t>のピークは実験スペクトルはピークが小さいですが、数値解析だと３つのピークが出ました。さらに、６０</a:t>
            </a:r>
            <a:r>
              <a:rPr kumimoji="1" lang="en-US" altLang="ja-JP" dirty="0"/>
              <a:t>°</a:t>
            </a:r>
            <a:r>
              <a:rPr kumimoji="1" lang="ja-JP" altLang="en-US"/>
              <a:t>のピークは数値解析で再現されています。</a:t>
            </a:r>
            <a:endParaRPr kumimoji="1" lang="en-US" altLang="ja-JP" dirty="0"/>
          </a:p>
          <a:p>
            <a:r>
              <a:rPr kumimoji="1" lang="ja-JP" altLang="en-US"/>
              <a:t>次に、スペクトルの強度を見ると、数値解析では０</a:t>
            </a:r>
            <a:r>
              <a:rPr kumimoji="1" lang="en-US" altLang="ja-JP" dirty="0"/>
              <a:t>°</a:t>
            </a:r>
            <a:r>
              <a:rPr kumimoji="1" lang="ja-JP" altLang="en-US"/>
              <a:t>ピークと比較して、１０</a:t>
            </a:r>
            <a:r>
              <a:rPr kumimoji="1" lang="en-US" altLang="ja-JP" dirty="0"/>
              <a:t>°〜</a:t>
            </a:r>
            <a:r>
              <a:rPr kumimoji="1" lang="ja-JP" altLang="en-US"/>
              <a:t>３０</a:t>
            </a:r>
            <a:r>
              <a:rPr kumimoji="1" lang="en-US" altLang="ja-JP" dirty="0"/>
              <a:t>°</a:t>
            </a:r>
            <a:r>
              <a:rPr kumimoji="1" lang="ja-JP" altLang="en-US"/>
              <a:t>のスペクトル強度が実験よりも相対的に低く出ています。</a:t>
            </a:r>
            <a:endParaRPr kumimoji="1" lang="en-US" altLang="ja-JP" dirty="0"/>
          </a:p>
          <a:p>
            <a:r>
              <a:rPr kumimoji="1" lang="ja-JP" altLang="en-US"/>
              <a:t>ピークの数とスペクトル強度をより正確に再現するために、原子数のオーダーをあげます。</a:t>
            </a:r>
            <a:endParaRPr kumimoji="1" lang="en-US" altLang="ja-JP" dirty="0"/>
          </a:p>
          <a:p>
            <a:endParaRPr kumimoji="1" lang="en-GB" altLang="ja-JP" dirty="0"/>
          </a:p>
          <a:p>
            <a:endParaRPr kumimoji="1" lang="en-GB" altLang="ja-JP" dirty="0"/>
          </a:p>
          <a:p>
            <a:r>
              <a:rPr kumimoji="1" lang="en-GB" altLang="ja-JP" dirty="0"/>
              <a:t>Ok, we need to optimise the omega parameter to avoid the divergence.</a:t>
            </a:r>
          </a:p>
          <a:p>
            <a:r>
              <a:rPr kumimoji="1" lang="en-GB" altLang="ja-JP" dirty="0"/>
              <a:t>Here is the </a:t>
            </a:r>
            <a:r>
              <a:rPr kumimoji="1" lang="en-GB" altLang="ja-JP" dirty="0" err="1"/>
              <a:t>proucess</a:t>
            </a:r>
            <a:r>
              <a:rPr kumimoji="1" lang="en-GB" altLang="ja-JP" dirty="0"/>
              <a:t>.</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a:extLst>
              <a:ext uri="{FF2B5EF4-FFF2-40B4-BE49-F238E27FC236}">
                <a16:creationId xmlns:a16="http://schemas.microsoft.com/office/drawing/2014/main" id="{D36497EF-32D4-9136-AF58-48F14ABF3884}"/>
              </a:ext>
            </a:extLst>
          </p:cNvPr>
          <p:cNvSpPr>
            <a:spLocks noGrp="1"/>
          </p:cNvSpPr>
          <p:nvPr>
            <p:ph type="sldNum" sz="quarter" idx="5"/>
          </p:nvPr>
        </p:nvSpPr>
        <p:spPr/>
        <p:txBody>
          <a:bodyPr/>
          <a:lstStyle/>
          <a:p>
            <a:fld id="{0C240940-EA32-4491-ACB9-A747F9F7CBC8}" type="slidenum">
              <a:rPr kumimoji="1" lang="ja-JP" altLang="en-US" smtClean="0"/>
              <a:t>6</a:t>
            </a:fld>
            <a:endParaRPr kumimoji="1" lang="ja-JP" altLang="en-US"/>
          </a:p>
        </p:txBody>
      </p:sp>
    </p:spTree>
    <p:extLst>
      <p:ext uri="{BB962C8B-B14F-4D97-AF65-F5344CB8AC3E}">
        <p14:creationId xmlns:p14="http://schemas.microsoft.com/office/powerpoint/2010/main" val="78133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原子数を増やしたクラスターに対する解析方法と実験条件について解説します</a:t>
            </a:r>
            <a:r>
              <a:rPr lang="en-US" dirty="0"/>
              <a:t>。</a:t>
            </a:r>
          </a:p>
          <a:p>
            <a:r>
              <a:rPr lang="en-US" dirty="0"/>
              <a:t>解析に用いたクラスターは左図のhemishpereを用いてk採石しました。原始数は１９２０個です。層の数は１２個、hemispherの半径は１９.５２５Åです。</a:t>
            </a:r>
          </a:p>
          <a:p>
            <a:endParaRPr lang="en-US" dirty="0"/>
          </a:p>
        </p:txBody>
      </p:sp>
      <p:sp>
        <p:nvSpPr>
          <p:cNvPr id="4" name="Slide Number Placeholder 3"/>
          <p:cNvSpPr>
            <a:spLocks noGrp="1"/>
          </p:cNvSpPr>
          <p:nvPr>
            <p:ph type="sldNum" sz="quarter" idx="5"/>
          </p:nvPr>
        </p:nvSpPr>
        <p:spPr/>
        <p:txBody>
          <a:bodyPr/>
          <a:lstStyle/>
          <a:p>
            <a:fld id="{0C240940-EA32-4491-ACB9-A747F9F7CBC8}" type="slidenum">
              <a:rPr kumimoji="1" lang="ja-JP" altLang="en-US" smtClean="0"/>
              <a:t>7</a:t>
            </a:fld>
            <a:endParaRPr kumimoji="1" lang="ja-JP" altLang="en-US"/>
          </a:p>
        </p:txBody>
      </p:sp>
    </p:spTree>
    <p:extLst>
      <p:ext uri="{BB962C8B-B14F-4D97-AF65-F5344CB8AC3E}">
        <p14:creationId xmlns:p14="http://schemas.microsoft.com/office/powerpoint/2010/main" val="23441720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418297-3B7D-A980-8B36-3DAC43B306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9CC290-BFAE-76A1-556F-79688A458C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30E064-6FA8-BA15-1E3B-BBF90D0E934E}"/>
              </a:ext>
            </a:extLst>
          </p:cNvPr>
          <p:cNvSpPr>
            <a:spLocks noGrp="1"/>
          </p:cNvSpPr>
          <p:nvPr>
            <p:ph type="body" idx="1"/>
          </p:nvPr>
        </p:nvSpPr>
        <p:spPr/>
        <p:txBody>
          <a:bodyPr/>
          <a:lstStyle/>
          <a:p>
            <a:r>
              <a:rPr lang="en-US" dirty="0" err="1"/>
              <a:t>解析結果について説明します</a:t>
            </a:r>
            <a:r>
              <a:rPr lang="en-US" dirty="0"/>
              <a:t>。</a:t>
            </a:r>
          </a:p>
          <a:p>
            <a:r>
              <a:rPr lang="en-US" dirty="0"/>
              <a:t>黒が実験スペクトルで、散乱回数５、６、７、８で計算したものを示しています。散乱回数で８でスペクトルが収束を見せており、実験スペクトルのピークをよく再現していることがわかります。収束したスペクトルで議論したいのですが散乱回数を増やすごとに計算時間が増えていくため、今回の計算資源では現実的ではないです。</a:t>
            </a:r>
          </a:p>
        </p:txBody>
      </p:sp>
      <p:sp>
        <p:nvSpPr>
          <p:cNvPr id="4" name="Slide Number Placeholder 3">
            <a:extLst>
              <a:ext uri="{FF2B5EF4-FFF2-40B4-BE49-F238E27FC236}">
                <a16:creationId xmlns:a16="http://schemas.microsoft.com/office/drawing/2014/main" id="{43B46343-4E47-A0B2-968A-331C4391068D}"/>
              </a:ext>
            </a:extLst>
          </p:cNvPr>
          <p:cNvSpPr>
            <a:spLocks noGrp="1"/>
          </p:cNvSpPr>
          <p:nvPr>
            <p:ph type="sldNum" sz="quarter" idx="5"/>
          </p:nvPr>
        </p:nvSpPr>
        <p:spPr/>
        <p:txBody>
          <a:bodyPr/>
          <a:lstStyle/>
          <a:p>
            <a:fld id="{0C240940-EA32-4491-ACB9-A747F9F7CBC8}" type="slidenum">
              <a:rPr kumimoji="1" lang="ja-JP" altLang="en-US" smtClean="0"/>
              <a:t>8</a:t>
            </a:fld>
            <a:endParaRPr kumimoji="1" lang="ja-JP" altLang="en-US"/>
          </a:p>
        </p:txBody>
      </p:sp>
    </p:spTree>
    <p:extLst>
      <p:ext uri="{BB962C8B-B14F-4D97-AF65-F5344CB8AC3E}">
        <p14:creationId xmlns:p14="http://schemas.microsoft.com/office/powerpoint/2010/main" val="3719053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2240C1-713D-581A-0FF0-B5632A606634}"/>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1636783-2773-6720-24F0-570802615A6D}"/>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ノート プレースホルダー 2">
                <a:extLst>
                  <a:ext uri="{FF2B5EF4-FFF2-40B4-BE49-F238E27FC236}">
                    <a16:creationId xmlns:a16="http://schemas.microsoft.com/office/drawing/2014/main" id="{206D1B8B-C58D-39D0-3AB9-0E5F279EAF21}"/>
                  </a:ext>
                </a:extLst>
              </p:cNvPr>
              <p:cNvSpPr>
                <a:spLocks noGrp="1"/>
              </p:cNvSpPr>
              <p:nvPr>
                <p:ph type="body" idx="1"/>
              </p:nvPr>
            </p:nvSpPr>
            <p:spPr/>
            <p:txBody>
              <a:bodyPr/>
              <a:lstStyle/>
              <a:p>
                <a14:m>
                  <m:oMath xmlns:m="http://schemas.openxmlformats.org/officeDocument/2006/math">
                    <a:fld id="{825F15A7-03F4-43D7-82C5-3E23DA2F108C}" type="mathplaceholder">
                      <a:rPr kumimoji="1" lang="ja-JP" altLang="en-US" i="1" smtClean="0">
                        <a:latin typeface="Cambria Math" panose="02040503050406030204" pitchFamily="18" charset="0"/>
                      </a:rPr>
                      <a:t>Type equation here.</a:t>
                    </a:fld>
                  </m:oMath>
                </a14:m>
                <a:r>
                  <a:rPr kumimoji="1" lang="ja-JP" altLang="en-US"/>
                  <a:t>そこで、より少ない散乱回数で収束を得られる方法を考えます。</a:t>
                </a:r>
                <a:endParaRPr kumimoji="1" lang="en-GB" altLang="ja-JP" dirty="0"/>
              </a:p>
              <a:p>
                <a:endParaRPr kumimoji="1" lang="en-GB" altLang="ja-JP" dirty="0"/>
              </a:p>
              <a:p>
                <a:endParaRPr kumimoji="1" lang="en-GB" altLang="ja-JP" dirty="0"/>
              </a:p>
              <a:p>
                <a:r>
                  <a:rPr kumimoji="1" lang="en-GB" altLang="ja-JP" dirty="0"/>
                  <a:t>Ok, we need to optimise the omega parameter to avoid the divergence.</a:t>
                </a:r>
              </a:p>
              <a:p>
                <a:r>
                  <a:rPr kumimoji="1" lang="en-GB" altLang="ja-JP" dirty="0"/>
                  <a:t>Here is the </a:t>
                </a:r>
                <a:r>
                  <a:rPr kumimoji="1" lang="en-GB" altLang="ja-JP" dirty="0" err="1"/>
                  <a:t>proucess</a:t>
                </a:r>
                <a:r>
                  <a:rPr kumimoji="1" lang="en-GB" altLang="ja-JP" dirty="0"/>
                  <a:t>.</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mc:Choice>
        <mc:Fallback xmlns="">
          <p:sp>
            <p:nvSpPr>
              <p:cNvPr id="3" name="ノート プレースホルダー 2">
                <a:extLst>
                  <a:ext uri="{FF2B5EF4-FFF2-40B4-BE49-F238E27FC236}">
                    <a16:creationId xmlns:a16="http://schemas.microsoft.com/office/drawing/2014/main" id="{206D1B8B-C58D-39D0-3AB9-0E5F279EAF21}"/>
                  </a:ext>
                </a:extLst>
              </p:cNvPr>
              <p:cNvSpPr>
                <a:spLocks noGrp="1"/>
              </p:cNvSpPr>
              <p:nvPr>
                <p:ph type="body" idx="1"/>
              </p:nvPr>
            </p:nvSpPr>
            <p:spPr/>
            <p:txBody>
              <a:bodyPr/>
              <a:lstStyle/>
              <a:p>
                <a:r>
                  <a:rPr kumimoji="1" lang="ja-JP" altLang="en-US" i="0">
                    <a:latin typeface="Cambria Math" panose="02040503050406030204" pitchFamily="18" charset="0"/>
                  </a:rPr>
                  <a:t>"Type equation here.</a:t>
                </a:r>
                <a:r>
                  <a:rPr kumimoji="1" lang="en-US" altLang="ja-JP" i="0">
                    <a:latin typeface="Cambria Math" panose="02040503050406030204" pitchFamily="18" charset="0"/>
                  </a:rPr>
                  <a:t>"</a:t>
                </a:r>
                <a:r>
                  <a:rPr kumimoji="1" lang="ja-JP" altLang="en-US"/>
                  <a:t>そこで、より少ない散乱回数で収束を得られる方法を考えます。</a:t>
                </a:r>
                <a:endParaRPr kumimoji="1" lang="en-GB" altLang="ja-JP" dirty="0"/>
              </a:p>
              <a:p>
                <a:endParaRPr kumimoji="1" lang="en-GB" altLang="ja-JP" dirty="0"/>
              </a:p>
              <a:p>
                <a:endParaRPr kumimoji="1" lang="en-GB" altLang="ja-JP" dirty="0"/>
              </a:p>
              <a:p>
                <a:r>
                  <a:rPr kumimoji="1" lang="en-GB" altLang="ja-JP" dirty="0"/>
                  <a:t>Ok, we need to optimise the omega parameter to avoid the divergence.</a:t>
                </a:r>
              </a:p>
              <a:p>
                <a:r>
                  <a:rPr kumimoji="1" lang="en-GB" altLang="ja-JP" dirty="0"/>
                  <a:t>Here is the </a:t>
                </a:r>
                <a:r>
                  <a:rPr kumimoji="1" lang="en-GB" altLang="ja-JP" dirty="0" err="1"/>
                  <a:t>proucess</a:t>
                </a:r>
                <a:r>
                  <a:rPr kumimoji="1" lang="en-GB" altLang="ja-JP" dirty="0"/>
                  <a:t>.</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mc:Fallback>
      </mc:AlternateContent>
      <p:sp>
        <p:nvSpPr>
          <p:cNvPr id="4" name="スライド番号プレースホルダー 3">
            <a:extLst>
              <a:ext uri="{FF2B5EF4-FFF2-40B4-BE49-F238E27FC236}">
                <a16:creationId xmlns:a16="http://schemas.microsoft.com/office/drawing/2014/main" id="{55CF37EF-450D-4566-053A-DD2D03CFFF68}"/>
              </a:ext>
            </a:extLst>
          </p:cNvPr>
          <p:cNvSpPr>
            <a:spLocks noGrp="1"/>
          </p:cNvSpPr>
          <p:nvPr>
            <p:ph type="sldNum" sz="quarter" idx="5"/>
          </p:nvPr>
        </p:nvSpPr>
        <p:spPr/>
        <p:txBody>
          <a:bodyPr/>
          <a:lstStyle/>
          <a:p>
            <a:fld id="{0C240940-EA32-4491-ACB9-A747F9F7CBC8}" type="slidenum">
              <a:rPr kumimoji="1" lang="ja-JP" altLang="en-US" smtClean="0"/>
              <a:t>9</a:t>
            </a:fld>
            <a:endParaRPr kumimoji="1" lang="ja-JP" altLang="en-US"/>
          </a:p>
        </p:txBody>
      </p:sp>
    </p:spTree>
    <p:extLst>
      <p:ext uri="{BB962C8B-B14F-4D97-AF65-F5344CB8AC3E}">
        <p14:creationId xmlns:p14="http://schemas.microsoft.com/office/powerpoint/2010/main" val="15690877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タイトルとコンテンツ">
    <p:bg>
      <p:bgRef idx="1001">
        <a:schemeClr val="bg1"/>
      </p:bgRef>
    </p:bg>
    <p:spTree>
      <p:nvGrpSpPr>
        <p:cNvPr id="1" name=""/>
        <p:cNvGrpSpPr/>
        <p:nvPr/>
      </p:nvGrpSpPr>
      <p:grpSpPr>
        <a:xfrm>
          <a:off x="0" y="0"/>
          <a:ext cx="0" cy="0"/>
          <a:chOff x="0" y="0"/>
          <a:chExt cx="0" cy="0"/>
        </a:xfrm>
      </p:grpSpPr>
      <p:sp>
        <p:nvSpPr>
          <p:cNvPr id="17" name="正方形/長方形 16"/>
          <p:cNvSpPr/>
          <p:nvPr userDrawn="1"/>
        </p:nvSpPr>
        <p:spPr>
          <a:xfrm>
            <a:off x="-11875" y="-17585"/>
            <a:ext cx="14630400" cy="995081"/>
          </a:xfrm>
          <a:prstGeom prst="rect">
            <a:avLst/>
          </a:prstGeom>
          <a:solidFill>
            <a:schemeClr val="accent1">
              <a:lumMod val="40000"/>
              <a:lumOff val="60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3" name="Content Placeholder 2"/>
          <p:cNvSpPr>
            <a:spLocks noGrp="1"/>
          </p:cNvSpPr>
          <p:nvPr>
            <p:ph idx="1"/>
          </p:nvPr>
        </p:nvSpPr>
        <p:spPr>
          <a:xfrm>
            <a:off x="1005840" y="1356044"/>
            <a:ext cx="12618720" cy="6381962"/>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cxnSp>
        <p:nvCxnSpPr>
          <p:cNvPr id="16" name="直線コネクタ 15"/>
          <p:cNvCxnSpPr/>
          <p:nvPr userDrawn="1"/>
        </p:nvCxnSpPr>
        <p:spPr>
          <a:xfrm>
            <a:off x="0" y="995082"/>
            <a:ext cx="14630400" cy="0"/>
          </a:xfrm>
          <a:prstGeom prst="line">
            <a:avLst/>
          </a:prstGeom>
        </p:spPr>
        <p:style>
          <a:lnRef idx="2">
            <a:schemeClr val="dk1"/>
          </a:lnRef>
          <a:fillRef idx="0">
            <a:schemeClr val="dk1"/>
          </a:fillRef>
          <a:effectRef idx="1">
            <a:schemeClr val="dk1"/>
          </a:effectRef>
          <a:fontRef idx="minor">
            <a:schemeClr val="tx1"/>
          </a:fontRef>
        </p:style>
      </p:cxn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1007751" y="670560"/>
            <a:ext cx="4718685" cy="234696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6219827" y="1448229"/>
            <a:ext cx="7406640" cy="714798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1007751" y="3017522"/>
            <a:ext cx="4718685" cy="559032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a:xfrm>
            <a:off x="1005840" y="9322653"/>
            <a:ext cx="3291840" cy="535516"/>
          </a:xfrm>
          <a:prstGeom prst="rect">
            <a:avLst/>
          </a:prstGeom>
        </p:spPr>
        <p:txBody>
          <a:bodyPr/>
          <a:lstStyle/>
          <a:p>
            <a:r>
              <a:rPr kumimoji="1" lang="en-US" altLang="ja-JP"/>
              <a:t>12th June 2024</a:t>
            </a:r>
            <a:endParaRPr kumimoji="1" lang="ja-JP" altLang="en-US"/>
          </a:p>
        </p:txBody>
      </p:sp>
      <p:sp>
        <p:nvSpPr>
          <p:cNvPr id="6" name="フッター プレースホルダー 5"/>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7" name="スライド番号プレースホルダー 6"/>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007751" y="670560"/>
            <a:ext cx="4718685" cy="234696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6219827" y="1448229"/>
            <a:ext cx="7406640" cy="71479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007751" y="3017522"/>
            <a:ext cx="4718685" cy="559032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a:xfrm>
            <a:off x="1005840" y="9322653"/>
            <a:ext cx="3291840" cy="535516"/>
          </a:xfrm>
          <a:prstGeom prst="rect">
            <a:avLst/>
          </a:prstGeom>
        </p:spPr>
        <p:txBody>
          <a:bodyPr/>
          <a:lstStyle/>
          <a:p>
            <a:r>
              <a:rPr kumimoji="1" lang="en-US" altLang="ja-JP"/>
              <a:t>12th June 2024</a:t>
            </a:r>
            <a:endParaRPr kumimoji="1" lang="ja-JP" altLang="en-US"/>
          </a:p>
        </p:txBody>
      </p:sp>
      <p:sp>
        <p:nvSpPr>
          <p:cNvPr id="6" name="フッター プレースホルダー 5"/>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7" name="スライド番号プレースホルダー 6"/>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a:xfrm>
            <a:off x="1005840" y="9322653"/>
            <a:ext cx="3291840" cy="535516"/>
          </a:xfrm>
          <a:prstGeom prst="rect">
            <a:avLst/>
          </a:prstGeom>
        </p:spPr>
        <p:txBody>
          <a:bodyPr/>
          <a:lstStyle/>
          <a:p>
            <a:r>
              <a:rPr kumimoji="1" lang="en-US" altLang="ja-JP"/>
              <a:t>12th June 2024</a:t>
            </a:r>
            <a:endParaRPr kumimoji="1" lang="ja-JP" altLang="en-US"/>
          </a:p>
        </p:txBody>
      </p:sp>
      <p:sp>
        <p:nvSpPr>
          <p:cNvPr id="5" name="フッター プレースホルダー 4"/>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6" name="スライド番号プレースホルダー 5"/>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10469885" y="535519"/>
            <a:ext cx="3154681" cy="8524029"/>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1005844" y="535519"/>
            <a:ext cx="9281161" cy="8524029"/>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a:xfrm>
            <a:off x="1005840" y="9322653"/>
            <a:ext cx="3291840" cy="535516"/>
          </a:xfrm>
          <a:prstGeom prst="rect">
            <a:avLst/>
          </a:prstGeom>
        </p:spPr>
        <p:txBody>
          <a:bodyPr/>
          <a:lstStyle/>
          <a:p>
            <a:r>
              <a:rPr kumimoji="1" lang="en-US" altLang="ja-JP"/>
              <a:t>12th June 2024</a:t>
            </a:r>
            <a:endParaRPr kumimoji="1" lang="ja-JP" altLang="en-US"/>
          </a:p>
        </p:txBody>
      </p:sp>
      <p:sp>
        <p:nvSpPr>
          <p:cNvPr id="5" name="フッター プレースホルダー 4"/>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6" name="スライド番号プレースホルダー 5"/>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7B236-4A27-1716-E08F-2AEFB69CB75C}"/>
              </a:ext>
            </a:extLst>
          </p:cNvPr>
          <p:cNvSpPr>
            <a:spLocks noGrp="1"/>
          </p:cNvSpPr>
          <p:nvPr>
            <p:ph type="ctrTitle"/>
          </p:nvPr>
        </p:nvSpPr>
        <p:spPr>
          <a:xfrm>
            <a:off x="1828800" y="1646238"/>
            <a:ext cx="10972800" cy="3502025"/>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D047C7-A69D-2BC9-45C9-C19F90A58B58}"/>
              </a:ext>
            </a:extLst>
          </p:cNvPr>
          <p:cNvSpPr>
            <a:spLocks noGrp="1"/>
          </p:cNvSpPr>
          <p:nvPr>
            <p:ph type="subTitle" idx="1"/>
          </p:nvPr>
        </p:nvSpPr>
        <p:spPr>
          <a:xfrm>
            <a:off x="1828800" y="5283200"/>
            <a:ext cx="10972800" cy="242887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8637A2-D84F-0988-06B3-0DDAB8F90454}"/>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5" name="Footer Placeholder 4">
            <a:extLst>
              <a:ext uri="{FF2B5EF4-FFF2-40B4-BE49-F238E27FC236}">
                <a16:creationId xmlns:a16="http://schemas.microsoft.com/office/drawing/2014/main" id="{03F39AA7-1DC5-2475-40D4-627B29438A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0F036F-D964-750D-DCD9-445771687DB4}"/>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19939078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BABA3-A60F-A5BA-B0F6-836653884F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0DC046-86E9-65C8-104C-ADDC521516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6A0D-42E2-4737-FEEE-B811092702E8}"/>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5" name="Footer Placeholder 4">
            <a:extLst>
              <a:ext uri="{FF2B5EF4-FFF2-40B4-BE49-F238E27FC236}">
                <a16:creationId xmlns:a16="http://schemas.microsoft.com/office/drawing/2014/main" id="{4C5033DC-5591-E465-0813-D9CBE1BAB6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D6CDAD-1F90-50D8-3917-F35AA12088EC}"/>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1439538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C8307-B9C7-FDE3-F740-D6A3C427C4C8}"/>
              </a:ext>
            </a:extLst>
          </p:cNvPr>
          <p:cNvSpPr>
            <a:spLocks noGrp="1"/>
          </p:cNvSpPr>
          <p:nvPr>
            <p:ph type="title"/>
          </p:nvPr>
        </p:nvSpPr>
        <p:spPr>
          <a:xfrm>
            <a:off x="998538" y="2508250"/>
            <a:ext cx="12619037" cy="4183063"/>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813D98E-BD5C-4B5F-1CDA-E3445FBC9C6B}"/>
              </a:ext>
            </a:extLst>
          </p:cNvPr>
          <p:cNvSpPr>
            <a:spLocks noGrp="1"/>
          </p:cNvSpPr>
          <p:nvPr>
            <p:ph type="body" idx="1"/>
          </p:nvPr>
        </p:nvSpPr>
        <p:spPr>
          <a:xfrm>
            <a:off x="998538" y="6731000"/>
            <a:ext cx="12619037" cy="2200275"/>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8982FC-99AA-EAEF-8854-ADC3962DEF98}"/>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5" name="Footer Placeholder 4">
            <a:extLst>
              <a:ext uri="{FF2B5EF4-FFF2-40B4-BE49-F238E27FC236}">
                <a16:creationId xmlns:a16="http://schemas.microsoft.com/office/drawing/2014/main" id="{89906CDC-32FF-67E2-06E8-3FAD8A6B81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651B44-D6B6-F982-827F-C60FC041D26E}"/>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3014842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02FA6-3402-FB20-B881-584C9C3F5C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3AF938-02B2-C4D3-38D8-73CC1E57968E}"/>
              </a:ext>
            </a:extLst>
          </p:cNvPr>
          <p:cNvSpPr>
            <a:spLocks noGrp="1"/>
          </p:cNvSpPr>
          <p:nvPr>
            <p:ph sz="half" idx="1"/>
          </p:nvPr>
        </p:nvSpPr>
        <p:spPr>
          <a:xfrm>
            <a:off x="1006475" y="2678113"/>
            <a:ext cx="6232525" cy="6381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F10716-0A2A-731C-B543-CA7901444E2D}"/>
              </a:ext>
            </a:extLst>
          </p:cNvPr>
          <p:cNvSpPr>
            <a:spLocks noGrp="1"/>
          </p:cNvSpPr>
          <p:nvPr>
            <p:ph sz="half" idx="2"/>
          </p:nvPr>
        </p:nvSpPr>
        <p:spPr>
          <a:xfrm>
            <a:off x="7391400" y="2678113"/>
            <a:ext cx="6232525" cy="6381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A20873-4984-B139-C698-F33FA72EA1C4}"/>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6" name="Footer Placeholder 5">
            <a:extLst>
              <a:ext uri="{FF2B5EF4-FFF2-40B4-BE49-F238E27FC236}">
                <a16:creationId xmlns:a16="http://schemas.microsoft.com/office/drawing/2014/main" id="{0F4FE746-412A-A2D4-B4F8-1C246765AC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9AE290-FBC4-C8AB-D729-F3CEF15843E1}"/>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37592033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A85FD-6F49-D801-4BFB-B7D504151760}"/>
              </a:ext>
            </a:extLst>
          </p:cNvPr>
          <p:cNvSpPr>
            <a:spLocks noGrp="1"/>
          </p:cNvSpPr>
          <p:nvPr>
            <p:ph type="title"/>
          </p:nvPr>
        </p:nvSpPr>
        <p:spPr>
          <a:xfrm>
            <a:off x="1008063" y="534988"/>
            <a:ext cx="12619037" cy="1944687"/>
          </a:xfrm>
        </p:spPr>
        <p:txBody>
          <a:bodyPr/>
          <a:lstStyle/>
          <a:p>
            <a:r>
              <a:rPr lang="en-US"/>
              <a:t>Click to edit Master title style</a:t>
            </a:r>
          </a:p>
        </p:txBody>
      </p:sp>
      <p:sp>
        <p:nvSpPr>
          <p:cNvPr id="3" name="Text Placeholder 2">
            <a:extLst>
              <a:ext uri="{FF2B5EF4-FFF2-40B4-BE49-F238E27FC236}">
                <a16:creationId xmlns:a16="http://schemas.microsoft.com/office/drawing/2014/main" id="{D25065BB-C9D3-8271-AB3B-484F85FC458E}"/>
              </a:ext>
            </a:extLst>
          </p:cNvPr>
          <p:cNvSpPr>
            <a:spLocks noGrp="1"/>
          </p:cNvSpPr>
          <p:nvPr>
            <p:ph type="body" idx="1"/>
          </p:nvPr>
        </p:nvSpPr>
        <p:spPr>
          <a:xfrm>
            <a:off x="1008063" y="2465388"/>
            <a:ext cx="6189662" cy="12080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B22F9C5-C821-F4D2-447C-1389F9B24BF1}"/>
              </a:ext>
            </a:extLst>
          </p:cNvPr>
          <p:cNvSpPr>
            <a:spLocks noGrp="1"/>
          </p:cNvSpPr>
          <p:nvPr>
            <p:ph sz="half" idx="2"/>
          </p:nvPr>
        </p:nvSpPr>
        <p:spPr>
          <a:xfrm>
            <a:off x="1008063" y="3673475"/>
            <a:ext cx="6189662" cy="54054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6A0874-67EE-FF0E-A5B1-EC94B480828A}"/>
              </a:ext>
            </a:extLst>
          </p:cNvPr>
          <p:cNvSpPr>
            <a:spLocks noGrp="1"/>
          </p:cNvSpPr>
          <p:nvPr>
            <p:ph type="body" sz="quarter" idx="3"/>
          </p:nvPr>
        </p:nvSpPr>
        <p:spPr>
          <a:xfrm>
            <a:off x="7407275" y="2465388"/>
            <a:ext cx="6219825" cy="12080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F8FF70-71A7-C8DE-8019-A062AE56EF58}"/>
              </a:ext>
            </a:extLst>
          </p:cNvPr>
          <p:cNvSpPr>
            <a:spLocks noGrp="1"/>
          </p:cNvSpPr>
          <p:nvPr>
            <p:ph sz="quarter" idx="4"/>
          </p:nvPr>
        </p:nvSpPr>
        <p:spPr>
          <a:xfrm>
            <a:off x="7407275" y="3673475"/>
            <a:ext cx="6219825" cy="54054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3783608-5BDB-D008-9DCC-607B2D45D3F9}"/>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8" name="Footer Placeholder 7">
            <a:extLst>
              <a:ext uri="{FF2B5EF4-FFF2-40B4-BE49-F238E27FC236}">
                <a16:creationId xmlns:a16="http://schemas.microsoft.com/office/drawing/2014/main" id="{2D3C5D0A-BD01-6156-B4E2-7071816965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6A84440-3091-0507-C990-964E27D5D134}"/>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28699503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2729-CD17-186F-BFA8-2833F4FE52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168677-0DDD-C4ED-2C12-4678305E2A6A}"/>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4" name="Footer Placeholder 3">
            <a:extLst>
              <a:ext uri="{FF2B5EF4-FFF2-40B4-BE49-F238E27FC236}">
                <a16:creationId xmlns:a16="http://schemas.microsoft.com/office/drawing/2014/main" id="{63F823B3-9196-B91D-5925-1DD9D5C24C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B70B91-B5CC-CACD-77CD-E3AD2B4DF239}"/>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2947654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タイトルとコンテンツ">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005840" y="1356044"/>
            <a:ext cx="12618720" cy="6381962"/>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Tree>
    <p:extLst>
      <p:ext uri="{BB962C8B-B14F-4D97-AF65-F5344CB8AC3E}">
        <p14:creationId xmlns:p14="http://schemas.microsoft.com/office/powerpoint/2010/main" val="1893620744"/>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7A3F01-2C81-A8E0-FCD9-D47AE495BB23}"/>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3" name="Footer Placeholder 2">
            <a:extLst>
              <a:ext uri="{FF2B5EF4-FFF2-40B4-BE49-F238E27FC236}">
                <a16:creationId xmlns:a16="http://schemas.microsoft.com/office/drawing/2014/main" id="{547D74C1-B3C1-C507-747D-6CBB5B6EB14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7E948D-0785-403E-3613-4C44559BF5F7}"/>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2456679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79B75-F45A-E72E-B26D-2E0660797152}"/>
              </a:ext>
            </a:extLst>
          </p:cNvPr>
          <p:cNvSpPr>
            <a:spLocks noGrp="1"/>
          </p:cNvSpPr>
          <p:nvPr>
            <p:ph type="title"/>
          </p:nvPr>
        </p:nvSpPr>
        <p:spPr>
          <a:xfrm>
            <a:off x="1008063" y="669925"/>
            <a:ext cx="4718050" cy="234791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C7F4917-64CD-B190-5741-A6F8207B0A4E}"/>
              </a:ext>
            </a:extLst>
          </p:cNvPr>
          <p:cNvSpPr>
            <a:spLocks noGrp="1"/>
          </p:cNvSpPr>
          <p:nvPr>
            <p:ph idx="1"/>
          </p:nvPr>
        </p:nvSpPr>
        <p:spPr>
          <a:xfrm>
            <a:off x="6219825" y="1447800"/>
            <a:ext cx="7407275" cy="71485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C30072-838A-94BC-B816-20D9AED11734}"/>
              </a:ext>
            </a:extLst>
          </p:cNvPr>
          <p:cNvSpPr>
            <a:spLocks noGrp="1"/>
          </p:cNvSpPr>
          <p:nvPr>
            <p:ph type="body" sz="half" idx="2"/>
          </p:nvPr>
        </p:nvSpPr>
        <p:spPr>
          <a:xfrm>
            <a:off x="1008063" y="3017838"/>
            <a:ext cx="4718050" cy="5589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9F955F-B7BC-22A3-F9D7-06C21B1F2338}"/>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6" name="Footer Placeholder 5">
            <a:extLst>
              <a:ext uri="{FF2B5EF4-FFF2-40B4-BE49-F238E27FC236}">
                <a16:creationId xmlns:a16="http://schemas.microsoft.com/office/drawing/2014/main" id="{41C98466-66C5-2800-7EB6-081D255363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9F94E1-D643-88E7-223F-5FAA33107550}"/>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41614698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27EFC-2733-1B63-7D50-010E769E18E0}"/>
              </a:ext>
            </a:extLst>
          </p:cNvPr>
          <p:cNvSpPr>
            <a:spLocks noGrp="1"/>
          </p:cNvSpPr>
          <p:nvPr>
            <p:ph type="title"/>
          </p:nvPr>
        </p:nvSpPr>
        <p:spPr>
          <a:xfrm>
            <a:off x="1008063" y="669925"/>
            <a:ext cx="4718050" cy="234791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DDC733-A6B5-C525-F70B-FCB84087D714}"/>
              </a:ext>
            </a:extLst>
          </p:cNvPr>
          <p:cNvSpPr>
            <a:spLocks noGrp="1"/>
          </p:cNvSpPr>
          <p:nvPr>
            <p:ph type="pic" idx="1"/>
          </p:nvPr>
        </p:nvSpPr>
        <p:spPr>
          <a:xfrm>
            <a:off x="6219825" y="1447800"/>
            <a:ext cx="7407275" cy="714851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EBFEBAF-C328-DA1C-9F6F-8C732E42FB77}"/>
              </a:ext>
            </a:extLst>
          </p:cNvPr>
          <p:cNvSpPr>
            <a:spLocks noGrp="1"/>
          </p:cNvSpPr>
          <p:nvPr>
            <p:ph type="body" sz="half" idx="2"/>
          </p:nvPr>
        </p:nvSpPr>
        <p:spPr>
          <a:xfrm>
            <a:off x="1008063" y="3017838"/>
            <a:ext cx="4718050" cy="5589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0D8592-E58E-E819-D157-387B37FD37D2}"/>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6" name="Footer Placeholder 5">
            <a:extLst>
              <a:ext uri="{FF2B5EF4-FFF2-40B4-BE49-F238E27FC236}">
                <a16:creationId xmlns:a16="http://schemas.microsoft.com/office/drawing/2014/main" id="{138F0021-7B3A-ABE5-0F7F-57946584D3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1121D3-AA1B-24B9-3B87-CFC61E42C0B8}"/>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118207990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82B84-B089-D3EB-9EAA-38AB29B219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B2022D2-5763-DAF9-636C-0373A3CECA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6A8C16-DD93-709B-13C1-BE9C3DACCA61}"/>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5" name="Footer Placeholder 4">
            <a:extLst>
              <a:ext uri="{FF2B5EF4-FFF2-40B4-BE49-F238E27FC236}">
                <a16:creationId xmlns:a16="http://schemas.microsoft.com/office/drawing/2014/main" id="{08A87FB0-70EE-DDD8-F974-9DF053CF4C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BE80B4-FE86-83A3-33BD-B5C4C40CBB7E}"/>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38620097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584793-BF6B-FE1F-3921-093B49CC88E4}"/>
              </a:ext>
            </a:extLst>
          </p:cNvPr>
          <p:cNvSpPr>
            <a:spLocks noGrp="1"/>
          </p:cNvSpPr>
          <p:nvPr>
            <p:ph type="title" orient="vert"/>
          </p:nvPr>
        </p:nvSpPr>
        <p:spPr>
          <a:xfrm>
            <a:off x="10469563" y="534988"/>
            <a:ext cx="3154362" cy="852487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DD0A90-63ED-D30C-1491-C1681E6BBA01}"/>
              </a:ext>
            </a:extLst>
          </p:cNvPr>
          <p:cNvSpPr>
            <a:spLocks noGrp="1"/>
          </p:cNvSpPr>
          <p:nvPr>
            <p:ph type="body" orient="vert" idx="1"/>
          </p:nvPr>
        </p:nvSpPr>
        <p:spPr>
          <a:xfrm>
            <a:off x="1006475" y="534988"/>
            <a:ext cx="9310688" cy="8524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FD80AD-70F5-68BC-9EA1-0F042B138BDF}"/>
              </a:ext>
            </a:extLst>
          </p:cNvPr>
          <p:cNvSpPr>
            <a:spLocks noGrp="1"/>
          </p:cNvSpPr>
          <p:nvPr>
            <p:ph type="dt" sz="half" idx="10"/>
          </p:nvPr>
        </p:nvSpPr>
        <p:spPr/>
        <p:txBody>
          <a:bodyPr/>
          <a:lstStyle/>
          <a:p>
            <a:fld id="{1BE8F0C1-C134-9541-BCB0-10B12B23698C}" type="datetimeFigureOut">
              <a:rPr lang="en-US" smtClean="0"/>
              <a:t>10/7/25</a:t>
            </a:fld>
            <a:endParaRPr lang="en-US"/>
          </a:p>
        </p:txBody>
      </p:sp>
      <p:sp>
        <p:nvSpPr>
          <p:cNvPr id="5" name="Footer Placeholder 4">
            <a:extLst>
              <a:ext uri="{FF2B5EF4-FFF2-40B4-BE49-F238E27FC236}">
                <a16:creationId xmlns:a16="http://schemas.microsoft.com/office/drawing/2014/main" id="{753B33FA-2CF2-5E7D-C5E4-44BF32023D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EFB898-DF75-2974-AD5B-2543F10F58ED}"/>
              </a:ext>
            </a:extLst>
          </p:cNvPr>
          <p:cNvSpPr>
            <a:spLocks noGrp="1"/>
          </p:cNvSpPr>
          <p:nvPr>
            <p:ph type="sldNum" sz="quarter" idx="12"/>
          </p:nvPr>
        </p:nvSpPr>
        <p:spPr/>
        <p:txBody>
          <a:bodyPr/>
          <a:lstStyle/>
          <a:p>
            <a:fld id="{9C58D0AD-CBF9-9F40-870D-6253FC5B7871}" type="slidenum">
              <a:rPr lang="en-US" smtClean="0"/>
              <a:t>‹#›</a:t>
            </a:fld>
            <a:endParaRPr lang="en-US"/>
          </a:p>
        </p:txBody>
      </p:sp>
    </p:spTree>
    <p:extLst>
      <p:ext uri="{BB962C8B-B14F-4D97-AF65-F5344CB8AC3E}">
        <p14:creationId xmlns:p14="http://schemas.microsoft.com/office/powerpoint/2010/main" val="998834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828800" y="1646133"/>
            <a:ext cx="10972800" cy="3501814"/>
          </a:xfrm>
        </p:spPr>
        <p:txBody>
          <a:bodyPr anchor="b"/>
          <a:lstStyle>
            <a:lvl1pPr algn="ctr">
              <a:defRPr sz="6000"/>
            </a:lvl1pPr>
          </a:lstStyle>
          <a:p>
            <a:r>
              <a:rPr kumimoji="1" lang="ja-JP" altLang="en-US"/>
              <a:t>マスター タイトルの書式設定</a:t>
            </a:r>
          </a:p>
        </p:txBody>
      </p:sp>
      <p:sp>
        <p:nvSpPr>
          <p:cNvPr id="3" name="字幕 2"/>
          <p:cNvSpPr>
            <a:spLocks noGrp="1"/>
          </p:cNvSpPr>
          <p:nvPr>
            <p:ph type="subTitle" idx="1"/>
          </p:nvPr>
        </p:nvSpPr>
        <p:spPr>
          <a:xfrm>
            <a:off x="1828800" y="5282990"/>
            <a:ext cx="10972800" cy="242845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a:xfrm>
            <a:off x="1005840" y="9322653"/>
            <a:ext cx="3291840" cy="535516"/>
          </a:xfrm>
          <a:prstGeom prst="rect">
            <a:avLst/>
          </a:prstGeom>
        </p:spPr>
        <p:txBody>
          <a:bodyPr/>
          <a:lstStyle/>
          <a:p>
            <a:r>
              <a:rPr kumimoji="1" lang="en-US" altLang="ja-JP"/>
              <a:t>12th June 2024</a:t>
            </a:r>
            <a:endParaRPr kumimoji="1" lang="ja-JP" altLang="en-US"/>
          </a:p>
        </p:txBody>
      </p:sp>
      <p:sp>
        <p:nvSpPr>
          <p:cNvPr id="5" name="フッター プレースホルダー 4"/>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6" name="スライド番号プレースホルダー 5"/>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998222" y="2507623"/>
            <a:ext cx="12618720" cy="4184014"/>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998222" y="6731219"/>
            <a:ext cx="12618720" cy="2200274"/>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a:xfrm>
            <a:off x="1005840" y="9322653"/>
            <a:ext cx="3291840" cy="535516"/>
          </a:xfrm>
          <a:prstGeom prst="rect">
            <a:avLst/>
          </a:prstGeom>
        </p:spPr>
        <p:txBody>
          <a:bodyPr/>
          <a:lstStyle/>
          <a:p>
            <a:r>
              <a:rPr kumimoji="1" lang="en-US" altLang="ja-JP" dirty="0"/>
              <a:t>12th June 2024</a:t>
            </a:r>
            <a:endParaRPr kumimoji="1" lang="ja-JP" altLang="en-US" dirty="0"/>
          </a:p>
        </p:txBody>
      </p:sp>
      <p:sp>
        <p:nvSpPr>
          <p:cNvPr id="5" name="フッター プレースホルダー 4"/>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6" name="スライド番号プレースホルダー 5"/>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1005840" y="2677584"/>
            <a:ext cx="6217920" cy="6381962"/>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7406640" y="2677584"/>
            <a:ext cx="6217920" cy="6381962"/>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a:xfrm>
            <a:off x="1005840" y="9322653"/>
            <a:ext cx="3291840" cy="535516"/>
          </a:xfrm>
          <a:prstGeom prst="rect">
            <a:avLst/>
          </a:prstGeom>
        </p:spPr>
        <p:txBody>
          <a:bodyPr/>
          <a:lstStyle/>
          <a:p>
            <a:r>
              <a:rPr kumimoji="1" lang="en-US" altLang="ja-JP"/>
              <a:t>12th June 2024</a:t>
            </a:r>
            <a:endParaRPr kumimoji="1" lang="ja-JP" altLang="en-US"/>
          </a:p>
        </p:txBody>
      </p:sp>
      <p:sp>
        <p:nvSpPr>
          <p:cNvPr id="6" name="フッター プレースホルダー 5"/>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7" name="スライド番号プレースホルダー 6"/>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1007745" y="535523"/>
            <a:ext cx="12618720" cy="1944159"/>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1007747" y="2465707"/>
            <a:ext cx="6189344" cy="120840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1007747" y="3674110"/>
            <a:ext cx="6189344" cy="5404062"/>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7406645" y="2465707"/>
            <a:ext cx="6219825" cy="120840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7406645" y="3674110"/>
            <a:ext cx="6219825" cy="5404062"/>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a:xfrm>
            <a:off x="1005840" y="9322653"/>
            <a:ext cx="3291840" cy="535516"/>
          </a:xfrm>
          <a:prstGeom prst="rect">
            <a:avLst/>
          </a:prstGeom>
        </p:spPr>
        <p:txBody>
          <a:bodyPr/>
          <a:lstStyle/>
          <a:p>
            <a:r>
              <a:rPr kumimoji="1" lang="en-US" altLang="ja-JP"/>
              <a:t>12th June 2024</a:t>
            </a:r>
            <a:endParaRPr kumimoji="1" lang="ja-JP" altLang="en-US"/>
          </a:p>
        </p:txBody>
      </p:sp>
      <p:sp>
        <p:nvSpPr>
          <p:cNvPr id="8" name="フッター プレースホルダー 7"/>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9" name="スライド番号プレースホルダー 8"/>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a:xfrm>
            <a:off x="1005840" y="9322653"/>
            <a:ext cx="3291840" cy="535516"/>
          </a:xfrm>
          <a:prstGeom prst="rect">
            <a:avLst/>
          </a:prstGeom>
        </p:spPr>
        <p:txBody>
          <a:bodyPr/>
          <a:lstStyle/>
          <a:p>
            <a:r>
              <a:rPr kumimoji="1" lang="en-US" altLang="ja-JP"/>
              <a:t>12th June 2024</a:t>
            </a:r>
            <a:endParaRPr kumimoji="1" lang="ja-JP" altLang="en-US"/>
          </a:p>
        </p:txBody>
      </p:sp>
      <p:sp>
        <p:nvSpPr>
          <p:cNvPr id="4" name="フッター プレースホルダー 3"/>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5" name="スライド番号プレースホルダー 4"/>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a:xfrm>
            <a:off x="1005840" y="9322653"/>
            <a:ext cx="3291840" cy="535516"/>
          </a:xfrm>
          <a:prstGeom prst="rect">
            <a:avLst/>
          </a:prstGeom>
        </p:spPr>
        <p:txBody>
          <a:bodyPr/>
          <a:lstStyle/>
          <a:p>
            <a:r>
              <a:rPr kumimoji="1" lang="en-US" altLang="ja-JP"/>
              <a:t>12th June 2024</a:t>
            </a:r>
            <a:endParaRPr kumimoji="1" lang="ja-JP" altLang="en-US"/>
          </a:p>
        </p:txBody>
      </p:sp>
      <p:sp>
        <p:nvSpPr>
          <p:cNvPr id="3" name="フッター プレースホルダー 2"/>
          <p:cNvSpPr>
            <a:spLocks noGrp="1"/>
          </p:cNvSpPr>
          <p:nvPr>
            <p:ph type="ftr" sz="quarter" idx="11"/>
          </p:nvPr>
        </p:nvSpPr>
        <p:spPr>
          <a:xfrm>
            <a:off x="4846320" y="9322653"/>
            <a:ext cx="4937760" cy="535516"/>
          </a:xfrm>
          <a:prstGeom prst="rect">
            <a:avLst/>
          </a:prstGeom>
        </p:spPr>
        <p:txBody>
          <a:bodyPr/>
          <a:lstStyle/>
          <a:p>
            <a:r>
              <a:rPr kumimoji="1" lang="en-GB" altLang="ja-JP"/>
              <a:t>Modeling of X-ray photoelectron diffraction</a:t>
            </a:r>
            <a:endParaRPr kumimoji="1" lang="ja-JP" altLang="en-US"/>
          </a:p>
        </p:txBody>
      </p:sp>
      <p:sp>
        <p:nvSpPr>
          <p:cNvPr id="4" name="スライド番号プレースホルダー 3"/>
          <p:cNvSpPr>
            <a:spLocks noGrp="1"/>
          </p:cNvSpPr>
          <p:nvPr>
            <p:ph type="sldNum" sz="quarter" idx="12"/>
          </p:nvPr>
        </p:nvSpPr>
        <p:spPr>
          <a:xfrm>
            <a:off x="10332720" y="9322653"/>
            <a:ext cx="3291840" cy="535516"/>
          </a:xfrm>
          <a:prstGeom prst="rect">
            <a:avLst/>
          </a:prstGeom>
        </p:spPr>
        <p:txBody>
          <a:bodyPr/>
          <a:lstStyle/>
          <a:p>
            <a:fld id="{FA102CD5-FE6D-4736-BEC0-E06982996904}"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3000"/>
                <a:satMod val="150000"/>
                <a:shade val="98000"/>
                <a:lumMod val="102000"/>
              </a:schemeClr>
            </a:gs>
            <a:gs pos="50000">
              <a:schemeClr val="bg2">
                <a:tint val="98000"/>
                <a:satMod val="130000"/>
                <a:shade val="90000"/>
                <a:lumMod val="103000"/>
              </a:schemeClr>
            </a:gs>
            <a:gs pos="100000">
              <a:schemeClr val="bg2">
                <a:shade val="63000"/>
                <a:satMod val="120000"/>
              </a:schemeClr>
            </a:gs>
          </a:gsLst>
          <a:lin ang="5400000" scaled="0"/>
          <a:tileRect/>
        </a:gra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1005840" y="535523"/>
            <a:ext cx="12618720" cy="1944159"/>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1005840" y="2677584"/>
            <a:ext cx="12618720" cy="6381962"/>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dirty="0"/>
              <a:t>2 </a:t>
            </a:r>
            <a:r>
              <a:rPr kumimoji="1" lang="ja-JP" altLang="en-US"/>
              <a:t>レベル</a:t>
            </a:r>
          </a:p>
          <a:p>
            <a:pPr lvl="2"/>
            <a:r>
              <a:rPr kumimoji="1" lang="ja-JP" altLang="en-US"/>
              <a:t>第 </a:t>
            </a:r>
            <a:r>
              <a:rPr kumimoji="1" lang="en-US" altLang="ja-JP" dirty="0"/>
              <a:t>3 </a:t>
            </a:r>
            <a:r>
              <a:rPr kumimoji="1" lang="ja-JP" altLang="en-US"/>
              <a:t>レベル</a:t>
            </a:r>
          </a:p>
          <a:p>
            <a:pPr lvl="3"/>
            <a:r>
              <a:rPr kumimoji="1" lang="ja-JP" altLang="en-US"/>
              <a:t>第 </a:t>
            </a:r>
            <a:r>
              <a:rPr kumimoji="1" lang="en-US" altLang="ja-JP" dirty="0"/>
              <a:t>4 </a:t>
            </a:r>
            <a:r>
              <a:rPr kumimoji="1" lang="ja-JP" altLang="en-US"/>
              <a:t>レベル</a:t>
            </a:r>
          </a:p>
          <a:p>
            <a:pPr lvl="4"/>
            <a:r>
              <a:rPr kumimoji="1" lang="ja-JP" altLang="en-US"/>
              <a:t>第 </a:t>
            </a:r>
            <a:r>
              <a:rPr kumimoji="1" lang="en-US" altLang="ja-JP" dirty="0"/>
              <a:t>5 </a:t>
            </a:r>
            <a:r>
              <a:rPr kumimoji="1" lang="ja-JP" altLang="en-US"/>
              <a:t>レベル</a:t>
            </a:r>
          </a:p>
        </p:txBody>
      </p:sp>
      <p:sp>
        <p:nvSpPr>
          <p:cNvPr id="12" name="Slide Number Placeholder 5">
            <a:extLst>
              <a:ext uri="{FF2B5EF4-FFF2-40B4-BE49-F238E27FC236}">
                <a16:creationId xmlns:a16="http://schemas.microsoft.com/office/drawing/2014/main" id="{9A0D7753-1860-A67B-7BA6-FA6E57BF592C}"/>
              </a:ext>
            </a:extLst>
          </p:cNvPr>
          <p:cNvSpPr txBox="1">
            <a:spLocks/>
          </p:cNvSpPr>
          <p:nvPr userDrawn="1"/>
        </p:nvSpPr>
        <p:spPr>
          <a:xfrm>
            <a:off x="13624560" y="9342755"/>
            <a:ext cx="845185" cy="535305"/>
          </a:xfrm>
          <a:prstGeom prst="rect">
            <a:avLst/>
          </a:prstGeom>
          <a:noFill/>
        </p:spPr>
        <p:txBody>
          <a:bodyPr/>
          <a:lstStyle>
            <a:defPPr>
              <a:defRPr lang="en-US"/>
            </a:defPPr>
            <a:lvl1pPr marL="0" algn="l" defTabSz="570230" rtl="0" eaLnBrk="1" latinLnBrk="0" hangingPunct="1">
              <a:defRPr sz="3000" kern="1200">
                <a:solidFill>
                  <a:schemeClr val="accent2"/>
                </a:solidFill>
                <a:latin typeface="+mn-lt"/>
                <a:ea typeface="+mn-ea"/>
                <a:cs typeface="+mn-lt"/>
              </a:defRPr>
            </a:lvl1pPr>
            <a:lvl2pPr marL="570230" algn="l" defTabSz="570230" rtl="0" eaLnBrk="1" latinLnBrk="0" hangingPunct="1">
              <a:defRPr sz="2245" kern="1200">
                <a:solidFill>
                  <a:schemeClr val="tx1"/>
                </a:solidFill>
                <a:latin typeface="+mn-lt"/>
                <a:ea typeface="+mn-ea"/>
                <a:cs typeface="+mn-cs"/>
              </a:defRPr>
            </a:lvl2pPr>
            <a:lvl3pPr marL="1141095" algn="l" defTabSz="570230" rtl="0" eaLnBrk="1" latinLnBrk="0" hangingPunct="1">
              <a:defRPr sz="2245" kern="1200">
                <a:solidFill>
                  <a:schemeClr val="tx1"/>
                </a:solidFill>
                <a:latin typeface="+mn-lt"/>
                <a:ea typeface="+mn-ea"/>
                <a:cs typeface="+mn-cs"/>
              </a:defRPr>
            </a:lvl3pPr>
            <a:lvl4pPr marL="1711325" algn="l" defTabSz="570230" rtl="0" eaLnBrk="1" latinLnBrk="0" hangingPunct="1">
              <a:defRPr sz="2245" kern="1200">
                <a:solidFill>
                  <a:schemeClr val="tx1"/>
                </a:solidFill>
                <a:latin typeface="+mn-lt"/>
                <a:ea typeface="+mn-ea"/>
                <a:cs typeface="+mn-cs"/>
              </a:defRPr>
            </a:lvl4pPr>
            <a:lvl5pPr marL="2282190" algn="l" defTabSz="570230" rtl="0" eaLnBrk="1" latinLnBrk="0" hangingPunct="1">
              <a:defRPr sz="2245" kern="1200">
                <a:solidFill>
                  <a:schemeClr val="tx1"/>
                </a:solidFill>
                <a:latin typeface="+mn-lt"/>
                <a:ea typeface="+mn-ea"/>
                <a:cs typeface="+mn-cs"/>
              </a:defRPr>
            </a:lvl5pPr>
            <a:lvl6pPr marL="2852420" algn="l" defTabSz="570230" rtl="0" eaLnBrk="1" latinLnBrk="0" hangingPunct="1">
              <a:defRPr sz="2245" kern="1200">
                <a:solidFill>
                  <a:schemeClr val="tx1"/>
                </a:solidFill>
                <a:latin typeface="+mn-lt"/>
                <a:ea typeface="+mn-ea"/>
                <a:cs typeface="+mn-cs"/>
              </a:defRPr>
            </a:lvl6pPr>
            <a:lvl7pPr marL="3423285" algn="l" defTabSz="570230" rtl="0" eaLnBrk="1" latinLnBrk="0" hangingPunct="1">
              <a:defRPr sz="2245" kern="1200">
                <a:solidFill>
                  <a:schemeClr val="tx1"/>
                </a:solidFill>
                <a:latin typeface="+mn-lt"/>
                <a:ea typeface="+mn-ea"/>
                <a:cs typeface="+mn-cs"/>
              </a:defRPr>
            </a:lvl7pPr>
            <a:lvl8pPr marL="3993515" algn="l" defTabSz="570230" rtl="0" eaLnBrk="1" latinLnBrk="0" hangingPunct="1">
              <a:defRPr sz="2245" kern="1200">
                <a:solidFill>
                  <a:schemeClr val="tx1"/>
                </a:solidFill>
                <a:latin typeface="+mn-lt"/>
                <a:ea typeface="+mn-ea"/>
                <a:cs typeface="+mn-cs"/>
              </a:defRPr>
            </a:lvl8pPr>
            <a:lvl9pPr marL="4564380" algn="l" defTabSz="570230" rtl="0" eaLnBrk="1" latinLnBrk="0" hangingPunct="1">
              <a:defRPr sz="2245" kern="1200">
                <a:solidFill>
                  <a:schemeClr val="tx1"/>
                </a:solidFill>
                <a:latin typeface="+mn-lt"/>
                <a:ea typeface="+mn-ea"/>
                <a:cs typeface="+mn-cs"/>
              </a:defRPr>
            </a:lvl9pPr>
          </a:lstStyle>
          <a:p>
            <a:fld id="{B21B9B4F-A4D2-4B49-B820-CCE4FA55D23B}" type="slidenum">
              <a:rPr kumimoji="1" lang="ja-JP" altLang="en-US" smtClean="0">
                <a:solidFill>
                  <a:schemeClr val="tx1"/>
                </a:solidFill>
              </a:rPr>
              <a:pPr/>
              <a:t>‹#›</a:t>
            </a:fld>
            <a:endParaRPr kumimoji="1" lang="ja-JP" altLang="en-US" dirty="0">
              <a:solidFill>
                <a:schemeClr val="tx1"/>
              </a:solidFill>
            </a:endParaRPr>
          </a:p>
        </p:txBody>
      </p:sp>
      <p:sp>
        <p:nvSpPr>
          <p:cNvPr id="13" name="正方形/長方形 12">
            <a:extLst>
              <a:ext uri="{FF2B5EF4-FFF2-40B4-BE49-F238E27FC236}">
                <a16:creationId xmlns:a16="http://schemas.microsoft.com/office/drawing/2014/main" id="{A1E74F35-00B3-057A-41FE-2A42D2F7340A}"/>
              </a:ext>
            </a:extLst>
          </p:cNvPr>
          <p:cNvSpPr/>
          <p:nvPr userDrawn="1"/>
        </p:nvSpPr>
        <p:spPr>
          <a:xfrm>
            <a:off x="0" y="-22514"/>
            <a:ext cx="14630400" cy="998854"/>
          </a:xfrm>
          <a:prstGeom prst="rect">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Tree>
  </p:cSld>
  <p:clrMap bg1="lt1" tx1="dk1" bg2="lt2" tx2="dk2" accent1="accent1" accent2="accent2" accent3="accent3" accent4="accent4" accent5="accent5" accent6="accent6" hlink="hlink" folHlink="folHlink"/>
  <p:sldLayoutIdLst>
    <p:sldLayoutId id="2147483663" r:id="rId1"/>
    <p:sldLayoutId id="2147483676"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C13EF7-C117-11C8-F5B7-531E465EE110}"/>
              </a:ext>
            </a:extLst>
          </p:cNvPr>
          <p:cNvSpPr>
            <a:spLocks noGrp="1"/>
          </p:cNvSpPr>
          <p:nvPr>
            <p:ph type="title"/>
          </p:nvPr>
        </p:nvSpPr>
        <p:spPr>
          <a:xfrm>
            <a:off x="1006475" y="534988"/>
            <a:ext cx="12617450" cy="194468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2B03267-674B-4227-EB87-18FC26AC067E}"/>
              </a:ext>
            </a:extLst>
          </p:cNvPr>
          <p:cNvSpPr>
            <a:spLocks noGrp="1"/>
          </p:cNvSpPr>
          <p:nvPr>
            <p:ph type="body" idx="1"/>
          </p:nvPr>
        </p:nvSpPr>
        <p:spPr>
          <a:xfrm>
            <a:off x="1006475" y="2678113"/>
            <a:ext cx="12617450" cy="63817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15F94F-E33A-205B-BC79-EF4D61E9B333}"/>
              </a:ext>
            </a:extLst>
          </p:cNvPr>
          <p:cNvSpPr>
            <a:spLocks noGrp="1"/>
          </p:cNvSpPr>
          <p:nvPr>
            <p:ph type="dt" sz="half" idx="2"/>
          </p:nvPr>
        </p:nvSpPr>
        <p:spPr>
          <a:xfrm>
            <a:off x="1006475" y="9323388"/>
            <a:ext cx="3290888" cy="534987"/>
          </a:xfrm>
          <a:prstGeom prst="rect">
            <a:avLst/>
          </a:prstGeom>
        </p:spPr>
        <p:txBody>
          <a:bodyPr vert="horz" lIns="91440" tIns="45720" rIns="91440" bIns="45720" rtlCol="0" anchor="ctr"/>
          <a:lstStyle>
            <a:lvl1pPr algn="l">
              <a:defRPr sz="1200">
                <a:solidFill>
                  <a:schemeClr val="tx1">
                    <a:tint val="82000"/>
                  </a:schemeClr>
                </a:solidFill>
              </a:defRPr>
            </a:lvl1pPr>
          </a:lstStyle>
          <a:p>
            <a:fld id="{1BE8F0C1-C134-9541-BCB0-10B12B23698C}" type="datetimeFigureOut">
              <a:rPr lang="en-US" smtClean="0"/>
              <a:t>10/7/25</a:t>
            </a:fld>
            <a:endParaRPr lang="en-US"/>
          </a:p>
        </p:txBody>
      </p:sp>
      <p:sp>
        <p:nvSpPr>
          <p:cNvPr id="5" name="Footer Placeholder 4">
            <a:extLst>
              <a:ext uri="{FF2B5EF4-FFF2-40B4-BE49-F238E27FC236}">
                <a16:creationId xmlns:a16="http://schemas.microsoft.com/office/drawing/2014/main" id="{5811B5E8-4C46-901B-71CE-BFE844F6F2DA}"/>
              </a:ext>
            </a:extLst>
          </p:cNvPr>
          <p:cNvSpPr>
            <a:spLocks noGrp="1"/>
          </p:cNvSpPr>
          <p:nvPr>
            <p:ph type="ftr" sz="quarter" idx="3"/>
          </p:nvPr>
        </p:nvSpPr>
        <p:spPr>
          <a:xfrm>
            <a:off x="4846638" y="9323388"/>
            <a:ext cx="4937125" cy="53498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DAD54D3-FDA0-5C68-93EE-2374F958553F}"/>
              </a:ext>
            </a:extLst>
          </p:cNvPr>
          <p:cNvSpPr>
            <a:spLocks noGrp="1"/>
          </p:cNvSpPr>
          <p:nvPr>
            <p:ph type="sldNum" sz="quarter" idx="4"/>
          </p:nvPr>
        </p:nvSpPr>
        <p:spPr>
          <a:xfrm>
            <a:off x="10333038" y="9323388"/>
            <a:ext cx="3290887" cy="534987"/>
          </a:xfrm>
          <a:prstGeom prst="rect">
            <a:avLst/>
          </a:prstGeom>
        </p:spPr>
        <p:txBody>
          <a:bodyPr vert="horz" lIns="91440" tIns="45720" rIns="91440" bIns="45720" rtlCol="0" anchor="ctr"/>
          <a:lstStyle>
            <a:lvl1pPr algn="r">
              <a:defRPr sz="1200">
                <a:solidFill>
                  <a:schemeClr val="tx1">
                    <a:tint val="82000"/>
                  </a:schemeClr>
                </a:solidFill>
              </a:defRPr>
            </a:lvl1pPr>
          </a:lstStyle>
          <a:p>
            <a:fld id="{9C58D0AD-CBF9-9F40-870D-6253FC5B7871}" type="slidenum">
              <a:rPr lang="en-US" smtClean="0"/>
              <a:t>‹#›</a:t>
            </a:fld>
            <a:endParaRPr lang="en-US"/>
          </a:p>
        </p:txBody>
      </p:sp>
    </p:spTree>
    <p:extLst>
      <p:ext uri="{BB962C8B-B14F-4D97-AF65-F5344CB8AC3E}">
        <p14:creationId xmlns:p14="http://schemas.microsoft.com/office/powerpoint/2010/main" val="1581179825"/>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40.png"/><Relationship Id="rId4" Type="http://schemas.openxmlformats.org/officeDocument/2006/relationships/image" Target="../media/image240.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280.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20.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61.png"/><Relationship Id="rId5" Type="http://schemas.openxmlformats.org/officeDocument/2006/relationships/image" Target="../media/image6.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61.png"/><Relationship Id="rId5" Type="http://schemas.openxmlformats.org/officeDocument/2006/relationships/image" Target="../media/image6.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34.png"/><Relationship Id="rId7"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36.png"/><Relationship Id="rId5" Type="http://schemas.openxmlformats.org/officeDocument/2006/relationships/image" Target="../media/image18.pn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38.png"/><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36.png"/><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1.png"/><Relationship Id="rId4" Type="http://schemas.openxmlformats.org/officeDocument/2006/relationships/image" Target="../media/image49.png"/></Relationships>
</file>

<file path=ppt/slides/_rels/slide2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1.png"/><Relationship Id="rId4" Type="http://schemas.openxmlformats.org/officeDocument/2006/relationships/image" Target="../media/image51.png"/></Relationships>
</file>

<file path=ppt/slides/_rels/slide2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1.png"/><Relationship Id="rId4" Type="http://schemas.openxmlformats.org/officeDocument/2006/relationships/image" Target="../media/image53.png"/></Relationships>
</file>

<file path=ppt/slides/_rels/slide2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1.png"/><Relationship Id="rId4" Type="http://schemas.openxmlformats.org/officeDocument/2006/relationships/image" Target="../media/image55.png"/></Relationships>
</file>

<file path=ppt/slides/_rels/slide2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1.png"/><Relationship Id="rId4" Type="http://schemas.openxmlformats.org/officeDocument/2006/relationships/image" Target="../media/image57.png"/></Relationships>
</file>

<file path=ppt/slides/_rels/slide2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59.png"/></Relationships>
</file>

<file path=ppt/slides/_rels/slide27.xml.rels><?xml version="1.0" encoding="UTF-8" standalone="yes"?>
<Relationships xmlns="http://schemas.openxmlformats.org/package/2006/relationships"><Relationship Id="rId3" Type="http://schemas.openxmlformats.org/officeDocument/2006/relationships/image" Target="../media/image231.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60.png"/></Relationships>
</file>

<file path=ppt/slides/_rels/slide28.xml.rels><?xml version="1.0" encoding="UTF-8" standalone="yes"?>
<Relationships xmlns="http://schemas.openxmlformats.org/package/2006/relationships"><Relationship Id="rId3" Type="http://schemas.openxmlformats.org/officeDocument/2006/relationships/image" Target="../media/image260.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270.png"/></Relationships>
</file>

<file path=ppt/slides/_rels/slide29.xml.rels><?xml version="1.0" encoding="UTF-8" standalone="yes"?>
<Relationships xmlns="http://schemas.openxmlformats.org/package/2006/relationships"><Relationship Id="rId8" Type="http://schemas.openxmlformats.org/officeDocument/2006/relationships/image" Target="../media/image421.png"/><Relationship Id="rId3" Type="http://schemas.openxmlformats.org/officeDocument/2006/relationships/image" Target="../media/image381.png"/><Relationship Id="rId7" Type="http://schemas.openxmlformats.org/officeDocument/2006/relationships/image" Target="../media/image411.png"/><Relationship Id="rId2" Type="http://schemas.openxmlformats.org/officeDocument/2006/relationships/image" Target="../media/image370.png"/><Relationship Id="rId1" Type="http://schemas.openxmlformats.org/officeDocument/2006/relationships/slideLayout" Target="../slideLayouts/slideLayout1.xml"/><Relationship Id="rId6" Type="http://schemas.openxmlformats.org/officeDocument/2006/relationships/image" Target="../media/image400.png"/><Relationship Id="rId5" Type="http://schemas.openxmlformats.org/officeDocument/2006/relationships/image" Target="../media/image2.png"/><Relationship Id="rId10" Type="http://schemas.openxmlformats.org/officeDocument/2006/relationships/image" Target="../media/image440.png"/><Relationship Id="rId4" Type="http://schemas.openxmlformats.org/officeDocument/2006/relationships/image" Target="../media/image390.png"/><Relationship Id="rId9" Type="http://schemas.openxmlformats.org/officeDocument/2006/relationships/image" Target="../media/image431.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8" Type="http://schemas.openxmlformats.org/officeDocument/2006/relationships/image" Target="../media/image500.png"/><Relationship Id="rId3" Type="http://schemas.openxmlformats.org/officeDocument/2006/relationships/image" Target="../media/image2.png"/><Relationship Id="rId7" Type="http://schemas.openxmlformats.org/officeDocument/2006/relationships/image" Target="../media/image490.png"/><Relationship Id="rId2" Type="http://schemas.openxmlformats.org/officeDocument/2006/relationships/image" Target="../media/image450.png"/><Relationship Id="rId1" Type="http://schemas.openxmlformats.org/officeDocument/2006/relationships/slideLayout" Target="../slideLayouts/slideLayout1.xml"/><Relationship Id="rId6" Type="http://schemas.openxmlformats.org/officeDocument/2006/relationships/image" Target="../media/image480.png"/><Relationship Id="rId5" Type="http://schemas.openxmlformats.org/officeDocument/2006/relationships/image" Target="../media/image470.png"/><Relationship Id="rId10" Type="http://schemas.openxmlformats.org/officeDocument/2006/relationships/image" Target="../media/image522.png"/><Relationship Id="rId4" Type="http://schemas.openxmlformats.org/officeDocument/2006/relationships/image" Target="../media/image461.png"/><Relationship Id="rId9" Type="http://schemas.openxmlformats.org/officeDocument/2006/relationships/image" Target="../media/image510.png"/></Relationships>
</file>

<file path=ppt/slides/_rels/slide31.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521.png"/><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image" Target="../media/image550.png"/><Relationship Id="rId7" Type="http://schemas.openxmlformats.org/officeDocument/2006/relationships/image" Target="../media/image591.png"/><Relationship Id="rId2" Type="http://schemas.openxmlformats.org/officeDocument/2006/relationships/image" Target="../media/image65.png"/><Relationship Id="rId1" Type="http://schemas.openxmlformats.org/officeDocument/2006/relationships/slideLayout" Target="../slideLayouts/slideLayout1.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561.png"/></Relationships>
</file>

<file path=ppt/slides/_rels/slide33.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4.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5.png"/><Relationship Id="rId4" Type="http://schemas.openxmlformats.org/officeDocument/2006/relationships/image" Target="../media/image71.png"/></Relationships>
</file>

<file path=ppt/slides/_rels/slide34.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8" Type="http://schemas.openxmlformats.org/officeDocument/2006/relationships/image" Target="../media/image580.png"/><Relationship Id="rId3" Type="http://schemas.openxmlformats.org/officeDocument/2006/relationships/image" Target="../media/image74.png"/><Relationship Id="rId7" Type="http://schemas.openxmlformats.org/officeDocument/2006/relationships/image" Target="../media/image570.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560.png"/><Relationship Id="rId5" Type="http://schemas.openxmlformats.org/officeDocument/2006/relationships/image" Target="../media/image75.png"/><Relationship Id="rId10" Type="http://schemas.openxmlformats.org/officeDocument/2006/relationships/image" Target="../media/image76.png"/><Relationship Id="rId4" Type="http://schemas.openxmlformats.org/officeDocument/2006/relationships/image" Target="../media/image750.png"/><Relationship Id="rId9" Type="http://schemas.openxmlformats.org/officeDocument/2006/relationships/image" Target="../media/image77.png"/></Relationships>
</file>

<file path=ppt/slides/_rels/slide38.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3.png"/><Relationship Id="rId3" Type="http://schemas.openxmlformats.org/officeDocument/2006/relationships/image" Target="../media/image312.png"/><Relationship Id="rId7" Type="http://schemas.openxmlformats.org/officeDocument/2006/relationships/image" Target="../media/image9.png"/><Relationship Id="rId12"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 Id="rId11" Type="http://schemas.openxmlformats.org/officeDocument/2006/relationships/image" Target="../media/image5.png"/><Relationship Id="rId10" Type="http://schemas.openxmlformats.org/officeDocument/2006/relationships/image" Target="../media/image11.png"/><Relationship Id="rId4" Type="http://schemas.openxmlformats.org/officeDocument/2006/relationships/image" Target="../media/image2.png"/><Relationship Id="rId9"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hyperlink" Target="https://msspec.cnrs.fr/index.html" TargetMode="External"/><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81.png"/></Relationships>
</file>

<file path=ppt/slides/_rels/slide41.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0.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84.png"/><Relationship Id="rId4" Type="http://schemas.openxmlformats.org/officeDocument/2006/relationships/image" Target="../media/image83.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5.png"/><Relationship Id="rId4" Type="http://schemas.openxmlformats.org/officeDocument/2006/relationships/notesSlide" Target="../notesSlides/notesSlide35.xml"/></Relationships>
</file>

<file path=ppt/slides/_rels/slide48.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3" Type="http://schemas.openxmlformats.org/officeDocument/2006/relationships/image" Target="../media/image16.png"/><Relationship Id="rId3" Type="http://schemas.openxmlformats.org/officeDocument/2006/relationships/image" Target="../media/image14.png"/><Relationship Id="rId7" Type="http://schemas.openxmlformats.org/officeDocument/2006/relationships/image" Target="../media/image100.png"/><Relationship Id="rId12"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4.png"/><Relationship Id="rId11" Type="http://schemas.openxmlformats.org/officeDocument/2006/relationships/image" Target="../media/image131.png"/><Relationship Id="rId5" Type="http://schemas.openxmlformats.org/officeDocument/2006/relationships/image" Target="../media/image80.png"/><Relationship Id="rId10" Type="http://schemas.openxmlformats.org/officeDocument/2006/relationships/image" Target="../media/image130.png"/><Relationship Id="rId4" Type="http://schemas.openxmlformats.org/officeDocument/2006/relationships/image" Target="../media/image129.png"/><Relationship Id="rId9" Type="http://schemas.openxmlformats.org/officeDocument/2006/relationships/image" Target="../media/image120.png"/><Relationship Id="rId14" Type="http://schemas.openxmlformats.org/officeDocument/2006/relationships/image" Target="../media/image160.png"/></Relationships>
</file>

<file path=ppt/slides/_rels/slide50.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740.png"/><Relationship Id="rId2" Type="http://schemas.openxmlformats.org/officeDocument/2006/relationships/image" Target="../media/image89.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90.jpe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91.jpe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92.jpe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1040.png"/><Relationship Id="rId5" Type="http://schemas.openxmlformats.org/officeDocument/2006/relationships/image" Target="../media/image310.png"/><Relationship Id="rId4" Type="http://schemas.openxmlformats.org/officeDocument/2006/relationships/image" Target="../media/image300.png"/></Relationships>
</file>

<file path=ppt/slides/_rels/slide5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59.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9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202.png"/></Relationships>
</file>

<file path=ppt/slides/_rels/slide6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61.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97.png"/></Relationships>
</file>

<file path=ppt/slides/_rels/slide62.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41.xml"/><Relationship Id="rId1" Type="http://schemas.openxmlformats.org/officeDocument/2006/relationships/slideLayout" Target="../slideLayouts/slideLayout1.xml"/><Relationship Id="rId4" Type="http://schemas.openxmlformats.org/officeDocument/2006/relationships/image" Target="../media/image99.png"/></Relationships>
</file>

<file path=ppt/slides/_rels/slide63.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102.png"/></Relationships>
</file>

<file path=ppt/slides/_rels/slide64.xml.rels><?xml version="1.0" encoding="UTF-8" standalone="yes"?>
<Relationships xmlns="http://schemas.openxmlformats.org/package/2006/relationships"><Relationship Id="rId3" Type="http://schemas.openxmlformats.org/officeDocument/2006/relationships/image" Target="../media/image260.pn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270.png"/></Relationships>
</file>

<file path=ppt/slides/_rels/slide65.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8" Type="http://schemas.openxmlformats.org/officeDocument/2006/relationships/image" Target="../media/image230.png"/><Relationship Id="rId3" Type="http://schemas.openxmlformats.org/officeDocument/2006/relationships/image" Target="../media/image200.png"/><Relationship Id="rId7" Type="http://schemas.openxmlformats.org/officeDocument/2006/relationships/image" Target="../media/image24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3.png"/><Relationship Id="rId11" Type="http://schemas.openxmlformats.org/officeDocument/2006/relationships/image" Target="../media/image24.png"/><Relationship Id="rId5" Type="http://schemas.openxmlformats.org/officeDocument/2006/relationships/image" Target="../media/image220.png"/><Relationship Id="rId10" Type="http://schemas.openxmlformats.org/officeDocument/2006/relationships/image" Target="../media/image250.png"/><Relationship Id="rId4" Type="http://schemas.openxmlformats.org/officeDocument/2006/relationships/image" Target="../media/image210.png"/><Relationship Id="rId9" Type="http://schemas.openxmlformats.org/officeDocument/2006/relationships/image" Target="../media/image3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p:cNvSpPr>
            <a:spLocks noGrp="1"/>
          </p:cNvSpPr>
          <p:nvPr>
            <p:ph idx="4294967295"/>
          </p:nvPr>
        </p:nvSpPr>
        <p:spPr>
          <a:xfrm>
            <a:off x="1184275" y="5023154"/>
            <a:ext cx="12341225" cy="1047902"/>
          </a:xfrm>
        </p:spPr>
        <p:txBody>
          <a:bodyPr>
            <a:normAutofit fontScale="92500"/>
          </a:bodyPr>
          <a:lstStyle/>
          <a:p>
            <a:pPr marL="0" indent="0">
              <a:buNone/>
            </a:pPr>
            <a:r>
              <a:rPr lang="en-US" altLang="ja-JP" b="1" dirty="0">
                <a:latin typeface="Arial" panose="020B0604020202020204" pitchFamily="34" charset="0"/>
                <a:cs typeface="Arial" panose="020B0604020202020204" pitchFamily="34" charset="0"/>
              </a:rPr>
              <a:t>Shin </a:t>
            </a:r>
            <a:r>
              <a:rPr lang="en-US" altLang="ja-JP" b="1" dirty="0" err="1">
                <a:latin typeface="Arial" panose="020B0604020202020204" pitchFamily="34" charset="0"/>
                <a:cs typeface="Arial" panose="020B0604020202020204" pitchFamily="34" charset="0"/>
              </a:rPr>
              <a:t>Yasuda</a:t>
            </a:r>
            <a:r>
              <a:rPr lang="en-US" altLang="ja-JP" b="1" baseline="30000" dirty="0" err="1">
                <a:latin typeface="Arial" panose="020B0604020202020204" pitchFamily="34" charset="0"/>
                <a:cs typeface="Arial" panose="020B0604020202020204" pitchFamily="34" charset="0"/>
              </a:rPr>
              <a:t>A</a:t>
            </a:r>
            <a:r>
              <a:rPr lang="en-US" altLang="ja-JP" b="1" dirty="0">
                <a:latin typeface="Arial" panose="020B0604020202020204" pitchFamily="34" charset="0"/>
                <a:cs typeface="Arial" panose="020B0604020202020204" pitchFamily="34" charset="0"/>
              </a:rPr>
              <a:t>, Mariko Terao-</a:t>
            </a:r>
            <a:r>
              <a:rPr lang="en-US" altLang="ja-JP" b="1" dirty="0" err="1">
                <a:latin typeface="Arial" panose="020B0604020202020204" pitchFamily="34" charset="0"/>
                <a:cs typeface="Arial" panose="020B0604020202020204" pitchFamily="34" charset="0"/>
              </a:rPr>
              <a:t>Dunseath</a:t>
            </a:r>
            <a:r>
              <a:rPr lang="en-US" altLang="ja-JP" b="1" baseline="30000" dirty="0" err="1">
                <a:latin typeface="Arial" panose="020B0604020202020204" pitchFamily="34" charset="0"/>
                <a:cs typeface="Arial" panose="020B0604020202020204" pitchFamily="34" charset="0"/>
              </a:rPr>
              <a:t>B</a:t>
            </a:r>
            <a:r>
              <a:rPr lang="en-US" altLang="ja-JP" b="1" dirty="0">
                <a:latin typeface="Arial" panose="020B0604020202020204" pitchFamily="34" charset="0"/>
                <a:cs typeface="Arial" panose="020B0604020202020204" pitchFamily="34" charset="0"/>
              </a:rPr>
              <a:t>, Kevin </a:t>
            </a:r>
            <a:r>
              <a:rPr lang="en-US" altLang="ja-JP" b="1" dirty="0" err="1">
                <a:latin typeface="Arial" panose="020B0604020202020204" pitchFamily="34" charset="0"/>
                <a:cs typeface="Arial" panose="020B0604020202020204" pitchFamily="34" charset="0"/>
              </a:rPr>
              <a:t>Dunseath</a:t>
            </a:r>
            <a:r>
              <a:rPr lang="en-US" altLang="ja-JP" b="1" baseline="30000" dirty="0" err="1">
                <a:latin typeface="Arial" panose="020B0604020202020204" pitchFamily="34" charset="0"/>
                <a:cs typeface="Arial" panose="020B0604020202020204" pitchFamily="34" charset="0"/>
              </a:rPr>
              <a:t>B</a:t>
            </a:r>
            <a:r>
              <a:rPr lang="en-US" altLang="ja-JP" b="1" dirty="0">
                <a:latin typeface="Arial" panose="020B0604020202020204" pitchFamily="34" charset="0"/>
                <a:cs typeface="Arial" panose="020B0604020202020204" pitchFamily="34" charset="0"/>
              </a:rPr>
              <a:t>, Philippe </a:t>
            </a:r>
            <a:r>
              <a:rPr lang="en-US" altLang="ja-JP" b="1" dirty="0" err="1">
                <a:latin typeface="Arial" panose="020B0604020202020204" pitchFamily="34" charset="0"/>
                <a:cs typeface="Arial" panose="020B0604020202020204" pitchFamily="34" charset="0"/>
              </a:rPr>
              <a:t>Schieffer</a:t>
            </a:r>
            <a:r>
              <a:rPr lang="en-US" altLang="ja-JP" b="1" baseline="30000" dirty="0" err="1">
                <a:latin typeface="Arial" panose="020B0604020202020204" pitchFamily="34" charset="0"/>
                <a:cs typeface="Arial" panose="020B0604020202020204" pitchFamily="34" charset="0"/>
              </a:rPr>
              <a:t>B</a:t>
            </a:r>
            <a:r>
              <a:rPr lang="en-US" altLang="ja-JP" b="1" dirty="0">
                <a:latin typeface="Arial" panose="020B0604020202020204" pitchFamily="34" charset="0"/>
                <a:cs typeface="Arial" panose="020B0604020202020204" pitchFamily="34" charset="0"/>
              </a:rPr>
              <a:t>, </a:t>
            </a:r>
          </a:p>
          <a:p>
            <a:pPr marL="0" indent="0">
              <a:buNone/>
            </a:pPr>
            <a:r>
              <a:rPr lang="en-US" altLang="ja-JP" b="1" dirty="0">
                <a:latin typeface="Arial" panose="020B0604020202020204" pitchFamily="34" charset="0"/>
                <a:cs typeface="Arial" panose="020B0604020202020204" pitchFamily="34" charset="0"/>
              </a:rPr>
              <a:t>Didier </a:t>
            </a:r>
            <a:r>
              <a:rPr lang="en-US" altLang="ja-JP" b="1" dirty="0" err="1">
                <a:latin typeface="Arial" panose="020B0604020202020204" pitchFamily="34" charset="0"/>
                <a:cs typeface="Arial" panose="020B0604020202020204" pitchFamily="34" charset="0"/>
              </a:rPr>
              <a:t>Sébilleau</a:t>
            </a:r>
            <a:r>
              <a:rPr lang="en-US" altLang="ja-JP" b="1" baseline="30000" dirty="0" err="1">
                <a:latin typeface="Arial" panose="020B0604020202020204" pitchFamily="34" charset="0"/>
                <a:cs typeface="Arial" panose="020B0604020202020204" pitchFamily="34" charset="0"/>
              </a:rPr>
              <a:t>B</a:t>
            </a:r>
            <a:r>
              <a:rPr lang="en-US" altLang="ja-JP" b="1" dirty="0">
                <a:latin typeface="Arial" panose="020B0604020202020204" pitchFamily="34" charset="0"/>
                <a:cs typeface="Arial" panose="020B0604020202020204" pitchFamily="34" charset="0"/>
              </a:rPr>
              <a:t>, Sylvain </a:t>
            </a:r>
            <a:r>
              <a:rPr lang="en-US" altLang="ja-JP" b="1" dirty="0" err="1">
                <a:latin typeface="Arial" panose="020B0604020202020204" pitchFamily="34" charset="0"/>
                <a:cs typeface="Arial" panose="020B0604020202020204" pitchFamily="34" charset="0"/>
              </a:rPr>
              <a:t>Tricot</a:t>
            </a:r>
            <a:r>
              <a:rPr lang="en-US" altLang="ja-JP" b="1" baseline="30000" dirty="0" err="1">
                <a:latin typeface="Arial" panose="020B0604020202020204" pitchFamily="34" charset="0"/>
                <a:cs typeface="Arial" panose="020B0604020202020204" pitchFamily="34" charset="0"/>
              </a:rPr>
              <a:t>B</a:t>
            </a:r>
            <a:r>
              <a:rPr lang="en-US" altLang="ja-JP" b="1" dirty="0">
                <a:latin typeface="Arial" panose="020B0604020202020204" pitchFamily="34" charset="0"/>
                <a:cs typeface="Arial" panose="020B0604020202020204" pitchFamily="34" charset="0"/>
              </a:rPr>
              <a:t>, Keisuke </a:t>
            </a:r>
            <a:r>
              <a:rPr lang="en-US" altLang="ja-JP" b="1" dirty="0" err="1">
                <a:latin typeface="Arial" panose="020B0604020202020204" pitchFamily="34" charset="0"/>
                <a:cs typeface="Arial" panose="020B0604020202020204" pitchFamily="34" charset="0"/>
              </a:rPr>
              <a:t>Hatada</a:t>
            </a:r>
            <a:r>
              <a:rPr lang="en-US" altLang="ja-JP" b="1" baseline="30000" dirty="0" err="1">
                <a:latin typeface="Arial" panose="020B0604020202020204" pitchFamily="34" charset="0"/>
                <a:cs typeface="Arial" panose="020B0604020202020204" pitchFamily="34" charset="0"/>
              </a:rPr>
              <a:t>A</a:t>
            </a:r>
            <a:endParaRPr lang="en-US" altLang="ja-JP" dirty="0">
              <a:latin typeface="Arial" panose="020B0604020202020204" pitchFamily="34" charset="0"/>
              <a:cs typeface="Arial" panose="020B0604020202020204" pitchFamily="34" charset="0"/>
            </a:endParaRPr>
          </a:p>
        </p:txBody>
      </p:sp>
      <p:sp>
        <p:nvSpPr>
          <p:cNvPr id="2" name="タイトル 1"/>
          <p:cNvSpPr>
            <a:spLocks noGrp="1"/>
          </p:cNvSpPr>
          <p:nvPr>
            <p:ph type="title" idx="4294967295"/>
          </p:nvPr>
        </p:nvSpPr>
        <p:spPr>
          <a:xfrm>
            <a:off x="1956835" y="2317021"/>
            <a:ext cx="10796104" cy="1804987"/>
          </a:xfrm>
        </p:spPr>
        <p:txBody>
          <a:bodyPr>
            <a:noAutofit/>
          </a:bodyPr>
          <a:lstStyle/>
          <a:p>
            <a:r>
              <a:rPr lang="en-US" altLang="ja-JP" dirty="0">
                <a:latin typeface="Arial" panose="020B0604020202020204" pitchFamily="34" charset="0"/>
                <a:cs typeface="Arial" panose="020B0604020202020204" pitchFamily="34" charset="0"/>
              </a:rPr>
              <a:t>1</a:t>
            </a:r>
            <a:r>
              <a:rPr lang="ja-JP" altLang="en-US" b="1">
                <a:latin typeface="Arial" panose="020B0604020202020204" pitchFamily="34" charset="0"/>
                <a:cs typeface="Arial" panose="020B0604020202020204" pitchFamily="34" charset="0"/>
              </a:rPr>
              <a:t>次元鎖構造に基づく繰り込み法を用いた</a:t>
            </a:r>
            <a:br>
              <a:rPr lang="en-US" altLang="ja-JP" b="1" dirty="0">
                <a:latin typeface="Arial" panose="020B0604020202020204" pitchFamily="34" charset="0"/>
                <a:cs typeface="Arial" panose="020B0604020202020204" pitchFamily="34" charset="0"/>
              </a:rPr>
            </a:br>
            <a:r>
              <a:rPr lang="ja-JP" altLang="en-US" b="1">
                <a:latin typeface="Arial" panose="020B0604020202020204" pitchFamily="34" charset="0"/>
                <a:cs typeface="Arial" panose="020B0604020202020204" pitchFamily="34" charset="0"/>
              </a:rPr>
              <a:t>大規模ヘテロ構造ペロブスカイト物質の</a:t>
            </a:r>
            <a:br>
              <a:rPr lang="en-US" altLang="ja-JP" b="1" dirty="0">
                <a:latin typeface="Arial" panose="020B0604020202020204" pitchFamily="34" charset="0"/>
                <a:cs typeface="Arial" panose="020B0604020202020204" pitchFamily="34" charset="0"/>
              </a:rPr>
            </a:br>
            <a:r>
              <a:rPr lang="en-US" altLang="ja-JP" dirty="0">
                <a:latin typeface="Arial" panose="020B0604020202020204" pitchFamily="34" charset="0"/>
                <a:cs typeface="Arial" panose="020B0604020202020204" pitchFamily="34" charset="0"/>
              </a:rPr>
              <a:t>X</a:t>
            </a:r>
            <a:r>
              <a:rPr lang="ja-JP" altLang="en-US" b="1">
                <a:latin typeface="Arial" panose="020B0604020202020204" pitchFamily="34" charset="0"/>
                <a:cs typeface="Arial" panose="020B0604020202020204" pitchFamily="34" charset="0"/>
              </a:rPr>
              <a:t>線光電子角度分光計算</a:t>
            </a:r>
            <a:endParaRPr lang="ja-JP" altLang="en-US" b="1" dirty="0">
              <a:latin typeface="Arial" panose="020B0604020202020204" pitchFamily="34" charset="0"/>
              <a:cs typeface="Arial" panose="020B0604020202020204" pitchFamily="34" charset="0"/>
            </a:endParaRPr>
          </a:p>
        </p:txBody>
      </p:sp>
      <p:sp>
        <p:nvSpPr>
          <p:cNvPr id="9" name="Text Box 8"/>
          <p:cNvSpPr txBox="1"/>
          <p:nvPr/>
        </p:nvSpPr>
        <p:spPr>
          <a:xfrm>
            <a:off x="4569707" y="6202761"/>
            <a:ext cx="5490985" cy="769441"/>
          </a:xfrm>
          <a:prstGeom prst="rect">
            <a:avLst/>
          </a:prstGeom>
          <a:noFill/>
        </p:spPr>
        <p:txBody>
          <a:bodyPr wrap="square" rtlCol="0">
            <a:spAutoFit/>
          </a:bodyPr>
          <a:lstStyle/>
          <a:p>
            <a:r>
              <a:rPr lang="en-GB" altLang="ja-JP" sz="2200" b="1" baseline="30000" dirty="0" err="1">
                <a:latin typeface="Arial" panose="020B0604020202020204" pitchFamily="34" charset="0"/>
                <a:cs typeface="Arial" panose="020B0604020202020204" pitchFamily="34" charset="0"/>
              </a:rPr>
              <a:t>A</a:t>
            </a:r>
            <a:r>
              <a:rPr lang="en-GB" altLang="ja-JP" sz="2200" b="1" i="1" dirty="0" err="1">
                <a:latin typeface="Arial" panose="020B0604020202020204" pitchFamily="34" charset="0"/>
                <a:cs typeface="Arial" panose="020B0604020202020204" pitchFamily="34" charset="0"/>
              </a:rPr>
              <a:t>Dept</a:t>
            </a:r>
            <a:r>
              <a:rPr lang="en-GB" altLang="ja-JP" sz="2200" b="1" i="1" dirty="0">
                <a:latin typeface="Arial" panose="020B0604020202020204" pitchFamily="34" charset="0"/>
                <a:cs typeface="Arial" panose="020B0604020202020204" pitchFamily="34" charset="0"/>
              </a:rPr>
              <a:t>. of Phys., Univ. of Toyama, </a:t>
            </a:r>
          </a:p>
          <a:p>
            <a:r>
              <a:rPr lang="en-GB" altLang="ja-JP" sz="2200" b="1" baseline="30000" dirty="0" err="1">
                <a:latin typeface="Arial" panose="020B0604020202020204" pitchFamily="34" charset="0"/>
                <a:cs typeface="Arial" panose="020B0604020202020204" pitchFamily="34" charset="0"/>
              </a:rPr>
              <a:t>B</a:t>
            </a:r>
            <a:r>
              <a:rPr lang="en-GB" altLang="ja-JP" sz="2200" b="1" i="1" dirty="0" err="1">
                <a:latin typeface="Arial" panose="020B0604020202020204" pitchFamily="34" charset="0"/>
                <a:cs typeface="Arial" panose="020B0604020202020204" pitchFamily="34" charset="0"/>
              </a:rPr>
              <a:t>Dept</a:t>
            </a:r>
            <a:r>
              <a:rPr lang="en-GB" altLang="ja-JP" sz="2200" b="1" i="1" dirty="0">
                <a:latin typeface="Arial" panose="020B0604020202020204" pitchFamily="34" charset="0"/>
                <a:cs typeface="Arial" panose="020B0604020202020204" pitchFamily="34" charset="0"/>
              </a:rPr>
              <a:t>. of Nanomaterial, Univ. of Rennes</a:t>
            </a:r>
            <a:endParaRPr lang="en-GB" altLang="ja-JP" sz="2200" dirty="0">
              <a:latin typeface="Arial" panose="020B0604020202020204" pitchFamily="34" charset="0"/>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59108B-C334-38C1-4DB6-67EB923B0CF3}"/>
            </a:ext>
          </a:extLst>
        </p:cNvPr>
        <p:cNvGrpSpPr/>
        <p:nvPr/>
      </p:nvGrpSpPr>
      <p:grpSpPr>
        <a:xfrm>
          <a:off x="0" y="0"/>
          <a:ext cx="0" cy="0"/>
          <a:chOff x="0" y="0"/>
          <a:chExt cx="0" cy="0"/>
        </a:xfrm>
      </p:grpSpPr>
      <p:sp>
        <p:nvSpPr>
          <p:cNvPr id="9" name="コンテンツ プレースホルダー 8">
            <a:extLst>
              <a:ext uri="{FF2B5EF4-FFF2-40B4-BE49-F238E27FC236}">
                <a16:creationId xmlns:a16="http://schemas.microsoft.com/office/drawing/2014/main" id="{AB11F6ED-C21D-3A57-6199-F25669CDFC13}"/>
              </a:ext>
            </a:extLst>
          </p:cNvPr>
          <p:cNvSpPr>
            <a:spLocks noGrp="1"/>
          </p:cNvSpPr>
          <p:nvPr>
            <p:ph idx="1"/>
          </p:nvPr>
        </p:nvSpPr>
        <p:spPr>
          <a:xfrm>
            <a:off x="400593" y="1447385"/>
            <a:ext cx="12618720" cy="523220"/>
          </a:xfrm>
        </p:spPr>
        <p:txBody>
          <a:bodyPr/>
          <a:lstStyle/>
          <a:p>
            <a:r>
              <a:rPr lang="en-US" altLang="ja-JP" dirty="0">
                <a:latin typeface="Arial" panose="020B0604020202020204" pitchFamily="34" charset="0"/>
                <a:cs typeface="Arial" panose="020B0604020202020204" pitchFamily="34" charset="0"/>
              </a:rPr>
              <a:t>STO cluster with Ti emitter</a:t>
            </a:r>
            <a:endParaRPr lang="ja-JP" altLang="en-US" dirty="0">
              <a:latin typeface="Arial" panose="020B0604020202020204" pitchFamily="34" charset="0"/>
              <a:cs typeface="Arial" panose="020B0604020202020204" pitchFamily="34" charset="0"/>
            </a:endParaRPr>
          </a:p>
        </p:txBody>
      </p:sp>
      <p:sp>
        <p:nvSpPr>
          <p:cNvPr id="11" name="テキスト ボックス 10">
            <a:extLst>
              <a:ext uri="{FF2B5EF4-FFF2-40B4-BE49-F238E27FC236}">
                <a16:creationId xmlns:a16="http://schemas.microsoft.com/office/drawing/2014/main" id="{980266F9-8979-BC00-13C6-594CEEBBCD2C}"/>
              </a:ext>
            </a:extLst>
          </p:cNvPr>
          <p:cNvSpPr txBox="1"/>
          <p:nvPr/>
        </p:nvSpPr>
        <p:spPr>
          <a:xfrm>
            <a:off x="2468630" y="128016"/>
            <a:ext cx="9883857"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Simulating clusters: Strontium Titanate</a:t>
            </a:r>
          </a:p>
        </p:txBody>
      </p:sp>
      <p:sp>
        <p:nvSpPr>
          <p:cNvPr id="14" name="コンテンツ プレースホルダー 6">
            <a:extLst>
              <a:ext uri="{FF2B5EF4-FFF2-40B4-BE49-F238E27FC236}">
                <a16:creationId xmlns:a16="http://schemas.microsoft.com/office/drawing/2014/main" id="{A6966285-F1D4-E3B3-CD03-3C343AD686D6}"/>
              </a:ext>
            </a:extLst>
          </p:cNvPr>
          <p:cNvSpPr txBox="1"/>
          <p:nvPr/>
        </p:nvSpPr>
        <p:spPr>
          <a:xfrm>
            <a:off x="400593" y="7677162"/>
            <a:ext cx="11877497" cy="1640449"/>
          </a:xfrm>
          <a:prstGeom prst="rect">
            <a:avLst/>
          </a:prstGeom>
          <a:noFill/>
        </p:spPr>
        <p:txBody>
          <a:bodyPr vert="horz" wrap="square" lIns="91440" tIns="45720" rIns="91440" bIns="45720" rtlCol="0">
            <a:spAutoFit/>
          </a:bodyPr>
          <a:lstStyle>
            <a:lvl1pPr marL="335280" indent="-335280" algn="l" defTabSz="1341120" rtl="0" eaLnBrk="1" latinLnBrk="0" hangingPunct="1">
              <a:lnSpc>
                <a:spcPct val="90000"/>
              </a:lnSpc>
              <a:spcBef>
                <a:spcPts val="1465"/>
              </a:spcBef>
              <a:buFont typeface="Arial" panose="02080604020202020204" pitchFamily="34" charset="0"/>
              <a:buChar char="•"/>
              <a:defRPr kumimoji="1" sz="4105" kern="1200">
                <a:solidFill>
                  <a:schemeClr val="tx1"/>
                </a:solidFill>
                <a:latin typeface="+mn-lt"/>
                <a:ea typeface="+mn-ea"/>
                <a:cs typeface="+mn-cs"/>
              </a:defRPr>
            </a:lvl1pPr>
            <a:lvl2pPr marL="1005840" indent="-335280" algn="l" defTabSz="1341120" rtl="0" eaLnBrk="1" latinLnBrk="0" hangingPunct="1">
              <a:lnSpc>
                <a:spcPct val="90000"/>
              </a:lnSpc>
              <a:spcBef>
                <a:spcPts val="735"/>
              </a:spcBef>
              <a:buFont typeface="Arial" panose="02080604020202020204" pitchFamily="34" charset="0"/>
              <a:buChar char="•"/>
              <a:defRPr kumimoji="1" sz="3520" kern="1200">
                <a:solidFill>
                  <a:schemeClr val="tx1"/>
                </a:solidFill>
                <a:latin typeface="+mn-lt"/>
                <a:ea typeface="+mn-ea"/>
                <a:cs typeface="+mn-cs"/>
              </a:defRPr>
            </a:lvl2pPr>
            <a:lvl3pPr marL="1676400" indent="-335280" algn="l" defTabSz="1341120" rtl="0" eaLnBrk="1" latinLnBrk="0" hangingPunct="1">
              <a:lnSpc>
                <a:spcPct val="90000"/>
              </a:lnSpc>
              <a:spcBef>
                <a:spcPts val="735"/>
              </a:spcBef>
              <a:buFont typeface="Arial" panose="02080604020202020204" pitchFamily="34" charset="0"/>
              <a:buChar char="•"/>
              <a:defRPr kumimoji="1" sz="2935" kern="1200">
                <a:solidFill>
                  <a:schemeClr val="tx1"/>
                </a:solidFill>
                <a:latin typeface="+mn-lt"/>
                <a:ea typeface="+mn-ea"/>
                <a:cs typeface="+mn-cs"/>
              </a:defRPr>
            </a:lvl3pPr>
            <a:lvl4pPr marL="234696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4pPr>
            <a:lvl5pPr marL="301752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5pPr>
            <a:lvl6pPr marL="368808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6pPr>
            <a:lvl7pPr marL="435864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7pPr>
            <a:lvl8pPr marL="502920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8pPr>
            <a:lvl9pPr marL="569976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9pPr>
          </a:lstStyle>
          <a:p>
            <a:r>
              <a:rPr lang="en-US" altLang="ja-JP" sz="2800" dirty="0">
                <a:latin typeface="Arial" panose="020B0604020202020204" pitchFamily="34" charset="0"/>
                <a:cs typeface="Arial" panose="020B0604020202020204" pitchFamily="34" charset="0"/>
              </a:rPr>
              <a:t>number of planes: 12 (Emitter Ti in the center of each plane)</a:t>
            </a:r>
          </a:p>
          <a:p>
            <a:r>
              <a:rPr lang="en-US" altLang="ja-JP" sz="2800" dirty="0">
                <a:latin typeface="Arial" panose="020B0604020202020204" pitchFamily="34" charset="0"/>
                <a:cs typeface="Arial" panose="020B0604020202020204" pitchFamily="34" charset="0"/>
              </a:rPr>
              <a:t>radius of the hemisphere: 19.525 </a:t>
            </a:r>
            <a:r>
              <a:rPr lang="en-US" altLang="ja-JP" sz="2800" dirty="0" err="1">
                <a:latin typeface="Arial" panose="020B0604020202020204" pitchFamily="34" charset="0"/>
                <a:cs typeface="Arial" panose="020B0604020202020204" pitchFamily="34" charset="0"/>
              </a:rPr>
              <a:t>Å</a:t>
            </a:r>
            <a:endParaRPr lang="en-US" altLang="ja-JP" sz="2800" dirty="0">
              <a:latin typeface="Arial" panose="020B0604020202020204" pitchFamily="34" charset="0"/>
              <a:cs typeface="Arial" panose="020B0604020202020204" pitchFamily="34" charset="0"/>
            </a:endParaRPr>
          </a:p>
          <a:p>
            <a:r>
              <a:rPr lang="en-US" altLang="ja-JP" sz="2800" dirty="0">
                <a:latin typeface="Arial" panose="020B0604020202020204" pitchFamily="34" charset="0"/>
                <a:cs typeface="Arial" panose="020B0604020202020204" pitchFamily="34" charset="0"/>
              </a:rPr>
              <a:t>only photoelectron scattered forward is taken into account in calculation</a:t>
            </a:r>
          </a:p>
        </p:txBody>
      </p:sp>
      <p:grpSp>
        <p:nvGrpSpPr>
          <p:cNvPr id="3" name="Group 2">
            <a:extLst>
              <a:ext uri="{FF2B5EF4-FFF2-40B4-BE49-F238E27FC236}">
                <a16:creationId xmlns:a16="http://schemas.microsoft.com/office/drawing/2014/main" id="{F72C5CC8-70A6-B74C-E676-B0C80190BAF1}"/>
              </a:ext>
            </a:extLst>
          </p:cNvPr>
          <p:cNvGrpSpPr/>
          <p:nvPr/>
        </p:nvGrpSpPr>
        <p:grpSpPr>
          <a:xfrm>
            <a:off x="1017494" y="2130362"/>
            <a:ext cx="4927806" cy="5155760"/>
            <a:chOff x="1079128" y="2176613"/>
            <a:chExt cx="4822645" cy="5045731"/>
          </a:xfrm>
        </p:grpSpPr>
        <p:pic>
          <p:nvPicPr>
            <p:cNvPr id="4" name="図 12" descr="白いバックグラウンドの前に並んでいる&#10;&#10;低い精度で">
              <a:extLst>
                <a:ext uri="{FF2B5EF4-FFF2-40B4-BE49-F238E27FC236}">
                  <a16:creationId xmlns:a16="http://schemas.microsoft.com/office/drawing/2014/main" id="{77E8434F-297B-6A4A-7AB0-FBCF1ABB231E}"/>
                </a:ext>
              </a:extLst>
            </p:cNvPr>
            <p:cNvPicPr>
              <a:picLocks noChangeAspect="1"/>
            </p:cNvPicPr>
            <p:nvPr/>
          </p:nvPicPr>
          <p:blipFill>
            <a:blip r:embed="rId3">
              <a:extLst>
                <a:ext uri="{28A0092B-C50C-407E-A947-70E740481C1C}">
                  <a14:useLocalDpi xmlns:a14="http://schemas.microsoft.com/office/drawing/2010/main" val="0"/>
                </a:ext>
              </a:extLst>
            </a:blip>
            <a:srcRect l="11212" t="20674" r="16934" b="19171"/>
            <a:stretch>
              <a:fillRect/>
            </a:stretch>
          </p:blipFill>
          <p:spPr>
            <a:xfrm rot="20492528">
              <a:off x="2356815" y="3191959"/>
              <a:ext cx="3544958" cy="2967816"/>
            </a:xfrm>
            <a:prstGeom prst="rect">
              <a:avLst/>
            </a:prstGeom>
            <a:noFill/>
            <a:scene3d>
              <a:camera prst="orthographicFront">
                <a:rot lat="0" lon="0" rev="0"/>
              </a:camera>
              <a:lightRig rig="threePt" dir="t"/>
            </a:scene3d>
          </p:spPr>
        </p:pic>
        <p:sp>
          <p:nvSpPr>
            <p:cNvPr id="5" name="コンテンツ プレースホルダー 6">
              <a:extLst>
                <a:ext uri="{FF2B5EF4-FFF2-40B4-BE49-F238E27FC236}">
                  <a16:creationId xmlns:a16="http://schemas.microsoft.com/office/drawing/2014/main" id="{AE9807EC-3B7F-F980-658A-07E912CCFC02}"/>
                </a:ext>
              </a:extLst>
            </p:cNvPr>
            <p:cNvSpPr txBox="1"/>
            <p:nvPr/>
          </p:nvSpPr>
          <p:spPr>
            <a:xfrm>
              <a:off x="2821938" y="6702335"/>
              <a:ext cx="2463332" cy="520009"/>
            </a:xfrm>
            <a:prstGeom prst="rect">
              <a:avLst/>
            </a:prstGeom>
            <a:noFill/>
          </p:spPr>
          <p:txBody>
            <a:bodyPr vert="horz" wrap="square" lIns="91440" tIns="45720" rIns="91440" bIns="45720" rtlCol="0">
              <a:spAutoFit/>
            </a:bodyPr>
            <a:lstStyle>
              <a:lvl1pPr marL="335280" indent="-335280" algn="l" defTabSz="1341120" rtl="0" eaLnBrk="1" latinLnBrk="0" hangingPunct="1">
                <a:lnSpc>
                  <a:spcPct val="90000"/>
                </a:lnSpc>
                <a:spcBef>
                  <a:spcPts val="1465"/>
                </a:spcBef>
                <a:buFont typeface="Arial" panose="02080604020202020204" pitchFamily="34" charset="0"/>
                <a:buChar char="•"/>
                <a:defRPr kumimoji="1" sz="4105" kern="1200">
                  <a:solidFill>
                    <a:schemeClr val="tx1"/>
                  </a:solidFill>
                  <a:latin typeface="+mn-lt"/>
                  <a:ea typeface="+mn-ea"/>
                  <a:cs typeface="+mn-cs"/>
                </a:defRPr>
              </a:lvl1pPr>
              <a:lvl2pPr marL="1005840" indent="-335280" algn="l" defTabSz="1341120" rtl="0" eaLnBrk="1" latinLnBrk="0" hangingPunct="1">
                <a:lnSpc>
                  <a:spcPct val="90000"/>
                </a:lnSpc>
                <a:spcBef>
                  <a:spcPts val="735"/>
                </a:spcBef>
                <a:buFont typeface="Arial" panose="02080604020202020204" pitchFamily="34" charset="0"/>
                <a:buChar char="•"/>
                <a:defRPr kumimoji="1" sz="3520" kern="1200">
                  <a:solidFill>
                    <a:schemeClr val="tx1"/>
                  </a:solidFill>
                  <a:latin typeface="+mn-lt"/>
                  <a:ea typeface="+mn-ea"/>
                  <a:cs typeface="+mn-cs"/>
                </a:defRPr>
              </a:lvl2pPr>
              <a:lvl3pPr marL="1676400" indent="-335280" algn="l" defTabSz="1341120" rtl="0" eaLnBrk="1" latinLnBrk="0" hangingPunct="1">
                <a:lnSpc>
                  <a:spcPct val="90000"/>
                </a:lnSpc>
                <a:spcBef>
                  <a:spcPts val="735"/>
                </a:spcBef>
                <a:buFont typeface="Arial" panose="02080604020202020204" pitchFamily="34" charset="0"/>
                <a:buChar char="•"/>
                <a:defRPr kumimoji="1" sz="2935" kern="1200">
                  <a:solidFill>
                    <a:schemeClr val="tx1"/>
                  </a:solidFill>
                  <a:latin typeface="+mn-lt"/>
                  <a:ea typeface="+mn-ea"/>
                  <a:cs typeface="+mn-cs"/>
                </a:defRPr>
              </a:lvl3pPr>
              <a:lvl4pPr marL="234696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4pPr>
              <a:lvl5pPr marL="301752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5pPr>
              <a:lvl6pPr marL="368808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6pPr>
              <a:lvl7pPr marL="435864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7pPr>
              <a:lvl8pPr marL="502920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8pPr>
              <a:lvl9pPr marL="569976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9pPr>
            </a:lstStyle>
            <a:p>
              <a:pPr marL="0" indent="0">
                <a:buNone/>
              </a:pPr>
              <a:r>
                <a:rPr lang="en-US" altLang="ja-JP" sz="2800" dirty="0">
                  <a:latin typeface="Arial" panose="020B0604020202020204" pitchFamily="34" charset="0"/>
                  <a:cs typeface="Arial" panose="020B0604020202020204" pitchFamily="34" charset="0"/>
                </a:rPr>
                <a:t>1920 atoms</a:t>
              </a:r>
            </a:p>
          </p:txBody>
        </p:sp>
        <p:sp>
          <p:nvSpPr>
            <p:cNvPr id="6" name="テキスト ボックス 11">
              <a:extLst>
                <a:ext uri="{FF2B5EF4-FFF2-40B4-BE49-F238E27FC236}">
                  <a16:creationId xmlns:a16="http://schemas.microsoft.com/office/drawing/2014/main" id="{E5AD10B7-2451-71DF-3FD2-D25F5ABFC565}"/>
                </a:ext>
              </a:extLst>
            </p:cNvPr>
            <p:cNvSpPr txBox="1"/>
            <p:nvPr/>
          </p:nvSpPr>
          <p:spPr>
            <a:xfrm>
              <a:off x="1098648" y="5917012"/>
              <a:ext cx="2198810" cy="523220"/>
            </a:xfrm>
            <a:prstGeom prst="rect">
              <a:avLst/>
            </a:prstGeom>
            <a:noFill/>
          </p:spPr>
          <p:txBody>
            <a:bodyPr wrap="square" rtlCol="0">
              <a:spAutoFit/>
            </a:bodyPr>
            <a:lstStyle/>
            <a:p>
              <a:r>
                <a:rPr kumimoji="1" lang="en-US" altLang="ja-JP" sz="2800" dirty="0">
                  <a:latin typeface="Arial" panose="02080604020202020204" pitchFamily="34" charset="0"/>
                  <a:cs typeface="Arial" panose="02080604020202020204" pitchFamily="34" charset="0"/>
                </a:rPr>
                <a:t>Ti Emitter</a:t>
              </a:r>
            </a:p>
          </p:txBody>
        </p:sp>
        <p:grpSp>
          <p:nvGrpSpPr>
            <p:cNvPr id="10" name="グループ化 15">
              <a:extLst>
                <a:ext uri="{FF2B5EF4-FFF2-40B4-BE49-F238E27FC236}">
                  <a16:creationId xmlns:a16="http://schemas.microsoft.com/office/drawing/2014/main" id="{090E150A-FADF-DF0A-5869-12AA2224DC45}"/>
                </a:ext>
              </a:extLst>
            </p:cNvPr>
            <p:cNvGrpSpPr/>
            <p:nvPr/>
          </p:nvGrpSpPr>
          <p:grpSpPr>
            <a:xfrm>
              <a:off x="1079128" y="3265788"/>
              <a:ext cx="570819" cy="2155574"/>
              <a:chOff x="6948437" y="10009464"/>
              <a:chExt cx="359365" cy="1357064"/>
            </a:xfrm>
          </p:grpSpPr>
          <p:sp>
            <p:nvSpPr>
              <p:cNvPr id="34" name="楕円 16">
                <a:extLst>
                  <a:ext uri="{FF2B5EF4-FFF2-40B4-BE49-F238E27FC236}">
                    <a16:creationId xmlns:a16="http://schemas.microsoft.com/office/drawing/2014/main" id="{CB446A15-A49A-ACE6-DC42-2C0E4C560231}"/>
                  </a:ext>
                </a:extLst>
              </p:cNvPr>
              <p:cNvSpPr/>
              <p:nvPr/>
            </p:nvSpPr>
            <p:spPr>
              <a:xfrm>
                <a:off x="6948437" y="10009464"/>
                <a:ext cx="359365" cy="351303"/>
              </a:xfrm>
              <a:prstGeom prst="ellipse">
                <a:avLst/>
              </a:prstGeom>
              <a:solidFill>
                <a:srgbClr val="40F92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35" name="楕円 17">
                <a:extLst>
                  <a:ext uri="{FF2B5EF4-FFF2-40B4-BE49-F238E27FC236}">
                    <a16:creationId xmlns:a16="http://schemas.microsoft.com/office/drawing/2014/main" id="{1EAD2BFA-A81E-17F3-090C-9075A897CA38}"/>
                  </a:ext>
                </a:extLst>
              </p:cNvPr>
              <p:cNvSpPr/>
              <p:nvPr/>
            </p:nvSpPr>
            <p:spPr>
              <a:xfrm>
                <a:off x="6960726" y="10583434"/>
                <a:ext cx="324485" cy="317205"/>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36" name="楕円 18">
                <a:extLst>
                  <a:ext uri="{FF2B5EF4-FFF2-40B4-BE49-F238E27FC236}">
                    <a16:creationId xmlns:a16="http://schemas.microsoft.com/office/drawing/2014/main" id="{879C6F5D-C469-F068-0463-7E1DE573CE49}"/>
                  </a:ext>
                </a:extLst>
              </p:cNvPr>
              <p:cNvSpPr/>
              <p:nvPr/>
            </p:nvSpPr>
            <p:spPr>
              <a:xfrm>
                <a:off x="7033598" y="11162260"/>
                <a:ext cx="208956" cy="204268"/>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grpSp>
        <p:sp>
          <p:nvSpPr>
            <p:cNvPr id="26" name="テキスト ボックス 19">
              <a:extLst>
                <a:ext uri="{FF2B5EF4-FFF2-40B4-BE49-F238E27FC236}">
                  <a16:creationId xmlns:a16="http://schemas.microsoft.com/office/drawing/2014/main" id="{18678C27-C122-C09D-B2C2-B9F31CA43C11}"/>
                </a:ext>
              </a:extLst>
            </p:cNvPr>
            <p:cNvSpPr txBox="1"/>
            <p:nvPr/>
          </p:nvSpPr>
          <p:spPr>
            <a:xfrm>
              <a:off x="1627701" y="3270590"/>
              <a:ext cx="1289411" cy="2246769"/>
            </a:xfrm>
            <a:prstGeom prst="rect">
              <a:avLst/>
            </a:prstGeom>
            <a:noFill/>
          </p:spPr>
          <p:txBody>
            <a:bodyPr wrap="square" rtlCol="0">
              <a:spAutoFit/>
            </a:bodyPr>
            <a:lstStyle/>
            <a:p>
              <a:r>
                <a:rPr kumimoji="1" lang="en-US" altLang="ja-JP" sz="2800" b="1" dirty="0">
                  <a:latin typeface="Arial" panose="02080604020202020204" pitchFamily="34" charset="0"/>
                  <a:cs typeface="Arial" panose="02080604020202020204" pitchFamily="34" charset="0"/>
                </a:rPr>
                <a:t>: Sr</a:t>
              </a:r>
            </a:p>
            <a:p>
              <a:endParaRPr kumimoji="1" lang="en-US" altLang="ja-JP" sz="2800" dirty="0">
                <a:latin typeface="Arial" panose="02080604020202020204" pitchFamily="34" charset="0"/>
                <a:cs typeface="Arial" panose="02080604020202020204" pitchFamily="34" charset="0"/>
              </a:endParaRPr>
            </a:p>
            <a:p>
              <a:r>
                <a:rPr kumimoji="1" lang="en-US" altLang="ja-JP" sz="2800" b="1" dirty="0">
                  <a:latin typeface="Arial" panose="02080604020202020204" pitchFamily="34" charset="0"/>
                  <a:cs typeface="Arial" panose="02080604020202020204" pitchFamily="34" charset="0"/>
                </a:rPr>
                <a:t>: Ti</a:t>
              </a:r>
            </a:p>
            <a:p>
              <a:endParaRPr kumimoji="1" lang="en-US" altLang="ja-JP" sz="2800" dirty="0">
                <a:latin typeface="Arial" panose="02080604020202020204" pitchFamily="34" charset="0"/>
                <a:cs typeface="Arial" panose="02080604020202020204" pitchFamily="34" charset="0"/>
              </a:endParaRPr>
            </a:p>
            <a:p>
              <a:r>
                <a:rPr kumimoji="1" lang="en-US" altLang="ja-JP" sz="2800" b="1" dirty="0">
                  <a:latin typeface="Arial" panose="02080604020202020204" pitchFamily="34" charset="0"/>
                  <a:cs typeface="Arial" panose="02080604020202020204" pitchFamily="34" charset="0"/>
                </a:rPr>
                <a:t>: O</a:t>
              </a:r>
              <a:endParaRPr kumimoji="1" lang="ja-JP" altLang="en-US" sz="2800" b="1" dirty="0">
                <a:latin typeface="Arial" panose="02080604020202020204" pitchFamily="34" charset="0"/>
                <a:cs typeface="Arial" panose="02080604020202020204" pitchFamily="34" charset="0"/>
              </a:endParaRPr>
            </a:p>
          </p:txBody>
        </p:sp>
        <p:sp>
          <p:nvSpPr>
            <p:cNvPr id="27" name="矢印: 右 20">
              <a:extLst>
                <a:ext uri="{FF2B5EF4-FFF2-40B4-BE49-F238E27FC236}">
                  <a16:creationId xmlns:a16="http://schemas.microsoft.com/office/drawing/2014/main" id="{7169B3BE-C308-34FB-3202-41C4115BCAF7}"/>
                </a:ext>
              </a:extLst>
            </p:cNvPr>
            <p:cNvSpPr/>
            <p:nvPr/>
          </p:nvSpPr>
          <p:spPr>
            <a:xfrm rot="2991161">
              <a:off x="2370346" y="2942396"/>
              <a:ext cx="1037663" cy="459835"/>
            </a:xfrm>
            <a:prstGeom prst="rightArrow">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テキスト ボックス 21">
              <a:extLst>
                <a:ext uri="{FF2B5EF4-FFF2-40B4-BE49-F238E27FC236}">
                  <a16:creationId xmlns:a16="http://schemas.microsoft.com/office/drawing/2014/main" id="{AFD31D63-3244-1D7E-F294-CDB68E65CCB1}"/>
                </a:ext>
              </a:extLst>
            </p:cNvPr>
            <p:cNvSpPr txBox="1"/>
            <p:nvPr/>
          </p:nvSpPr>
          <p:spPr>
            <a:xfrm>
              <a:off x="1652488" y="2176613"/>
              <a:ext cx="1236689" cy="523220"/>
            </a:xfrm>
            <a:prstGeom prst="rect">
              <a:avLst/>
            </a:prstGeom>
            <a:noFill/>
          </p:spPr>
          <p:txBody>
            <a:bodyPr wrap="square" rtlCol="0">
              <a:spAutoFit/>
            </a:bodyPr>
            <a:lstStyle/>
            <a:p>
              <a:r>
                <a:rPr kumimoji="1" lang="en-US" altLang="ja-JP" sz="2800" dirty="0">
                  <a:latin typeface="Arial" panose="02080604020202020204" pitchFamily="34" charset="0"/>
                  <a:cs typeface="Arial" panose="02080604020202020204" pitchFamily="34" charset="0"/>
                </a:rPr>
                <a:t>X-ray</a:t>
              </a:r>
              <a:endParaRPr kumimoji="1" lang="ja-JP" altLang="en-US" sz="2800" dirty="0">
                <a:latin typeface="Arial" panose="02080604020202020204" pitchFamily="34" charset="0"/>
                <a:cs typeface="Arial" panose="02080604020202020204" pitchFamily="34" charset="0"/>
              </a:endParaRPr>
            </a:p>
          </p:txBody>
        </p:sp>
        <p:sp>
          <p:nvSpPr>
            <p:cNvPr id="31" name="Rectangle 30">
              <a:extLst>
                <a:ext uri="{FF2B5EF4-FFF2-40B4-BE49-F238E27FC236}">
                  <a16:creationId xmlns:a16="http://schemas.microsoft.com/office/drawing/2014/main" id="{A1BF967B-2672-8734-DC68-68FD5C4274CD}"/>
                </a:ext>
              </a:extLst>
            </p:cNvPr>
            <p:cNvSpPr/>
            <p:nvPr/>
          </p:nvSpPr>
          <p:spPr>
            <a:xfrm>
              <a:off x="3155571" y="3274891"/>
              <a:ext cx="2305528" cy="2684953"/>
            </a:xfrm>
            <a:prstGeom prst="rect">
              <a:avLst/>
            </a:prstGeom>
            <a:solidFill>
              <a:schemeClr val="accent1">
                <a:alpha val="47110"/>
              </a:schemeClr>
            </a:solidFill>
            <a:scene3d>
              <a:camera prst="orthographicFront">
                <a:rot lat="1200000" lon="6600000" rev="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3" name="直線矢印コネクタ 7">
              <a:extLst>
                <a:ext uri="{FF2B5EF4-FFF2-40B4-BE49-F238E27FC236}">
                  <a16:creationId xmlns:a16="http://schemas.microsoft.com/office/drawing/2014/main" id="{E46D7E5E-7028-0525-FCE9-185AB4436F9C}"/>
                </a:ext>
              </a:extLst>
            </p:cNvPr>
            <p:cNvCxnSpPr>
              <a:cxnSpLocks/>
            </p:cNvCxnSpPr>
            <p:nvPr/>
          </p:nvCxnSpPr>
          <p:spPr>
            <a:xfrm flipV="1">
              <a:off x="2265614" y="5421362"/>
              <a:ext cx="2042721" cy="513447"/>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cxnSp>
        <p:nvCxnSpPr>
          <p:cNvPr id="58" name="Straight Arrow Connector 57">
            <a:extLst>
              <a:ext uri="{FF2B5EF4-FFF2-40B4-BE49-F238E27FC236}">
                <a16:creationId xmlns:a16="http://schemas.microsoft.com/office/drawing/2014/main" id="{3E9E27A8-9B3A-9B68-C72D-4C996AF0BE94}"/>
              </a:ext>
            </a:extLst>
          </p:cNvPr>
          <p:cNvCxnSpPr>
            <a:cxnSpLocks/>
          </p:cNvCxnSpPr>
          <p:nvPr/>
        </p:nvCxnSpPr>
        <p:spPr>
          <a:xfrm flipV="1">
            <a:off x="4307547" y="2753921"/>
            <a:ext cx="12370" cy="2717931"/>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5522CFC7-D5E8-1F66-AD8F-655D2197A748}"/>
              </a:ext>
            </a:extLst>
          </p:cNvPr>
          <p:cNvCxnSpPr>
            <a:cxnSpLocks/>
          </p:cNvCxnSpPr>
          <p:nvPr/>
        </p:nvCxnSpPr>
        <p:spPr>
          <a:xfrm flipH="1">
            <a:off x="3194353" y="5446470"/>
            <a:ext cx="1124163" cy="862655"/>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F9C21875-171B-F5DD-AB68-35B19F9D474F}"/>
              </a:ext>
            </a:extLst>
          </p:cNvPr>
          <p:cNvCxnSpPr>
            <a:cxnSpLocks/>
          </p:cNvCxnSpPr>
          <p:nvPr/>
        </p:nvCxnSpPr>
        <p:spPr>
          <a:xfrm>
            <a:off x="4317116" y="5453324"/>
            <a:ext cx="1814650"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1" name="object 11">
            <a:extLst>
              <a:ext uri="{FF2B5EF4-FFF2-40B4-BE49-F238E27FC236}">
                <a16:creationId xmlns:a16="http://schemas.microsoft.com/office/drawing/2014/main" id="{4DE7066D-EA4F-1A24-3CAB-69F92D8E46EF}"/>
              </a:ext>
            </a:extLst>
          </p:cNvPr>
          <p:cNvSpPr txBox="1"/>
          <p:nvPr/>
        </p:nvSpPr>
        <p:spPr>
          <a:xfrm>
            <a:off x="2943834" y="6132535"/>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x</a:t>
            </a:r>
            <a:endParaRPr sz="2800" dirty="0">
              <a:latin typeface="Arial" panose="020B0604020202020204" pitchFamily="34" charset="0"/>
              <a:cs typeface="Arial" panose="020B0604020202020204" pitchFamily="34" charset="0"/>
            </a:endParaRPr>
          </a:p>
        </p:txBody>
      </p:sp>
      <p:sp>
        <p:nvSpPr>
          <p:cNvPr id="62" name="object 11">
            <a:extLst>
              <a:ext uri="{FF2B5EF4-FFF2-40B4-BE49-F238E27FC236}">
                <a16:creationId xmlns:a16="http://schemas.microsoft.com/office/drawing/2014/main" id="{49A88311-2641-C539-2E2A-C264A2E722E4}"/>
              </a:ext>
            </a:extLst>
          </p:cNvPr>
          <p:cNvSpPr txBox="1"/>
          <p:nvPr/>
        </p:nvSpPr>
        <p:spPr>
          <a:xfrm>
            <a:off x="6219734" y="5169684"/>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y</a:t>
            </a:r>
            <a:endParaRPr sz="2800" dirty="0">
              <a:latin typeface="Arial" panose="020B0604020202020204" pitchFamily="34" charset="0"/>
              <a:cs typeface="Arial" panose="020B0604020202020204" pitchFamily="34" charset="0"/>
            </a:endParaRPr>
          </a:p>
        </p:txBody>
      </p:sp>
      <p:sp>
        <p:nvSpPr>
          <p:cNvPr id="63" name="object 11">
            <a:extLst>
              <a:ext uri="{FF2B5EF4-FFF2-40B4-BE49-F238E27FC236}">
                <a16:creationId xmlns:a16="http://schemas.microsoft.com/office/drawing/2014/main" id="{071E5B76-0B99-B3A0-001F-175F97C34528}"/>
              </a:ext>
            </a:extLst>
          </p:cNvPr>
          <p:cNvSpPr txBox="1"/>
          <p:nvPr/>
        </p:nvSpPr>
        <p:spPr>
          <a:xfrm>
            <a:off x="4216460" y="2291693"/>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z</a:t>
            </a:r>
            <a:endParaRPr sz="28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8" name="テキスト ボックス 23">
                <a:extLst>
                  <a:ext uri="{FF2B5EF4-FFF2-40B4-BE49-F238E27FC236}">
                    <a16:creationId xmlns:a16="http://schemas.microsoft.com/office/drawing/2014/main" id="{D6317579-0A60-0F52-1381-367AE0DB526F}"/>
                  </a:ext>
                </a:extLst>
              </p:cNvPr>
              <p:cNvSpPr txBox="1"/>
              <p:nvPr/>
            </p:nvSpPr>
            <p:spPr>
              <a:xfrm>
                <a:off x="8785438" y="5453324"/>
                <a:ext cx="4676439" cy="1423338"/>
              </a:xfrm>
              <a:prstGeom prst="rect">
                <a:avLst/>
              </a:prstGeom>
              <a:noFill/>
            </p:spPr>
            <p:txBody>
              <a:bodyPr wrap="square" rtlCol="0">
                <a:spAutoFit/>
              </a:bodyPr>
              <a:lstStyle/>
              <a:p>
                <a:r>
                  <a:rPr kumimoji="1" lang="en-US" altLang="ja-JP" b="0" i="1" dirty="0">
                    <a:latin typeface="Cambria Math" panose="02040503050406030204" pitchFamily="18" charset="0"/>
                  </a:rPr>
                  <a:t> </a:t>
                </a:r>
                <a14:m>
                  <m:oMath xmlns:m="http://schemas.openxmlformats.org/officeDocument/2006/math">
                    <m:r>
                      <m:rPr>
                        <m:sty m:val="p"/>
                      </m:rPr>
                      <a:rPr kumimoji="1" lang="ja-JP" altLang="en-US" sz="2800" b="0" i="0" smtClean="0">
                        <a:latin typeface="Cambria Math" panose="02040503050406030204" pitchFamily="18" charset="0"/>
                      </a:rPr>
                      <m:t>ρ</m:t>
                    </m:r>
                    <m:r>
                      <a:rPr kumimoji="1" lang="en-US" altLang="ja-JP" sz="2800" b="0" i="0" smtClean="0">
                        <a:latin typeface="Cambria Math" panose="02040503050406030204" pitchFamily="18" charset="0"/>
                      </a:rPr>
                      <m:t>(</m:t>
                    </m:r>
                    <m:r>
                      <a:rPr kumimoji="1" lang="en-US" altLang="ja-JP" sz="2800" b="1" i="0" smtClean="0">
                        <a:latin typeface="Cambria Math" panose="02040503050406030204" pitchFamily="18" charset="0"/>
                      </a:rPr>
                      <m:t>𝐊</m:t>
                    </m:r>
                    <m:r>
                      <a:rPr kumimoji="1" lang="en-US" altLang="ja-JP" sz="2800" b="0" i="0" smtClean="0">
                        <a:latin typeface="Cambria Math" panose="02040503050406030204" pitchFamily="18" charset="0"/>
                      </a:rPr>
                      <m:t>)</m:t>
                    </m:r>
                    <m:r>
                      <a:rPr kumimoji="1" lang="en-US" altLang="ja-JP" sz="2800" b="0" i="0" smtClean="0">
                        <a:latin typeface="Cambria Math" panose="02040503050406030204" pitchFamily="18" charset="0"/>
                        <a:ea typeface="Cambria Math" panose="02040503050406030204" pitchFamily="18" charset="0"/>
                      </a:rPr>
                      <m:t>=</m:t>
                    </m:r>
                  </m:oMath>
                </a14:m>
                <a:r>
                  <a:rPr lang="en-US" sz="2800" dirty="0"/>
                  <a:t> </a:t>
                </a:r>
                <a:r>
                  <a:rPr lang="en-US" sz="2800" dirty="0">
                    <a:latin typeface="Arial" panose="020B0604020202020204" pitchFamily="34" charset="0"/>
                    <a:cs typeface="Arial" panose="020B0604020202020204" pitchFamily="34" charset="0"/>
                  </a:rPr>
                  <a:t>0.54774</a:t>
                </a:r>
                <a:endParaRPr kumimoji="1" lang="en-US" altLang="ja-JP" sz="2800" b="0" dirty="0">
                  <a:latin typeface="Arial" panose="020B0604020202020204" pitchFamily="34" charset="0"/>
                  <a:ea typeface="Cambria Math" panose="02040503050406030204" pitchFamily="18" charset="0"/>
                  <a:cs typeface="Arial" panose="020B0604020202020204" pitchFamily="34" charset="0"/>
                </a:endParaRPr>
              </a:p>
              <a:p>
                <a:r>
                  <a:rPr kumimoji="1" lang="en-US" altLang="ja-JP" sz="2800" dirty="0"/>
                  <a:t> </a:t>
                </a:r>
                <a14:m>
                  <m:oMath xmlns:m="http://schemas.openxmlformats.org/officeDocument/2006/math">
                    <m:sSub>
                      <m:sSubPr>
                        <m:ctrlPr>
                          <a:rPr kumimoji="1" lang="en-US" altLang="ja-JP" sz="2800" b="0" i="1" smtClean="0">
                            <a:latin typeface="Cambria Math" panose="02040503050406030204" pitchFamily="18" charset="0"/>
                          </a:rPr>
                        </m:ctrlPr>
                      </m:sSubPr>
                      <m:e>
                        <m:r>
                          <m:rPr>
                            <m:sty m:val="p"/>
                          </m:rPr>
                          <a:rPr kumimoji="1" lang="ja-JP" altLang="en-US" sz="2800">
                            <a:latin typeface="Cambria Math" panose="02040503050406030204" pitchFamily="18" charset="0"/>
                          </a:rPr>
                          <m:t>ω</m:t>
                        </m:r>
                      </m:e>
                      <m:sub>
                        <m:r>
                          <m:rPr>
                            <m:sty m:val="p"/>
                          </m:rPr>
                          <a:rPr kumimoji="1" lang="en-US" altLang="ja-JP" sz="2800" b="0" i="0" smtClean="0">
                            <a:latin typeface="Cambria Math" panose="02040503050406030204" pitchFamily="18" charset="0"/>
                          </a:rPr>
                          <m:t>opt</m:t>
                        </m:r>
                      </m:sub>
                    </m:sSub>
                    <m:r>
                      <a:rPr kumimoji="1" lang="en-US" altLang="ja-JP" sz="2800" b="0" i="0" smtClean="0">
                        <a:latin typeface="Cambria Math" panose="02040503050406030204" pitchFamily="18" charset="0"/>
                      </a:rPr>
                      <m:t>=</m:t>
                    </m:r>
                  </m:oMath>
                </a14:m>
                <a:r>
                  <a:rPr lang="en-US" dirty="0"/>
                  <a:t> </a:t>
                </a:r>
                <a:r>
                  <a:rPr lang="en-US" sz="2800" dirty="0">
                    <a:latin typeface="Arial" panose="020B0604020202020204" pitchFamily="34" charset="0"/>
                    <a:cs typeface="Arial" panose="020B0604020202020204" pitchFamily="34" charset="0"/>
                  </a:rPr>
                  <a:t>0.93514+0.10304i</a:t>
                </a:r>
                <a:endParaRPr kumimoji="1" lang="en-US" altLang="ja-JP" sz="2800" b="0" dirty="0">
                  <a:latin typeface="Arial" panose="020B0604020202020204" pitchFamily="34" charset="0"/>
                  <a:cs typeface="Arial" panose="020B0604020202020204" pitchFamily="34" charset="0"/>
                </a:endParaRPr>
              </a:p>
              <a:p>
                <a:r>
                  <a:rPr kumimoji="1" lang="en-US" altLang="ja-JP" sz="2800" dirty="0"/>
                  <a:t> </a:t>
                </a:r>
                <a14:m>
                  <m:oMath xmlns:m="http://schemas.openxmlformats.org/officeDocument/2006/math">
                    <m:r>
                      <m:rPr>
                        <m:sty m:val="p"/>
                      </m:rPr>
                      <a:rPr kumimoji="1" lang="ja-JP" altLang="en-US" sz="2800">
                        <a:latin typeface="Cambria Math" panose="02040503050406030204" pitchFamily="18" charset="0"/>
                      </a:rPr>
                      <m:t>ρ</m:t>
                    </m:r>
                    <m:r>
                      <a:rPr kumimoji="1" lang="en-US" altLang="ja-JP" sz="2800">
                        <a:latin typeface="Cambria Math" panose="02040503050406030204" pitchFamily="18" charset="0"/>
                      </a:rPr>
                      <m:t>(</m:t>
                    </m:r>
                    <m:r>
                      <a:rPr kumimoji="1" lang="en-US" altLang="ja-JP" sz="2800" b="1" i="0" smtClean="0">
                        <a:latin typeface="Cambria Math" panose="02040503050406030204" pitchFamily="18" charset="0"/>
                      </a:rPr>
                      <m:t>𝐆</m:t>
                    </m:r>
                    <m:r>
                      <a:rPr kumimoji="1" lang="en-US" altLang="ja-JP" sz="2800">
                        <a:latin typeface="Cambria Math" panose="02040503050406030204" pitchFamily="18" charset="0"/>
                      </a:rPr>
                      <m:t>)</m:t>
                    </m:r>
                    <m:r>
                      <a:rPr kumimoji="1" lang="en-US" altLang="ja-JP" sz="2800" b="0" i="0" smtClean="0">
                        <a:latin typeface="Cambria Math" panose="02040503050406030204" pitchFamily="18" charset="0"/>
                        <a:cs typeface="Arial" panose="02080604020202020204" pitchFamily="34" charset="0"/>
                      </a:rPr>
                      <m:t>=</m:t>
                    </m:r>
                  </m:oMath>
                </a14:m>
                <a:r>
                  <a:rPr kumimoji="1" lang="en-US" altLang="ja-JP" sz="2800" dirty="0">
                    <a:latin typeface="Arial" panose="02080604020202020204" pitchFamily="34" charset="0"/>
                    <a:cs typeface="Arial" panose="02080604020202020204" pitchFamily="34" charset="0"/>
                  </a:rPr>
                  <a:t> </a:t>
                </a:r>
                <a:r>
                  <a:rPr lang="en-US" sz="2800" dirty="0">
                    <a:latin typeface="Arial" panose="020B0604020202020204" pitchFamily="34" charset="0"/>
                    <a:cs typeface="Arial" panose="020B0604020202020204" pitchFamily="34" charset="0"/>
                  </a:rPr>
                  <a:t>0.39551</a:t>
                </a:r>
              </a:p>
            </p:txBody>
          </p:sp>
        </mc:Choice>
        <mc:Fallback xmlns="">
          <p:sp>
            <p:nvSpPr>
              <p:cNvPr id="8" name="テキスト ボックス 23">
                <a:extLst>
                  <a:ext uri="{FF2B5EF4-FFF2-40B4-BE49-F238E27FC236}">
                    <a16:creationId xmlns:a16="http://schemas.microsoft.com/office/drawing/2014/main" id="{D6317579-0A60-0F52-1381-367AE0DB526F}"/>
                  </a:ext>
                </a:extLst>
              </p:cNvPr>
              <p:cNvSpPr txBox="1">
                <a:spLocks noRot="1" noChangeAspect="1" noMove="1" noResize="1" noEditPoints="1" noAdjustHandles="1" noChangeArrowheads="1" noChangeShapeType="1" noTextEdit="1"/>
              </p:cNvSpPr>
              <p:nvPr/>
            </p:nvSpPr>
            <p:spPr>
              <a:xfrm>
                <a:off x="8785438" y="5453324"/>
                <a:ext cx="4676439" cy="1423338"/>
              </a:xfrm>
              <a:prstGeom prst="rect">
                <a:avLst/>
              </a:prstGeom>
              <a:blipFill>
                <a:blip r:embed="rId4"/>
                <a:stretch>
                  <a:fillRect t="-5310" b="-8850"/>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284A09BE-C18F-A607-8F17-2F943C596DB1}"/>
              </a:ext>
            </a:extLst>
          </p:cNvPr>
          <p:cNvSpPr txBox="1"/>
          <p:nvPr/>
        </p:nvSpPr>
        <p:spPr>
          <a:xfrm>
            <a:off x="6902233" y="4828782"/>
            <a:ext cx="7001725"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dense atomic chain (6Ti-6O) along z-axis:</a:t>
            </a:r>
            <a:endParaRPr lang="en-US" sz="2800" dirty="0"/>
          </a:p>
        </p:txBody>
      </p:sp>
      <p:grpSp>
        <p:nvGrpSpPr>
          <p:cNvPr id="13" name="Group 12">
            <a:extLst>
              <a:ext uri="{FF2B5EF4-FFF2-40B4-BE49-F238E27FC236}">
                <a16:creationId xmlns:a16="http://schemas.microsoft.com/office/drawing/2014/main" id="{F072FF0C-0966-5842-B80C-357FE84C1F78}"/>
              </a:ext>
            </a:extLst>
          </p:cNvPr>
          <p:cNvGrpSpPr/>
          <p:nvPr/>
        </p:nvGrpSpPr>
        <p:grpSpPr>
          <a:xfrm>
            <a:off x="7074455" y="3731002"/>
            <a:ext cx="7601035" cy="534961"/>
            <a:chOff x="6550394" y="3704485"/>
            <a:chExt cx="7956868" cy="534961"/>
          </a:xfrm>
        </p:grpSpPr>
        <p:cxnSp>
          <p:nvCxnSpPr>
            <p:cNvPr id="29" name="直線矢印コネクタ 24">
              <a:extLst>
                <a:ext uri="{FF2B5EF4-FFF2-40B4-BE49-F238E27FC236}">
                  <a16:creationId xmlns:a16="http://schemas.microsoft.com/office/drawing/2014/main" id="{AC22378B-CFE7-1562-9E45-67385822E6C3}"/>
                </a:ext>
              </a:extLst>
            </p:cNvPr>
            <p:cNvCxnSpPr>
              <a:cxnSpLocks/>
            </p:cNvCxnSpPr>
            <p:nvPr/>
          </p:nvCxnSpPr>
          <p:spPr>
            <a:xfrm>
              <a:off x="6550394" y="3978054"/>
              <a:ext cx="7149218" cy="0"/>
            </a:xfrm>
            <a:prstGeom prst="straightConnector1">
              <a:avLst/>
            </a:prstGeom>
            <a:ln w="762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楕円 17">
              <a:extLst>
                <a:ext uri="{FF2B5EF4-FFF2-40B4-BE49-F238E27FC236}">
                  <a16:creationId xmlns:a16="http://schemas.microsoft.com/office/drawing/2014/main" id="{F52B7A5F-5736-EFB8-F941-D3906B460957}"/>
                </a:ext>
              </a:extLst>
            </p:cNvPr>
            <p:cNvSpPr/>
            <p:nvPr/>
          </p:nvSpPr>
          <p:spPr>
            <a:xfrm>
              <a:off x="11583198" y="3704485"/>
              <a:ext cx="526654" cy="514839"/>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16" name="楕円 17">
              <a:extLst>
                <a:ext uri="{FF2B5EF4-FFF2-40B4-BE49-F238E27FC236}">
                  <a16:creationId xmlns:a16="http://schemas.microsoft.com/office/drawing/2014/main" id="{D9CF3E0A-3775-95BC-F897-39FA727B075B}"/>
                </a:ext>
              </a:extLst>
            </p:cNvPr>
            <p:cNvSpPr/>
            <p:nvPr/>
          </p:nvSpPr>
          <p:spPr>
            <a:xfrm>
              <a:off x="10489573" y="3704485"/>
              <a:ext cx="526654" cy="514839"/>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17" name="楕円 17">
              <a:extLst>
                <a:ext uri="{FF2B5EF4-FFF2-40B4-BE49-F238E27FC236}">
                  <a16:creationId xmlns:a16="http://schemas.microsoft.com/office/drawing/2014/main" id="{342CD58A-7447-0302-3CB1-0C0CB31181EA}"/>
                </a:ext>
              </a:extLst>
            </p:cNvPr>
            <p:cNvSpPr/>
            <p:nvPr/>
          </p:nvSpPr>
          <p:spPr>
            <a:xfrm>
              <a:off x="12674123" y="3704485"/>
              <a:ext cx="526654" cy="514839"/>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18" name="楕円 18">
              <a:extLst>
                <a:ext uri="{FF2B5EF4-FFF2-40B4-BE49-F238E27FC236}">
                  <a16:creationId xmlns:a16="http://schemas.microsoft.com/office/drawing/2014/main" id="{BD9E41E1-E765-C581-7C6B-79EA7510CC82}"/>
                </a:ext>
              </a:extLst>
            </p:cNvPr>
            <p:cNvSpPr/>
            <p:nvPr/>
          </p:nvSpPr>
          <p:spPr>
            <a:xfrm>
              <a:off x="10035165" y="3812286"/>
              <a:ext cx="339145" cy="331537"/>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19" name="楕円 18">
              <a:extLst>
                <a:ext uri="{FF2B5EF4-FFF2-40B4-BE49-F238E27FC236}">
                  <a16:creationId xmlns:a16="http://schemas.microsoft.com/office/drawing/2014/main" id="{A17CECBF-2540-E894-15B8-9772F18A5F3C}"/>
                </a:ext>
              </a:extLst>
            </p:cNvPr>
            <p:cNvSpPr/>
            <p:nvPr/>
          </p:nvSpPr>
          <p:spPr>
            <a:xfrm>
              <a:off x="11131490" y="3812286"/>
              <a:ext cx="339145" cy="331537"/>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20" name="楕円 18">
              <a:extLst>
                <a:ext uri="{FF2B5EF4-FFF2-40B4-BE49-F238E27FC236}">
                  <a16:creationId xmlns:a16="http://schemas.microsoft.com/office/drawing/2014/main" id="{A372791A-1207-19D8-E28F-350FA701EC2D}"/>
                </a:ext>
              </a:extLst>
            </p:cNvPr>
            <p:cNvSpPr/>
            <p:nvPr/>
          </p:nvSpPr>
          <p:spPr>
            <a:xfrm>
              <a:off x="12222415" y="3800295"/>
              <a:ext cx="339145" cy="331537"/>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21" name="楕円 17">
              <a:extLst>
                <a:ext uri="{FF2B5EF4-FFF2-40B4-BE49-F238E27FC236}">
                  <a16:creationId xmlns:a16="http://schemas.microsoft.com/office/drawing/2014/main" id="{C2D2C4C0-4D27-895A-C9AC-244BDCD7122A}"/>
                </a:ext>
              </a:extLst>
            </p:cNvPr>
            <p:cNvSpPr/>
            <p:nvPr/>
          </p:nvSpPr>
          <p:spPr>
            <a:xfrm>
              <a:off x="7189855" y="3704486"/>
              <a:ext cx="526654" cy="514839"/>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22" name="楕円 18">
              <a:extLst>
                <a:ext uri="{FF2B5EF4-FFF2-40B4-BE49-F238E27FC236}">
                  <a16:creationId xmlns:a16="http://schemas.microsoft.com/office/drawing/2014/main" id="{F6CC040B-6BD5-001D-C709-9E4114E89FC0}"/>
                </a:ext>
              </a:extLst>
            </p:cNvPr>
            <p:cNvSpPr/>
            <p:nvPr/>
          </p:nvSpPr>
          <p:spPr>
            <a:xfrm>
              <a:off x="6732660" y="3818074"/>
              <a:ext cx="339145" cy="331537"/>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23" name="楕円 17">
              <a:extLst>
                <a:ext uri="{FF2B5EF4-FFF2-40B4-BE49-F238E27FC236}">
                  <a16:creationId xmlns:a16="http://schemas.microsoft.com/office/drawing/2014/main" id="{E65A6A69-A67E-455A-96E8-9F358E560613}"/>
                </a:ext>
              </a:extLst>
            </p:cNvPr>
            <p:cNvSpPr/>
            <p:nvPr/>
          </p:nvSpPr>
          <p:spPr>
            <a:xfrm>
              <a:off x="8291754" y="3720636"/>
              <a:ext cx="526654" cy="514839"/>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24" name="楕円 17">
              <a:extLst>
                <a:ext uri="{FF2B5EF4-FFF2-40B4-BE49-F238E27FC236}">
                  <a16:creationId xmlns:a16="http://schemas.microsoft.com/office/drawing/2014/main" id="{DA6FB028-8437-578E-FC5B-C2452E258AD4}"/>
                </a:ext>
              </a:extLst>
            </p:cNvPr>
            <p:cNvSpPr/>
            <p:nvPr/>
          </p:nvSpPr>
          <p:spPr>
            <a:xfrm>
              <a:off x="9393248" y="3724607"/>
              <a:ext cx="526654" cy="514839"/>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25" name="楕円 18">
              <a:extLst>
                <a:ext uri="{FF2B5EF4-FFF2-40B4-BE49-F238E27FC236}">
                  <a16:creationId xmlns:a16="http://schemas.microsoft.com/office/drawing/2014/main" id="{3055B35C-E31D-4C74-7860-AAD9CEEC320D}"/>
                </a:ext>
              </a:extLst>
            </p:cNvPr>
            <p:cNvSpPr/>
            <p:nvPr/>
          </p:nvSpPr>
          <p:spPr>
            <a:xfrm>
              <a:off x="8936458" y="3818074"/>
              <a:ext cx="339145" cy="331537"/>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28" name="楕円 18">
              <a:extLst>
                <a:ext uri="{FF2B5EF4-FFF2-40B4-BE49-F238E27FC236}">
                  <a16:creationId xmlns:a16="http://schemas.microsoft.com/office/drawing/2014/main" id="{B4FFD175-7C23-A190-B23F-BE4BF9F0C4E1}"/>
                </a:ext>
              </a:extLst>
            </p:cNvPr>
            <p:cNvSpPr/>
            <p:nvPr/>
          </p:nvSpPr>
          <p:spPr>
            <a:xfrm>
              <a:off x="7834559" y="3800295"/>
              <a:ext cx="339145" cy="331537"/>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32" name="object 11">
              <a:extLst>
                <a:ext uri="{FF2B5EF4-FFF2-40B4-BE49-F238E27FC236}">
                  <a16:creationId xmlns:a16="http://schemas.microsoft.com/office/drawing/2014/main" id="{C3439105-A8FC-6DB0-3CD2-E18DC306DBCF}"/>
                </a:ext>
              </a:extLst>
            </p:cNvPr>
            <p:cNvSpPr txBox="1"/>
            <p:nvPr/>
          </p:nvSpPr>
          <p:spPr>
            <a:xfrm>
              <a:off x="13881878" y="3720636"/>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z</a:t>
              </a:r>
              <a:endParaRPr sz="2800" dirty="0">
                <a:latin typeface="Arial" panose="020B0604020202020204" pitchFamily="34" charset="0"/>
                <a:cs typeface="Arial" panose="020B0604020202020204" pitchFamily="34" charset="0"/>
              </a:endParaRPr>
            </a:p>
          </p:txBody>
        </p:sp>
      </p:grp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08F1150D-E21C-64A3-3356-3D990B50E89F}"/>
                  </a:ext>
                </a:extLst>
              </p:cNvPr>
              <p:cNvSpPr txBox="1"/>
              <p:nvPr/>
            </p:nvSpPr>
            <p:spPr>
              <a:xfrm>
                <a:off x="7036088" y="2232446"/>
                <a:ext cx="2485283" cy="561564"/>
              </a:xfrm>
              <a:prstGeom prst="rect">
                <a:avLst/>
              </a:prstGeom>
              <a:noFill/>
            </p:spPr>
            <p:txBody>
              <a:bodyPr wrap="square" rtlCol="0">
                <a:spAutoFit/>
              </a:bodyPr>
              <a:lstStyle/>
              <a:p>
                <a14:m>
                  <m:oMath xmlns:m="http://schemas.openxmlformats.org/officeDocument/2006/math">
                    <m:sSub>
                      <m:sSubPr>
                        <m:ctrlPr>
                          <a:rPr kumimoji="1" lang="en-US" altLang="ja-JP" sz="2800" i="1">
                            <a:latin typeface="Cambria Math" panose="02040503050406030204" pitchFamily="18" charset="0"/>
                          </a:rPr>
                        </m:ctrlPr>
                      </m:sSubPr>
                      <m:e>
                        <m:r>
                          <m:rPr>
                            <m:sty m:val="p"/>
                          </m:rPr>
                          <a:rPr kumimoji="1" lang="ja-JP" altLang="en-US" sz="2800">
                            <a:latin typeface="Cambria Math" panose="02040503050406030204" pitchFamily="18" charset="0"/>
                          </a:rPr>
                          <m:t>ω</m:t>
                        </m:r>
                      </m:e>
                      <m:sub>
                        <m:r>
                          <m:rPr>
                            <m:sty m:val="p"/>
                          </m:rPr>
                          <a:rPr kumimoji="1" lang="en-US" altLang="ja-JP" sz="2800">
                            <a:latin typeface="Cambria Math" panose="02040503050406030204" pitchFamily="18" charset="0"/>
                          </a:rPr>
                          <m:t>opt</m:t>
                        </m:r>
                      </m:sub>
                    </m:sSub>
                  </m:oMath>
                </a14:m>
                <a:r>
                  <a:rPr lang="en-US" sz="2800" dirty="0"/>
                  <a:t> </a:t>
                </a:r>
                <a:r>
                  <a:rPr lang="en-US" sz="2800" dirty="0">
                    <a:latin typeface="Arial" panose="020B0604020202020204" pitchFamily="34" charset="0"/>
                    <a:cs typeface="Arial" panose="020B0604020202020204" pitchFamily="34" charset="0"/>
                  </a:rPr>
                  <a:t>estimate:</a:t>
                </a:r>
              </a:p>
            </p:txBody>
          </p:sp>
        </mc:Choice>
        <mc:Fallback xmlns="">
          <p:sp>
            <p:nvSpPr>
              <p:cNvPr id="37" name="TextBox 36">
                <a:extLst>
                  <a:ext uri="{FF2B5EF4-FFF2-40B4-BE49-F238E27FC236}">
                    <a16:creationId xmlns:a16="http://schemas.microsoft.com/office/drawing/2014/main" id="{08F1150D-E21C-64A3-3356-3D990B50E89F}"/>
                  </a:ext>
                </a:extLst>
              </p:cNvPr>
              <p:cNvSpPr txBox="1">
                <a:spLocks noRot="1" noChangeAspect="1" noMove="1" noResize="1" noEditPoints="1" noAdjustHandles="1" noChangeArrowheads="1" noChangeShapeType="1" noTextEdit="1"/>
              </p:cNvSpPr>
              <p:nvPr/>
            </p:nvSpPr>
            <p:spPr>
              <a:xfrm>
                <a:off x="7036088" y="2232446"/>
                <a:ext cx="2485283" cy="561564"/>
              </a:xfrm>
              <a:prstGeom prst="rect">
                <a:avLst/>
              </a:prstGeom>
              <a:blipFill>
                <a:blip r:embed="rId5"/>
                <a:stretch>
                  <a:fillRect t="-11111" r="-3046" b="-22222"/>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id="{0DEC068D-7028-9653-8A6F-9F63D566EF33}"/>
              </a:ext>
            </a:extLst>
          </p:cNvPr>
          <p:cNvSpPr txBox="1"/>
          <p:nvPr/>
        </p:nvSpPr>
        <p:spPr>
          <a:xfrm>
            <a:off x="7230902" y="3292772"/>
            <a:ext cx="460800" cy="461665"/>
          </a:xfrm>
          <a:prstGeom prst="rect">
            <a:avLst/>
          </a:prstGeom>
          <a:noFill/>
        </p:spPr>
        <p:txBody>
          <a:bodyPr wrap="square" rtlCol="0">
            <a:spAutoFit/>
          </a:bodyPr>
          <a:lstStyle/>
          <a:p>
            <a:r>
              <a:rPr kumimoji="1" lang="en-US" altLang="ja-JP" sz="2400" b="1" dirty="0">
                <a:latin typeface="Arial" panose="02080604020202020204" pitchFamily="34" charset="0"/>
                <a:cs typeface="Arial" panose="02080604020202020204" pitchFamily="34" charset="0"/>
              </a:rPr>
              <a:t>O</a:t>
            </a:r>
            <a:endParaRPr lang="en-US" dirty="0"/>
          </a:p>
        </p:txBody>
      </p:sp>
      <p:sp>
        <p:nvSpPr>
          <p:cNvPr id="7" name="TextBox 6">
            <a:extLst>
              <a:ext uri="{FF2B5EF4-FFF2-40B4-BE49-F238E27FC236}">
                <a16:creationId xmlns:a16="http://schemas.microsoft.com/office/drawing/2014/main" id="{2603A0EF-FABB-1212-1E48-0332BCAE6BA6}"/>
              </a:ext>
            </a:extLst>
          </p:cNvPr>
          <p:cNvSpPr txBox="1"/>
          <p:nvPr/>
        </p:nvSpPr>
        <p:spPr>
          <a:xfrm>
            <a:off x="7709326" y="3301636"/>
            <a:ext cx="460800" cy="461665"/>
          </a:xfrm>
          <a:prstGeom prst="rect">
            <a:avLst/>
          </a:prstGeom>
          <a:noFill/>
        </p:spPr>
        <p:txBody>
          <a:bodyPr wrap="square" rtlCol="0">
            <a:spAutoFit/>
          </a:bodyPr>
          <a:lstStyle/>
          <a:p>
            <a:r>
              <a:rPr kumimoji="1" lang="en-US" sz="2400" b="1" dirty="0">
                <a:latin typeface="Arial" panose="02080604020202020204" pitchFamily="34" charset="0"/>
                <a:cs typeface="Arial" panose="02080604020202020204" pitchFamily="34" charset="0"/>
              </a:rPr>
              <a:t>Ti</a:t>
            </a:r>
            <a:endParaRPr lang="en-US" dirty="0"/>
          </a:p>
        </p:txBody>
      </p:sp>
    </p:spTree>
    <p:extLst>
      <p:ext uri="{BB962C8B-B14F-4D97-AF65-F5344CB8AC3E}">
        <p14:creationId xmlns:p14="http://schemas.microsoft.com/office/powerpoint/2010/main" val="1191564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B3DF34-B2A5-52A5-9EE9-5B92EE97CA7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2A6BEE78-4FCF-1459-8837-A5FA0DC58481}"/>
              </a:ext>
            </a:extLst>
          </p:cNvPr>
          <p:cNvPicPr>
            <a:picLocks noChangeAspect="1"/>
          </p:cNvPicPr>
          <p:nvPr/>
        </p:nvPicPr>
        <p:blipFill>
          <a:blip r:embed="rId3">
            <a:extLst>
              <a:ext uri="{28A0092B-C50C-407E-A947-70E740481C1C}">
                <a14:useLocalDpi xmlns:a14="http://schemas.microsoft.com/office/drawing/2010/main" val="0"/>
              </a:ext>
            </a:extLst>
          </a:blip>
          <a:srcRect l="7841" t="11175" r="9058" b="1805"/>
          <a:stretch>
            <a:fillRect/>
          </a:stretch>
        </p:blipFill>
        <p:spPr>
          <a:xfrm>
            <a:off x="2871216" y="1344168"/>
            <a:ext cx="8138161" cy="8521912"/>
          </a:xfrm>
          <a:prstGeom prst="rect">
            <a:avLst/>
          </a:prstGeom>
        </p:spPr>
      </p:pic>
      <p:sp>
        <p:nvSpPr>
          <p:cNvPr id="12" name="テキスト ボックス 10">
            <a:extLst>
              <a:ext uri="{FF2B5EF4-FFF2-40B4-BE49-F238E27FC236}">
                <a16:creationId xmlns:a16="http://schemas.microsoft.com/office/drawing/2014/main" id="{31CCF652-6918-1A2E-8CF5-66A75C959841}"/>
              </a:ext>
            </a:extLst>
          </p:cNvPr>
          <p:cNvSpPr txBox="1"/>
          <p:nvPr/>
        </p:nvSpPr>
        <p:spPr>
          <a:xfrm>
            <a:off x="3753396" y="128016"/>
            <a:ext cx="6814883"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Simulation and Experiment</a:t>
            </a:r>
          </a:p>
        </p:txBody>
      </p:sp>
      <p:pic>
        <p:nvPicPr>
          <p:cNvPr id="7" name="Picture 6" descr="A graph of different colored lines&#10;&#10;AI-generated content may be incorrect.">
            <a:extLst>
              <a:ext uri="{FF2B5EF4-FFF2-40B4-BE49-F238E27FC236}">
                <a16:creationId xmlns:a16="http://schemas.microsoft.com/office/drawing/2014/main" id="{B36C261C-5E18-FFED-A55A-79A9949A7A6F}"/>
              </a:ext>
            </a:extLst>
          </p:cNvPr>
          <p:cNvPicPr>
            <a:picLocks noChangeAspect="1"/>
          </p:cNvPicPr>
          <p:nvPr/>
        </p:nvPicPr>
        <p:blipFill>
          <a:blip r:embed="rId4">
            <a:extLst>
              <a:ext uri="{28A0092B-C50C-407E-A947-70E740481C1C}">
                <a14:useLocalDpi xmlns:a14="http://schemas.microsoft.com/office/drawing/2010/main" val="0"/>
              </a:ext>
            </a:extLst>
          </a:blip>
          <a:srcRect l="52101" t="12269" r="10252" b="64538"/>
          <a:stretch>
            <a:fillRect/>
          </a:stretch>
        </p:blipFill>
        <p:spPr>
          <a:xfrm>
            <a:off x="7754112" y="1435608"/>
            <a:ext cx="3160162" cy="1946865"/>
          </a:xfrm>
          <a:prstGeom prst="rect">
            <a:avLst/>
          </a:prstGeom>
        </p:spPr>
      </p:pic>
      <p:sp>
        <p:nvSpPr>
          <p:cNvPr id="16" name="TextBox 15">
            <a:extLst>
              <a:ext uri="{FF2B5EF4-FFF2-40B4-BE49-F238E27FC236}">
                <a16:creationId xmlns:a16="http://schemas.microsoft.com/office/drawing/2014/main" id="{2692F933-5411-8CA9-243C-FF4374360E6F}"/>
              </a:ext>
            </a:extLst>
          </p:cNvPr>
          <p:cNvSpPr txBox="1"/>
          <p:nvPr/>
        </p:nvSpPr>
        <p:spPr>
          <a:xfrm>
            <a:off x="102077" y="1408176"/>
            <a:ext cx="246332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Renormalized</a:t>
            </a:r>
          </a:p>
        </p:txBody>
      </p:sp>
      <p:sp>
        <p:nvSpPr>
          <p:cNvPr id="17" name="TextBox 16">
            <a:extLst>
              <a:ext uri="{FF2B5EF4-FFF2-40B4-BE49-F238E27FC236}">
                <a16:creationId xmlns:a16="http://schemas.microsoft.com/office/drawing/2014/main" id="{3695041C-6B19-2561-275E-7AC2850FE6BC}"/>
              </a:ext>
            </a:extLst>
          </p:cNvPr>
          <p:cNvSpPr txBox="1"/>
          <p:nvPr/>
        </p:nvSpPr>
        <p:spPr>
          <a:xfrm>
            <a:off x="11210544" y="2249424"/>
            <a:ext cx="3408945" cy="2592248"/>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Computational time:</a:t>
            </a:r>
          </a:p>
          <a:p>
            <a:endParaRPr lang="en-US" dirty="0"/>
          </a:p>
          <a:p>
            <a:r>
              <a:rPr lang="en-US" sz="2800" dirty="0">
                <a:latin typeface="Arial" panose="020B0604020202020204" pitchFamily="34" charset="0"/>
                <a:cs typeface="Arial" panose="020B0604020202020204" pitchFamily="34" charset="0"/>
              </a:rPr>
              <a:t>Order5: 6 mins</a:t>
            </a:r>
          </a:p>
          <a:p>
            <a:r>
              <a:rPr lang="en-US" sz="2800" dirty="0">
                <a:latin typeface="Arial" panose="020B0604020202020204" pitchFamily="34" charset="0"/>
                <a:cs typeface="Arial" panose="020B0604020202020204" pitchFamily="34" charset="0"/>
              </a:rPr>
              <a:t>Order6: 7 mins</a:t>
            </a:r>
          </a:p>
          <a:p>
            <a:r>
              <a:rPr lang="en-US" sz="2800" dirty="0">
                <a:latin typeface="Arial" panose="020B0604020202020204" pitchFamily="34" charset="0"/>
                <a:cs typeface="Arial" panose="020B0604020202020204" pitchFamily="34" charset="0"/>
              </a:rPr>
              <a:t>Order7: 40 mins</a:t>
            </a:r>
          </a:p>
          <a:p>
            <a:r>
              <a:rPr lang="en-US" sz="2800" dirty="0">
                <a:latin typeface="Arial" panose="020B0604020202020204" pitchFamily="34" charset="0"/>
                <a:cs typeface="Arial" panose="020B0604020202020204" pitchFamily="34" charset="0"/>
              </a:rPr>
              <a:t>Order8: 17 hours</a:t>
            </a:r>
          </a:p>
        </p:txBody>
      </p:sp>
      <p:sp>
        <p:nvSpPr>
          <p:cNvPr id="2" name="TextBox 1">
            <a:extLst>
              <a:ext uri="{FF2B5EF4-FFF2-40B4-BE49-F238E27FC236}">
                <a16:creationId xmlns:a16="http://schemas.microsoft.com/office/drawing/2014/main" id="{386E1096-0FF8-C5C8-EBC5-0CB504D25A73}"/>
              </a:ext>
            </a:extLst>
          </p:cNvPr>
          <p:cNvSpPr txBox="1"/>
          <p:nvPr/>
        </p:nvSpPr>
        <p:spPr>
          <a:xfrm>
            <a:off x="10919437" y="6005478"/>
            <a:ext cx="1777894"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Experiment</a:t>
            </a:r>
          </a:p>
        </p:txBody>
      </p:sp>
      <p:sp>
        <p:nvSpPr>
          <p:cNvPr id="3" name="TextBox 2">
            <a:extLst>
              <a:ext uri="{FF2B5EF4-FFF2-40B4-BE49-F238E27FC236}">
                <a16:creationId xmlns:a16="http://schemas.microsoft.com/office/drawing/2014/main" id="{E885792B-1004-1D60-ACCE-4E00E85431C5}"/>
              </a:ext>
            </a:extLst>
          </p:cNvPr>
          <p:cNvSpPr txBox="1"/>
          <p:nvPr/>
        </p:nvSpPr>
        <p:spPr>
          <a:xfrm>
            <a:off x="10889456" y="5582656"/>
            <a:ext cx="265672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Scattering order 6</a:t>
            </a:r>
          </a:p>
        </p:txBody>
      </p:sp>
      <p:sp>
        <p:nvSpPr>
          <p:cNvPr id="5" name="TextBox 4">
            <a:extLst>
              <a:ext uri="{FF2B5EF4-FFF2-40B4-BE49-F238E27FC236}">
                <a16:creationId xmlns:a16="http://schemas.microsoft.com/office/drawing/2014/main" id="{B365420B-79C2-1FF6-22B3-57CF5F2C14BE}"/>
              </a:ext>
            </a:extLst>
          </p:cNvPr>
          <p:cNvSpPr txBox="1"/>
          <p:nvPr/>
        </p:nvSpPr>
        <p:spPr>
          <a:xfrm>
            <a:off x="10889455" y="5216729"/>
            <a:ext cx="3160161"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Scattering order 7, 8</a:t>
            </a:r>
          </a:p>
        </p:txBody>
      </p:sp>
      <p:sp>
        <p:nvSpPr>
          <p:cNvPr id="6" name="TextBox 5">
            <a:extLst>
              <a:ext uri="{FF2B5EF4-FFF2-40B4-BE49-F238E27FC236}">
                <a16:creationId xmlns:a16="http://schemas.microsoft.com/office/drawing/2014/main" id="{207A0081-3048-6516-6759-05B6A279C466}"/>
              </a:ext>
            </a:extLst>
          </p:cNvPr>
          <p:cNvSpPr txBox="1"/>
          <p:nvPr/>
        </p:nvSpPr>
        <p:spPr>
          <a:xfrm>
            <a:off x="10889456" y="7309040"/>
            <a:ext cx="2841534"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Scattering order 5</a:t>
            </a:r>
          </a:p>
        </p:txBody>
      </p:sp>
    </p:spTree>
    <p:extLst>
      <p:ext uri="{BB962C8B-B14F-4D97-AF65-F5344CB8AC3E}">
        <p14:creationId xmlns:p14="http://schemas.microsoft.com/office/powerpoint/2010/main" val="346475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7AB84C-9B9C-1474-50BD-0E98ACEF3D66}"/>
            </a:ext>
          </a:extLst>
        </p:cNvPr>
        <p:cNvGrpSpPr/>
        <p:nvPr/>
      </p:nvGrpSpPr>
      <p:grpSpPr>
        <a:xfrm>
          <a:off x="0" y="0"/>
          <a:ext cx="0" cy="0"/>
          <a:chOff x="0" y="0"/>
          <a:chExt cx="0" cy="0"/>
        </a:xfrm>
      </p:grpSpPr>
      <p:sp>
        <p:nvSpPr>
          <p:cNvPr id="12" name="テキスト ボックス 10">
            <a:extLst>
              <a:ext uri="{FF2B5EF4-FFF2-40B4-BE49-F238E27FC236}">
                <a16:creationId xmlns:a16="http://schemas.microsoft.com/office/drawing/2014/main" id="{7F43F324-2CB7-23C1-EC0C-849B79F83596}"/>
              </a:ext>
            </a:extLst>
          </p:cNvPr>
          <p:cNvSpPr txBox="1"/>
          <p:nvPr/>
        </p:nvSpPr>
        <p:spPr>
          <a:xfrm>
            <a:off x="3591839" y="128016"/>
            <a:ext cx="7642220" cy="707886"/>
          </a:xfrm>
          <a:prstGeom prst="rect">
            <a:avLst/>
          </a:prstGeom>
          <a:noFill/>
        </p:spPr>
        <p:txBody>
          <a:bodyPr wrap="square">
            <a:spAutoFit/>
          </a:bodyPr>
          <a:lstStyle/>
          <a:p>
            <a:pPr marL="38100">
              <a:spcBef>
                <a:spcPts val="100"/>
              </a:spcBef>
            </a:pPr>
            <a:r>
              <a:rPr lang="en-US" sz="4000" b="1" dirty="0">
                <a:latin typeface="Arial" panose="020B0604020202020204" pitchFamily="34" charset="0"/>
                <a:cs typeface="Arial" panose="020B0604020202020204" pitchFamily="34" charset="0"/>
              </a:rPr>
              <a:t>Conclusions and Future Work</a:t>
            </a:r>
            <a:endParaRPr lang="en-US" altLang="ja-JP" sz="4000" b="1"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5291BD16-25D4-7D92-63CD-DBF9FB37644C}"/>
              </a:ext>
            </a:extLst>
          </p:cNvPr>
          <p:cNvSpPr txBox="1"/>
          <p:nvPr/>
        </p:nvSpPr>
        <p:spPr>
          <a:xfrm>
            <a:off x="412957" y="2300749"/>
            <a:ext cx="1334729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We saw the convergence of renormalized series expansion for large size clusters.</a:t>
            </a:r>
          </a:p>
        </p:txBody>
      </p:sp>
      <p:sp>
        <p:nvSpPr>
          <p:cNvPr id="4" name="TextBox 3">
            <a:extLst>
              <a:ext uri="{FF2B5EF4-FFF2-40B4-BE49-F238E27FC236}">
                <a16:creationId xmlns:a16="http://schemas.microsoft.com/office/drawing/2014/main" id="{A7FB83E6-7866-6DE1-4B0F-319B0723D884}"/>
              </a:ext>
            </a:extLst>
          </p:cNvPr>
          <p:cNvSpPr txBox="1"/>
          <p:nvPr/>
        </p:nvSpPr>
        <p:spPr>
          <a:xfrm>
            <a:off x="412955" y="3071526"/>
            <a:ext cx="13649409" cy="1384995"/>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Most of the peak positions of the spectra were reproduced by 146 atoms, but the peak intensity was not. </a:t>
            </a:r>
          </a:p>
          <a:p>
            <a:r>
              <a:rPr lang="en-US" sz="2800" dirty="0">
                <a:latin typeface="Arial" panose="020B0604020202020204" pitchFamily="34" charset="0"/>
                <a:cs typeface="Arial" panose="020B0604020202020204" pitchFamily="34" charset="0"/>
              </a:rPr>
              <a:t>→ Good agreement with the experiment by 1920 atoms. </a:t>
            </a:r>
          </a:p>
        </p:txBody>
      </p:sp>
      <p:sp>
        <p:nvSpPr>
          <p:cNvPr id="6" name="TextBox 5">
            <a:extLst>
              <a:ext uri="{FF2B5EF4-FFF2-40B4-BE49-F238E27FC236}">
                <a16:creationId xmlns:a16="http://schemas.microsoft.com/office/drawing/2014/main" id="{B8A725D4-A6E3-9A60-F66D-412E415EF11D}"/>
              </a:ext>
            </a:extLst>
          </p:cNvPr>
          <p:cNvSpPr txBox="1"/>
          <p:nvPr/>
        </p:nvSpPr>
        <p:spPr>
          <a:xfrm>
            <a:off x="412955" y="5192323"/>
            <a:ext cx="2258808"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Future work:</a:t>
            </a:r>
          </a:p>
        </p:txBody>
      </p:sp>
      <p:sp>
        <p:nvSpPr>
          <p:cNvPr id="7" name="TextBox 6">
            <a:extLst>
              <a:ext uri="{FF2B5EF4-FFF2-40B4-BE49-F238E27FC236}">
                <a16:creationId xmlns:a16="http://schemas.microsoft.com/office/drawing/2014/main" id="{CCC8FBC9-DDE0-862F-1B0C-D9DC08D063A8}"/>
              </a:ext>
            </a:extLst>
          </p:cNvPr>
          <p:cNvSpPr txBox="1"/>
          <p:nvPr/>
        </p:nvSpPr>
        <p:spPr>
          <a:xfrm>
            <a:off x="412956" y="5977154"/>
            <a:ext cx="11651227"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We will try to see the tiny structural changes of Strontium Titanate.</a:t>
            </a:r>
          </a:p>
        </p:txBody>
      </p:sp>
      <p:sp>
        <p:nvSpPr>
          <p:cNvPr id="8" name="TextBox 7">
            <a:extLst>
              <a:ext uri="{FF2B5EF4-FFF2-40B4-BE49-F238E27FC236}">
                <a16:creationId xmlns:a16="http://schemas.microsoft.com/office/drawing/2014/main" id="{16D6013A-629B-50A0-5CA2-F9E5B12B1740}"/>
              </a:ext>
            </a:extLst>
          </p:cNvPr>
          <p:cNvSpPr txBox="1"/>
          <p:nvPr/>
        </p:nvSpPr>
        <p:spPr>
          <a:xfrm>
            <a:off x="412956" y="6803544"/>
            <a:ext cx="12343668"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More perovskites (e.g., BrTiO</a:t>
            </a:r>
            <a:r>
              <a:rPr lang="en-US" sz="2800" baseline="-25000" dirty="0">
                <a:latin typeface="Arial" panose="020B0604020202020204" pitchFamily="34" charset="0"/>
                <a:cs typeface="Arial" panose="020B0604020202020204" pitchFamily="34" charset="0"/>
              </a:rPr>
              <a:t>3</a:t>
            </a:r>
            <a:r>
              <a:rPr lang="en-US" sz="2800" dirty="0">
                <a:latin typeface="Arial" panose="020B0604020202020204" pitchFamily="34" charset="0"/>
                <a:cs typeface="Arial" panose="020B0604020202020204" pitchFamily="34" charset="0"/>
              </a:rPr>
              <a:t>) should be investigated in high energy </a:t>
            </a:r>
            <a:r>
              <a:rPr lang="en-US" sz="2800" dirty="0" err="1">
                <a:latin typeface="Arial" panose="020B0604020202020204" pitchFamily="34" charset="0"/>
                <a:cs typeface="Arial" panose="020B0604020202020204" pitchFamily="34" charset="0"/>
              </a:rPr>
              <a:t>region（Experimental</a:t>
            </a:r>
            <a:r>
              <a:rPr lang="en-US" sz="2800" dirty="0">
                <a:latin typeface="Arial" panose="020B0604020202020204" pitchFamily="34" charset="0"/>
                <a:cs typeface="Arial" panose="020B0604020202020204" pitchFamily="34" charset="0"/>
              </a:rPr>
              <a:t> data are available.）.</a:t>
            </a:r>
          </a:p>
        </p:txBody>
      </p:sp>
      <p:sp>
        <p:nvSpPr>
          <p:cNvPr id="10" name="TextBox 9">
            <a:extLst>
              <a:ext uri="{FF2B5EF4-FFF2-40B4-BE49-F238E27FC236}">
                <a16:creationId xmlns:a16="http://schemas.microsoft.com/office/drawing/2014/main" id="{1709EC87-FA9B-DD07-57F3-0DF16C525D6B}"/>
              </a:ext>
            </a:extLst>
          </p:cNvPr>
          <p:cNvSpPr txBox="1"/>
          <p:nvPr/>
        </p:nvSpPr>
        <p:spPr>
          <a:xfrm>
            <a:off x="412956" y="1473775"/>
            <a:ext cx="197628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Summary:</a:t>
            </a:r>
          </a:p>
        </p:txBody>
      </p:sp>
      <p:grpSp>
        <p:nvGrpSpPr>
          <p:cNvPr id="3" name="Group 2">
            <a:extLst>
              <a:ext uri="{FF2B5EF4-FFF2-40B4-BE49-F238E27FC236}">
                <a16:creationId xmlns:a16="http://schemas.microsoft.com/office/drawing/2014/main" id="{446D71E7-A96A-EEDF-023E-5EEB1DB64E22}"/>
              </a:ext>
            </a:extLst>
          </p:cNvPr>
          <p:cNvGrpSpPr/>
          <p:nvPr/>
        </p:nvGrpSpPr>
        <p:grpSpPr>
          <a:xfrm>
            <a:off x="9267988" y="7450111"/>
            <a:ext cx="2350988" cy="2342242"/>
            <a:chOff x="10961629" y="1340851"/>
            <a:chExt cx="2788357" cy="2777984"/>
          </a:xfrm>
        </p:grpSpPr>
        <p:grpSp>
          <p:nvGrpSpPr>
            <p:cNvPr id="5" name="Group 4">
              <a:extLst>
                <a:ext uri="{FF2B5EF4-FFF2-40B4-BE49-F238E27FC236}">
                  <a16:creationId xmlns:a16="http://schemas.microsoft.com/office/drawing/2014/main" id="{9F5C0680-2834-9EF0-FF18-4E16D0F3CA23}"/>
                </a:ext>
              </a:extLst>
            </p:cNvPr>
            <p:cNvGrpSpPr/>
            <p:nvPr/>
          </p:nvGrpSpPr>
          <p:grpSpPr>
            <a:xfrm>
              <a:off x="10961629" y="1340851"/>
              <a:ext cx="2788357" cy="2777984"/>
              <a:chOff x="14834" y="6195"/>
              <a:chExt cx="3871" cy="3889"/>
            </a:xfrm>
          </p:grpSpPr>
          <p:sp>
            <p:nvSpPr>
              <p:cNvPr id="15" name="Ellipse 350">
                <a:extLst>
                  <a:ext uri="{FF2B5EF4-FFF2-40B4-BE49-F238E27FC236}">
                    <a16:creationId xmlns:a16="http://schemas.microsoft.com/office/drawing/2014/main" id="{F8010D18-EC3E-51D9-DDF2-07D597AEA4FC}"/>
                  </a:ext>
                </a:extLst>
              </p:cNvPr>
              <p:cNvSpPr/>
              <p:nvPr/>
            </p:nvSpPr>
            <p:spPr>
              <a:xfrm>
                <a:off x="16886" y="7678"/>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6" name="Connecteur droit 354">
                <a:extLst>
                  <a:ext uri="{FF2B5EF4-FFF2-40B4-BE49-F238E27FC236}">
                    <a16:creationId xmlns:a16="http://schemas.microsoft.com/office/drawing/2014/main" id="{C8EF114B-11E3-5169-A81E-C46C85C01715}"/>
                  </a:ext>
                </a:extLst>
              </p:cNvPr>
              <p:cNvCxnSpPr>
                <a:endCxn id="17" idx="4"/>
              </p:cNvCxnSpPr>
              <p:nvPr/>
            </p:nvCxnSpPr>
            <p:spPr>
              <a:xfrm flipV="1">
                <a:off x="15991" y="7140"/>
                <a:ext cx="0" cy="1732"/>
              </a:xfrm>
              <a:prstGeom prst="line">
                <a:avLst/>
              </a:prstGeom>
              <a:ln w="31750"/>
            </p:spPr>
            <p:style>
              <a:lnRef idx="1">
                <a:schemeClr val="dk1"/>
              </a:lnRef>
              <a:fillRef idx="0">
                <a:schemeClr val="dk1"/>
              </a:fillRef>
              <a:effectRef idx="0">
                <a:schemeClr val="dk1"/>
              </a:effectRef>
              <a:fontRef idx="minor">
                <a:schemeClr val="tx1"/>
              </a:fontRef>
            </p:style>
          </p:cxnSp>
          <p:sp>
            <p:nvSpPr>
              <p:cNvPr id="17" name="Ellipse 355">
                <a:extLst>
                  <a:ext uri="{FF2B5EF4-FFF2-40B4-BE49-F238E27FC236}">
                    <a16:creationId xmlns:a16="http://schemas.microsoft.com/office/drawing/2014/main" id="{B8312D09-15D3-8D0B-7207-20AA4B53E7CE}"/>
                  </a:ext>
                </a:extLst>
              </p:cNvPr>
              <p:cNvSpPr/>
              <p:nvPr/>
            </p:nvSpPr>
            <p:spPr>
              <a:xfrm>
                <a:off x="15519" y="619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Ellipse 356">
                <a:extLst>
                  <a:ext uri="{FF2B5EF4-FFF2-40B4-BE49-F238E27FC236}">
                    <a16:creationId xmlns:a16="http://schemas.microsoft.com/office/drawing/2014/main" id="{4DB89A92-4168-7441-8EEA-D73AAF531AB2}"/>
                  </a:ext>
                </a:extLst>
              </p:cNvPr>
              <p:cNvSpPr/>
              <p:nvPr/>
            </p:nvSpPr>
            <p:spPr>
              <a:xfrm>
                <a:off x="17760" y="619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Ellipse 357">
                <a:extLst>
                  <a:ext uri="{FF2B5EF4-FFF2-40B4-BE49-F238E27FC236}">
                    <a16:creationId xmlns:a16="http://schemas.microsoft.com/office/drawing/2014/main" id="{27CF0169-4265-697C-2C00-84C5F3FFAD70}"/>
                  </a:ext>
                </a:extLst>
              </p:cNvPr>
              <p:cNvSpPr/>
              <p:nvPr/>
            </p:nvSpPr>
            <p:spPr>
              <a:xfrm>
                <a:off x="15519" y="859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Ellipse 358">
                <a:extLst>
                  <a:ext uri="{FF2B5EF4-FFF2-40B4-BE49-F238E27FC236}">
                    <a16:creationId xmlns:a16="http://schemas.microsoft.com/office/drawing/2014/main" id="{7713B859-CC92-4461-AB4E-28E4A25EC895}"/>
                  </a:ext>
                </a:extLst>
              </p:cNvPr>
              <p:cNvSpPr/>
              <p:nvPr/>
            </p:nvSpPr>
            <p:spPr>
              <a:xfrm>
                <a:off x="17760" y="859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1" name="Connecteur droit 359">
                <a:extLst>
                  <a:ext uri="{FF2B5EF4-FFF2-40B4-BE49-F238E27FC236}">
                    <a16:creationId xmlns:a16="http://schemas.microsoft.com/office/drawing/2014/main" id="{B4537C99-54B9-1E0E-F868-0C977418AEFA}"/>
                  </a:ext>
                </a:extLst>
              </p:cNvPr>
              <p:cNvCxnSpPr/>
              <p:nvPr/>
            </p:nvCxnSpPr>
            <p:spPr>
              <a:xfrm flipV="1">
                <a:off x="15297" y="6818"/>
                <a:ext cx="493" cy="403"/>
              </a:xfrm>
              <a:prstGeom prst="line">
                <a:avLst/>
              </a:prstGeom>
              <a:ln w="31750"/>
            </p:spPr>
            <p:style>
              <a:lnRef idx="1">
                <a:schemeClr val="dk1"/>
              </a:lnRef>
              <a:fillRef idx="0">
                <a:schemeClr val="dk1"/>
              </a:fillRef>
              <a:effectRef idx="0">
                <a:schemeClr val="dk1"/>
              </a:effectRef>
              <a:fontRef idx="minor">
                <a:schemeClr val="tx1"/>
              </a:fontRef>
            </p:style>
          </p:cxnSp>
          <p:sp>
            <p:nvSpPr>
              <p:cNvPr id="22" name="Ellipse 360">
                <a:extLst>
                  <a:ext uri="{FF2B5EF4-FFF2-40B4-BE49-F238E27FC236}">
                    <a16:creationId xmlns:a16="http://schemas.microsoft.com/office/drawing/2014/main" id="{773A562A-2C14-7E85-9DDB-3C30D3F9D987}"/>
                  </a:ext>
                </a:extLst>
              </p:cNvPr>
              <p:cNvSpPr/>
              <p:nvPr/>
            </p:nvSpPr>
            <p:spPr>
              <a:xfrm>
                <a:off x="14834" y="673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361">
                <a:extLst>
                  <a:ext uri="{FF2B5EF4-FFF2-40B4-BE49-F238E27FC236}">
                    <a16:creationId xmlns:a16="http://schemas.microsoft.com/office/drawing/2014/main" id="{F605C0E7-B8C0-986A-0AE8-2D02D588FECB}"/>
                  </a:ext>
                </a:extLst>
              </p:cNvPr>
              <p:cNvCxnSpPr>
                <a:stCxn id="17" idx="6"/>
                <a:endCxn id="18" idx="2"/>
              </p:cNvCxnSpPr>
              <p:nvPr/>
            </p:nvCxnSpPr>
            <p:spPr>
              <a:xfrm>
                <a:off x="16464" y="6667"/>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24" name="Connecteur droit 362">
                <a:extLst>
                  <a:ext uri="{FF2B5EF4-FFF2-40B4-BE49-F238E27FC236}">
                    <a16:creationId xmlns:a16="http://schemas.microsoft.com/office/drawing/2014/main" id="{4E12C00C-288C-E458-28C2-90FD1784B6EA}"/>
                  </a:ext>
                </a:extLst>
              </p:cNvPr>
              <p:cNvCxnSpPr/>
              <p:nvPr/>
            </p:nvCxnSpPr>
            <p:spPr>
              <a:xfrm flipV="1">
                <a:off x="17513" y="6846"/>
                <a:ext cx="493" cy="403"/>
              </a:xfrm>
              <a:prstGeom prst="line">
                <a:avLst/>
              </a:prstGeom>
              <a:ln w="31750"/>
            </p:spPr>
            <p:style>
              <a:lnRef idx="1">
                <a:schemeClr val="dk1"/>
              </a:lnRef>
              <a:fillRef idx="0">
                <a:schemeClr val="dk1"/>
              </a:fillRef>
              <a:effectRef idx="0">
                <a:schemeClr val="dk1"/>
              </a:effectRef>
              <a:fontRef idx="minor">
                <a:schemeClr val="tx1"/>
              </a:fontRef>
            </p:style>
          </p:cxnSp>
          <p:cxnSp>
            <p:nvCxnSpPr>
              <p:cNvPr id="25" name="Connecteur droit 363">
                <a:extLst>
                  <a:ext uri="{FF2B5EF4-FFF2-40B4-BE49-F238E27FC236}">
                    <a16:creationId xmlns:a16="http://schemas.microsoft.com/office/drawing/2014/main" id="{B1F67D85-A5A0-5206-5542-B48BB25E249D}"/>
                  </a:ext>
                </a:extLst>
              </p:cNvPr>
              <p:cNvCxnSpPr/>
              <p:nvPr/>
            </p:nvCxnSpPr>
            <p:spPr>
              <a:xfrm>
                <a:off x="15790" y="9612"/>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26" name="Connecteur droit 364">
                <a:extLst>
                  <a:ext uri="{FF2B5EF4-FFF2-40B4-BE49-F238E27FC236}">
                    <a16:creationId xmlns:a16="http://schemas.microsoft.com/office/drawing/2014/main" id="{FBF5AA9F-1EED-9A34-25B9-F81BDF53EE72}"/>
                  </a:ext>
                </a:extLst>
              </p:cNvPr>
              <p:cNvCxnSpPr/>
              <p:nvPr/>
            </p:nvCxnSpPr>
            <p:spPr>
              <a:xfrm>
                <a:off x="16464" y="9066"/>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27" name="Connecteur droit 365">
                <a:extLst>
                  <a:ext uri="{FF2B5EF4-FFF2-40B4-BE49-F238E27FC236}">
                    <a16:creationId xmlns:a16="http://schemas.microsoft.com/office/drawing/2014/main" id="{A0B82062-00E6-FCC1-403D-675BF1EFDB9C}"/>
                  </a:ext>
                </a:extLst>
              </p:cNvPr>
              <p:cNvCxnSpPr/>
              <p:nvPr/>
            </p:nvCxnSpPr>
            <p:spPr>
              <a:xfrm flipV="1">
                <a:off x="15297" y="9175"/>
                <a:ext cx="493" cy="403"/>
              </a:xfrm>
              <a:prstGeom prst="line">
                <a:avLst/>
              </a:prstGeom>
              <a:ln w="31750"/>
            </p:spPr>
            <p:style>
              <a:lnRef idx="1">
                <a:schemeClr val="dk1"/>
              </a:lnRef>
              <a:fillRef idx="0">
                <a:schemeClr val="dk1"/>
              </a:fillRef>
              <a:effectRef idx="0">
                <a:schemeClr val="dk1"/>
              </a:effectRef>
              <a:fontRef idx="minor">
                <a:schemeClr val="tx1"/>
              </a:fontRef>
            </p:style>
          </p:cxnSp>
          <p:cxnSp>
            <p:nvCxnSpPr>
              <p:cNvPr id="28" name="Connecteur droit 366">
                <a:extLst>
                  <a:ext uri="{FF2B5EF4-FFF2-40B4-BE49-F238E27FC236}">
                    <a16:creationId xmlns:a16="http://schemas.microsoft.com/office/drawing/2014/main" id="{C715859A-053F-DF4B-9F92-5607B6A3A65E}"/>
                  </a:ext>
                </a:extLst>
              </p:cNvPr>
              <p:cNvCxnSpPr/>
              <p:nvPr/>
            </p:nvCxnSpPr>
            <p:spPr>
              <a:xfrm flipV="1">
                <a:off x="17546" y="9202"/>
                <a:ext cx="493" cy="403"/>
              </a:xfrm>
              <a:prstGeom prst="line">
                <a:avLst/>
              </a:prstGeom>
              <a:ln w="31750"/>
            </p:spPr>
            <p:style>
              <a:lnRef idx="1">
                <a:schemeClr val="dk1"/>
              </a:lnRef>
              <a:fillRef idx="0">
                <a:schemeClr val="dk1"/>
              </a:fillRef>
              <a:effectRef idx="0">
                <a:schemeClr val="dk1"/>
              </a:effectRef>
              <a:fontRef idx="minor">
                <a:schemeClr val="tx1"/>
              </a:fontRef>
            </p:style>
          </p:cxnSp>
          <p:sp>
            <p:nvSpPr>
              <p:cNvPr id="29" name="Ellipse 367">
                <a:extLst>
                  <a:ext uri="{FF2B5EF4-FFF2-40B4-BE49-F238E27FC236}">
                    <a16:creationId xmlns:a16="http://schemas.microsoft.com/office/drawing/2014/main" id="{172707E1-9448-61D0-A3B4-EDFA9DDF94AA}"/>
                  </a:ext>
                </a:extLst>
              </p:cNvPr>
              <p:cNvSpPr/>
              <p:nvPr/>
            </p:nvSpPr>
            <p:spPr>
              <a:xfrm>
                <a:off x="14834" y="913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Ellipse 368">
                <a:extLst>
                  <a:ext uri="{FF2B5EF4-FFF2-40B4-BE49-F238E27FC236}">
                    <a16:creationId xmlns:a16="http://schemas.microsoft.com/office/drawing/2014/main" id="{C24D301D-6159-FFD2-1566-5AA3FCDD9C80}"/>
                  </a:ext>
                </a:extLst>
              </p:cNvPr>
              <p:cNvSpPr/>
              <p:nvPr/>
            </p:nvSpPr>
            <p:spPr>
              <a:xfrm>
                <a:off x="17075" y="913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1" name="Connecteur droit 369">
                <a:extLst>
                  <a:ext uri="{FF2B5EF4-FFF2-40B4-BE49-F238E27FC236}">
                    <a16:creationId xmlns:a16="http://schemas.microsoft.com/office/drawing/2014/main" id="{1295B40B-A2AB-30D6-3DEA-8D2A6EDA0BC7}"/>
                  </a:ext>
                </a:extLst>
              </p:cNvPr>
              <p:cNvCxnSpPr>
                <a:stCxn id="29" idx="0"/>
                <a:endCxn id="22" idx="4"/>
              </p:cNvCxnSpPr>
              <p:nvPr/>
            </p:nvCxnSpPr>
            <p:spPr>
              <a:xfrm flipV="1">
                <a:off x="15306" y="7680"/>
                <a:ext cx="0" cy="1459"/>
              </a:xfrm>
              <a:prstGeom prst="line">
                <a:avLst/>
              </a:prstGeom>
              <a:ln w="31750"/>
            </p:spPr>
            <p:style>
              <a:lnRef idx="1">
                <a:schemeClr val="dk1"/>
              </a:lnRef>
              <a:fillRef idx="0">
                <a:schemeClr val="dk1"/>
              </a:fillRef>
              <a:effectRef idx="0">
                <a:schemeClr val="dk1"/>
              </a:effectRef>
              <a:fontRef idx="minor">
                <a:schemeClr val="tx1"/>
              </a:fontRef>
            </p:style>
          </p:cxnSp>
          <p:cxnSp>
            <p:nvCxnSpPr>
              <p:cNvPr id="32" name="Connecteur droit 370">
                <a:extLst>
                  <a:ext uri="{FF2B5EF4-FFF2-40B4-BE49-F238E27FC236}">
                    <a16:creationId xmlns:a16="http://schemas.microsoft.com/office/drawing/2014/main" id="{1E972051-34BA-7ADB-5F9D-0B097CCE331F}"/>
                  </a:ext>
                </a:extLst>
              </p:cNvPr>
              <p:cNvCxnSpPr>
                <a:stCxn id="30" idx="0"/>
                <a:endCxn id="37" idx="4"/>
              </p:cNvCxnSpPr>
              <p:nvPr/>
            </p:nvCxnSpPr>
            <p:spPr>
              <a:xfrm flipV="1">
                <a:off x="17547" y="7680"/>
                <a:ext cx="0" cy="1459"/>
              </a:xfrm>
              <a:prstGeom prst="line">
                <a:avLst/>
              </a:prstGeom>
              <a:ln w="31750"/>
            </p:spPr>
            <p:style>
              <a:lnRef idx="1">
                <a:schemeClr val="dk1"/>
              </a:lnRef>
              <a:fillRef idx="0">
                <a:schemeClr val="dk1"/>
              </a:fillRef>
              <a:effectRef idx="0">
                <a:schemeClr val="dk1"/>
              </a:effectRef>
              <a:fontRef idx="minor">
                <a:schemeClr val="tx1"/>
              </a:fontRef>
            </p:style>
          </p:cxnSp>
          <p:cxnSp>
            <p:nvCxnSpPr>
              <p:cNvPr id="33" name="Connecteur droit 371">
                <a:extLst>
                  <a:ext uri="{FF2B5EF4-FFF2-40B4-BE49-F238E27FC236}">
                    <a16:creationId xmlns:a16="http://schemas.microsoft.com/office/drawing/2014/main" id="{25C897A0-BBB1-7195-AAC9-AA6D2166E82B}"/>
                  </a:ext>
                </a:extLst>
              </p:cNvPr>
              <p:cNvCxnSpPr>
                <a:stCxn id="20" idx="0"/>
                <a:endCxn id="18" idx="4"/>
              </p:cNvCxnSpPr>
              <p:nvPr/>
            </p:nvCxnSpPr>
            <p:spPr>
              <a:xfrm flipV="1">
                <a:off x="18232" y="7140"/>
                <a:ext cx="0" cy="1459"/>
              </a:xfrm>
              <a:prstGeom prst="line">
                <a:avLst/>
              </a:prstGeom>
              <a:ln w="31750"/>
            </p:spPr>
            <p:style>
              <a:lnRef idx="1">
                <a:schemeClr val="dk1"/>
              </a:lnRef>
              <a:fillRef idx="0">
                <a:schemeClr val="dk1"/>
              </a:fillRef>
              <a:effectRef idx="0">
                <a:schemeClr val="dk1"/>
              </a:effectRef>
              <a:fontRef idx="minor">
                <a:schemeClr val="tx1"/>
              </a:fontRef>
            </p:style>
          </p:cxnSp>
          <p:sp>
            <p:nvSpPr>
              <p:cNvPr id="34" name="Ellipse 372">
                <a:extLst>
                  <a:ext uri="{FF2B5EF4-FFF2-40B4-BE49-F238E27FC236}">
                    <a16:creationId xmlns:a16="http://schemas.microsoft.com/office/drawing/2014/main" id="{4618FEA9-5F4D-624F-7F0D-A7CCC633C56E}"/>
                  </a:ext>
                </a:extLst>
              </p:cNvPr>
              <p:cNvSpPr/>
              <p:nvPr/>
            </p:nvSpPr>
            <p:spPr>
              <a:xfrm>
                <a:off x="15404" y="7995"/>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Ellipse 373">
                <a:extLst>
                  <a:ext uri="{FF2B5EF4-FFF2-40B4-BE49-F238E27FC236}">
                    <a16:creationId xmlns:a16="http://schemas.microsoft.com/office/drawing/2014/main" id="{F421CFD1-9825-7F83-1BC9-F2960584197C}"/>
                  </a:ext>
                </a:extLst>
              </p:cNvPr>
              <p:cNvSpPr/>
              <p:nvPr/>
            </p:nvSpPr>
            <p:spPr>
              <a:xfrm>
                <a:off x="16523" y="9089"/>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6" name="Connecteur droit 375">
                <a:extLst>
                  <a:ext uri="{FF2B5EF4-FFF2-40B4-BE49-F238E27FC236}">
                    <a16:creationId xmlns:a16="http://schemas.microsoft.com/office/drawing/2014/main" id="{597CEEF7-1DCD-231E-F4B0-8DB837FCBD7C}"/>
                  </a:ext>
                </a:extLst>
              </p:cNvPr>
              <p:cNvCxnSpPr>
                <a:stCxn id="22" idx="6"/>
                <a:endCxn id="37" idx="2"/>
              </p:cNvCxnSpPr>
              <p:nvPr/>
            </p:nvCxnSpPr>
            <p:spPr>
              <a:xfrm>
                <a:off x="15779" y="7208"/>
                <a:ext cx="1296" cy="0"/>
              </a:xfrm>
              <a:prstGeom prst="line">
                <a:avLst/>
              </a:prstGeom>
              <a:ln w="31750"/>
            </p:spPr>
            <p:style>
              <a:lnRef idx="1">
                <a:schemeClr val="dk1"/>
              </a:lnRef>
              <a:fillRef idx="0">
                <a:schemeClr val="dk1"/>
              </a:fillRef>
              <a:effectRef idx="0">
                <a:schemeClr val="dk1"/>
              </a:effectRef>
              <a:fontRef idx="minor">
                <a:schemeClr val="tx1"/>
              </a:fontRef>
            </p:style>
          </p:cxnSp>
          <p:sp>
            <p:nvSpPr>
              <p:cNvPr id="37" name="Ellipse 376">
                <a:extLst>
                  <a:ext uri="{FF2B5EF4-FFF2-40B4-BE49-F238E27FC236}">
                    <a16:creationId xmlns:a16="http://schemas.microsoft.com/office/drawing/2014/main" id="{E9085D86-9481-4A38-DB08-07C8692EF9A0}"/>
                  </a:ext>
                </a:extLst>
              </p:cNvPr>
              <p:cNvSpPr/>
              <p:nvPr/>
            </p:nvSpPr>
            <p:spPr>
              <a:xfrm>
                <a:off x="17075" y="673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Ellipse 374">
                <a:extLst>
                  <a:ext uri="{FF2B5EF4-FFF2-40B4-BE49-F238E27FC236}">
                    <a16:creationId xmlns:a16="http://schemas.microsoft.com/office/drawing/2014/main" id="{4AD379EE-CB7D-2C5E-8EA2-4EE9530E3E48}"/>
                  </a:ext>
                </a:extLst>
              </p:cNvPr>
              <p:cNvSpPr/>
              <p:nvPr/>
            </p:nvSpPr>
            <p:spPr>
              <a:xfrm>
                <a:off x="17656" y="7989"/>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Ellipse 379">
                <a:extLst>
                  <a:ext uri="{FF2B5EF4-FFF2-40B4-BE49-F238E27FC236}">
                    <a16:creationId xmlns:a16="http://schemas.microsoft.com/office/drawing/2014/main" id="{DBA5DE66-FE49-FB4C-F9AF-40ECC435D397}"/>
                  </a:ext>
                </a:extLst>
              </p:cNvPr>
              <p:cNvSpPr/>
              <p:nvPr/>
            </p:nvSpPr>
            <p:spPr>
              <a:xfrm>
                <a:off x="16391" y="7219"/>
                <a:ext cx="782" cy="782"/>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Ellipse 381">
                <a:extLst>
                  <a:ext uri="{FF2B5EF4-FFF2-40B4-BE49-F238E27FC236}">
                    <a16:creationId xmlns:a16="http://schemas.microsoft.com/office/drawing/2014/main" id="{D62FD702-63F4-585F-691B-83ABCE744211}"/>
                  </a:ext>
                </a:extLst>
              </p:cNvPr>
              <p:cNvSpPr/>
              <p:nvPr/>
            </p:nvSpPr>
            <p:spPr>
              <a:xfrm>
                <a:off x="16177" y="8213"/>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9" name="Ellipse 372">
              <a:extLst>
                <a:ext uri="{FF2B5EF4-FFF2-40B4-BE49-F238E27FC236}">
                  <a16:creationId xmlns:a16="http://schemas.microsoft.com/office/drawing/2014/main" id="{DB70C78F-246D-F4D0-7AAB-AB40146115CA}"/>
                </a:ext>
              </a:extLst>
            </p:cNvPr>
            <p:cNvSpPr/>
            <p:nvPr/>
          </p:nvSpPr>
          <p:spPr>
            <a:xfrm>
              <a:off x="12211383" y="1678204"/>
              <a:ext cx="364482" cy="361710"/>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TextBox 10">
              <a:extLst>
                <a:ext uri="{FF2B5EF4-FFF2-40B4-BE49-F238E27FC236}">
                  <a16:creationId xmlns:a16="http://schemas.microsoft.com/office/drawing/2014/main" id="{5DE7D0EC-A185-508B-456E-D34B5F40AC89}"/>
                </a:ext>
              </a:extLst>
            </p:cNvPr>
            <p:cNvSpPr txBox="1"/>
            <p:nvPr/>
          </p:nvSpPr>
          <p:spPr>
            <a:xfrm>
              <a:off x="12646569" y="1796428"/>
              <a:ext cx="563285" cy="51926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3" name="TextBox 12">
              <a:extLst>
                <a:ext uri="{FF2B5EF4-FFF2-40B4-BE49-F238E27FC236}">
                  <a16:creationId xmlns:a16="http://schemas.microsoft.com/office/drawing/2014/main" id="{4AD8388A-FA64-94D4-04AB-43EC6415FFA6}"/>
                </a:ext>
              </a:extLst>
            </p:cNvPr>
            <p:cNvSpPr txBox="1"/>
            <p:nvPr/>
          </p:nvSpPr>
          <p:spPr>
            <a:xfrm>
              <a:off x="12103366" y="2114059"/>
              <a:ext cx="513080"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a:t>
              </a:r>
            </a:p>
          </p:txBody>
        </p:sp>
        <p:sp>
          <p:nvSpPr>
            <p:cNvPr id="14" name="TextBox 13">
              <a:extLst>
                <a:ext uri="{FF2B5EF4-FFF2-40B4-BE49-F238E27FC236}">
                  <a16:creationId xmlns:a16="http://schemas.microsoft.com/office/drawing/2014/main" id="{4297ACC2-E22F-E1EF-6820-40951B4F4E08}"/>
                </a:ext>
              </a:extLst>
            </p:cNvPr>
            <p:cNvSpPr txBox="1"/>
            <p:nvPr/>
          </p:nvSpPr>
          <p:spPr>
            <a:xfrm>
              <a:off x="12933417" y="2544092"/>
              <a:ext cx="513080"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grpSp>
      <p:cxnSp>
        <p:nvCxnSpPr>
          <p:cNvPr id="41" name="Straight Arrow Connector 40">
            <a:extLst>
              <a:ext uri="{FF2B5EF4-FFF2-40B4-BE49-F238E27FC236}">
                <a16:creationId xmlns:a16="http://schemas.microsoft.com/office/drawing/2014/main" id="{C8AE9267-C693-FFA4-B541-ECA112DB0A1C}"/>
              </a:ext>
            </a:extLst>
          </p:cNvPr>
          <p:cNvCxnSpPr>
            <a:cxnSpLocks/>
          </p:cNvCxnSpPr>
          <p:nvPr/>
        </p:nvCxnSpPr>
        <p:spPr>
          <a:xfrm flipV="1">
            <a:off x="10447429" y="8533316"/>
            <a:ext cx="0" cy="296762"/>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2" name="TextBox 41">
            <a:extLst>
              <a:ext uri="{FF2B5EF4-FFF2-40B4-BE49-F238E27FC236}">
                <a16:creationId xmlns:a16="http://schemas.microsoft.com/office/drawing/2014/main" id="{950B5857-1758-E1EE-E34A-AD5C64CBBA56}"/>
              </a:ext>
            </a:extLst>
          </p:cNvPr>
          <p:cNvSpPr txBox="1"/>
          <p:nvPr/>
        </p:nvSpPr>
        <p:spPr>
          <a:xfrm>
            <a:off x="12064183" y="8209566"/>
            <a:ext cx="2058419"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Polarization</a:t>
            </a:r>
          </a:p>
        </p:txBody>
      </p:sp>
      <p:cxnSp>
        <p:nvCxnSpPr>
          <p:cNvPr id="43" name="Straight Arrow Connector 42">
            <a:extLst>
              <a:ext uri="{FF2B5EF4-FFF2-40B4-BE49-F238E27FC236}">
                <a16:creationId xmlns:a16="http://schemas.microsoft.com/office/drawing/2014/main" id="{3734640E-F110-DB92-3E71-5FE1101AA4FD}"/>
              </a:ext>
            </a:extLst>
          </p:cNvPr>
          <p:cNvCxnSpPr>
            <a:cxnSpLocks/>
          </p:cNvCxnSpPr>
          <p:nvPr/>
        </p:nvCxnSpPr>
        <p:spPr>
          <a:xfrm flipV="1">
            <a:off x="11907926" y="7719929"/>
            <a:ext cx="0" cy="1503275"/>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5086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CF1DCB2D-08E1-0BAA-CB28-70202AF1FA79}"/>
              </a:ext>
            </a:extLst>
          </p:cNvPr>
          <p:cNvGrpSpPr/>
          <p:nvPr/>
        </p:nvGrpSpPr>
        <p:grpSpPr>
          <a:xfrm>
            <a:off x="1488363" y="2132985"/>
            <a:ext cx="5317296" cy="6391303"/>
            <a:chOff x="394672" y="2150914"/>
            <a:chExt cx="5317296" cy="6391303"/>
          </a:xfrm>
        </p:grpSpPr>
        <p:sp>
          <p:nvSpPr>
            <p:cNvPr id="12" name="Rectangle à coins arrondis 115"/>
            <p:cNvSpPr/>
            <p:nvPr/>
          </p:nvSpPr>
          <p:spPr>
            <a:xfrm>
              <a:off x="394672" y="2150914"/>
              <a:ext cx="5299166" cy="6391303"/>
            </a:xfrm>
            <a:prstGeom prst="roundRect">
              <a:avLst>
                <a:gd name="adj" fmla="val 0"/>
              </a:avLst>
            </a:prstGeom>
            <a:solidFill>
              <a:srgbClr val="E8D292">
                <a:alpha val="90000"/>
              </a:srgbClr>
            </a:solidFill>
            <a:ln w="12700">
              <a:solidFill>
                <a:schemeClr val="tx1"/>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lvl="0"/>
              <a:endParaRPr lang="fr-FR" sz="1600" dirty="0">
                <a:solidFill>
                  <a:srgbClr val="000000"/>
                </a:solidFill>
                <a:latin typeface="Arial" panose="02080604020202020204" pitchFamily="34" charset="0"/>
              </a:endParaRPr>
            </a:p>
          </p:txBody>
        </p:sp>
        <p:sp>
          <p:nvSpPr>
            <p:cNvPr id="7" name="ZoneTexte 113"/>
            <p:cNvSpPr txBox="1"/>
            <p:nvPr/>
          </p:nvSpPr>
          <p:spPr>
            <a:xfrm>
              <a:off x="991194" y="4975795"/>
              <a:ext cx="1053065" cy="363892"/>
            </a:xfrm>
            <a:prstGeom prst="rect">
              <a:avLst/>
            </a:prstGeom>
            <a:noFill/>
          </p:spPr>
          <p:txBody>
            <a:bodyPr wrap="none" rtlCol="0">
              <a:spAutoFit/>
            </a:bodyPr>
            <a:lstStyle/>
            <a:p>
              <a:r>
                <a:rPr lang="fr-FR" sz="1400" dirty="0"/>
                <a:t>Surface</a:t>
              </a:r>
            </a:p>
          </p:txBody>
        </p:sp>
        <p:sp>
          <p:nvSpPr>
            <p:cNvPr id="8" name="ZoneTexte 119"/>
            <p:cNvSpPr txBox="1"/>
            <p:nvPr/>
          </p:nvSpPr>
          <p:spPr>
            <a:xfrm>
              <a:off x="2758605" y="3852797"/>
              <a:ext cx="804641" cy="363892"/>
            </a:xfrm>
            <a:prstGeom prst="rect">
              <a:avLst/>
            </a:prstGeom>
            <a:noFill/>
          </p:spPr>
          <p:txBody>
            <a:bodyPr wrap="none" rtlCol="0">
              <a:spAutoFit/>
            </a:bodyPr>
            <a:lstStyle/>
            <a:p>
              <a:r>
                <a:rPr lang="fr-FR" sz="1400" dirty="0"/>
                <a:t>X-ray</a:t>
              </a:r>
            </a:p>
          </p:txBody>
        </p:sp>
        <p:sp>
          <p:nvSpPr>
            <p:cNvPr id="13" name="ZoneTexte 116"/>
            <p:cNvSpPr txBox="1"/>
            <p:nvPr/>
          </p:nvSpPr>
          <p:spPr>
            <a:xfrm>
              <a:off x="943741" y="2150914"/>
              <a:ext cx="4478021" cy="783291"/>
            </a:xfrm>
            <a:prstGeom prst="rect">
              <a:avLst/>
            </a:prstGeom>
            <a:noFill/>
          </p:spPr>
          <p:txBody>
            <a:bodyPr wrap="square" rtlCol="0">
              <a:spAutoFit/>
            </a:bodyPr>
            <a:lstStyle/>
            <a:p>
              <a:r>
                <a:rPr lang="en-GB" sz="2200" dirty="0">
                  <a:latin typeface="Arial" panose="020B0604020202020204" pitchFamily="34" charset="0"/>
                  <a:cs typeface="Arial" panose="020B0604020202020204" pitchFamily="34" charset="0"/>
                </a:rPr>
                <a:t>Peaks of intensity along dense atomic directions</a:t>
              </a:r>
            </a:p>
          </p:txBody>
        </p:sp>
        <p:sp>
          <p:nvSpPr>
            <p:cNvPr id="15" name="Flèche droite 123"/>
            <p:cNvSpPr/>
            <p:nvPr/>
          </p:nvSpPr>
          <p:spPr>
            <a:xfrm>
              <a:off x="485033" y="2219160"/>
              <a:ext cx="458709" cy="292964"/>
            </a:xfrm>
            <a:prstGeom prst="rightArrow">
              <a:avLst/>
            </a:prstGeom>
            <a:solidFill>
              <a:srgbClr val="FFC500"/>
            </a:solidFill>
            <a:ln w="3175">
              <a:solidFill>
                <a:schemeClr val="tx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lèche droite 124"/>
            <p:cNvSpPr/>
            <p:nvPr/>
          </p:nvSpPr>
          <p:spPr>
            <a:xfrm>
              <a:off x="486158" y="6768923"/>
              <a:ext cx="458709" cy="292964"/>
            </a:xfrm>
            <a:prstGeom prst="rightArrow">
              <a:avLst/>
            </a:prstGeom>
            <a:solidFill>
              <a:srgbClr val="FFC500"/>
            </a:solidFill>
            <a:ln w="3175">
              <a:solidFill>
                <a:schemeClr val="tx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 name="Groupe 19"/>
            <p:cNvGrpSpPr/>
            <p:nvPr/>
          </p:nvGrpSpPr>
          <p:grpSpPr>
            <a:xfrm>
              <a:off x="593018" y="3305979"/>
              <a:ext cx="4919768" cy="2413403"/>
              <a:chOff x="-4007545" y="1771962"/>
              <a:chExt cx="3746000" cy="2041237"/>
            </a:xfrm>
          </p:grpSpPr>
          <p:sp>
            <p:nvSpPr>
              <p:cNvPr id="25" name="Rectangle 17"/>
              <p:cNvSpPr/>
              <p:nvPr/>
            </p:nvSpPr>
            <p:spPr>
              <a:xfrm>
                <a:off x="-4004811" y="1771962"/>
                <a:ext cx="3743265" cy="4961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6" name="Image 5"/>
              <p:cNvPicPr>
                <a:picLocks noChangeAspect="1"/>
              </p:cNvPicPr>
              <p:nvPr/>
            </p:nvPicPr>
            <p:blipFill rotWithShape="1">
              <a:blip r:embed="rId3"/>
              <a:srcRect t="7411"/>
              <a:stretch>
                <a:fillRect/>
              </a:stretch>
            </p:blipFill>
            <p:spPr>
              <a:xfrm>
                <a:off x="-4007545" y="2244444"/>
                <a:ext cx="3746000" cy="1568755"/>
              </a:xfrm>
              <a:prstGeom prst="rect">
                <a:avLst/>
              </a:prstGeom>
            </p:spPr>
          </p:pic>
          <p:cxnSp>
            <p:nvCxnSpPr>
              <p:cNvPr id="27" name="Connecteur droit 7"/>
              <p:cNvCxnSpPr/>
              <p:nvPr/>
            </p:nvCxnSpPr>
            <p:spPr>
              <a:xfrm>
                <a:off x="-3896757" y="2249201"/>
                <a:ext cx="3477419" cy="5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ZoneTexte 18"/>
              <p:cNvSpPr txBox="1"/>
              <p:nvPr/>
            </p:nvSpPr>
            <p:spPr>
              <a:xfrm>
                <a:off x="-3566074" y="1881561"/>
                <a:ext cx="2911269" cy="286346"/>
              </a:xfrm>
              <a:prstGeom prst="rect">
                <a:avLst/>
              </a:prstGeom>
              <a:noFill/>
            </p:spPr>
            <p:txBody>
              <a:bodyPr wrap="none" rtlCol="0">
                <a:spAutoFit/>
              </a:bodyPr>
              <a:lstStyle/>
              <a:p>
                <a:r>
                  <a:rPr lang="en-GB" sz="1600" dirty="0">
                    <a:latin typeface="Arial" panose="020B0604020202020204" pitchFamily="34" charset="0"/>
                    <a:cs typeface="Arial" panose="020B0604020202020204" pitchFamily="34" charset="0"/>
                  </a:rPr>
                  <a:t>Polar scan of Si(2p) in Si(001) substrate</a:t>
                </a:r>
              </a:p>
            </p:txBody>
          </p:sp>
        </p:grpSp>
        <p:grpSp>
          <p:nvGrpSpPr>
            <p:cNvPr id="18" name="Groupe 117"/>
            <p:cNvGrpSpPr/>
            <p:nvPr/>
          </p:nvGrpSpPr>
          <p:grpSpPr>
            <a:xfrm>
              <a:off x="1424177" y="5104764"/>
              <a:ext cx="2449805" cy="1474331"/>
              <a:chOff x="867163" y="3691590"/>
              <a:chExt cx="1662138" cy="1246978"/>
            </a:xfrm>
          </p:grpSpPr>
          <p:sp>
            <p:nvSpPr>
              <p:cNvPr id="21" name="ZoneTexte 131"/>
              <p:cNvSpPr txBox="1"/>
              <p:nvPr/>
            </p:nvSpPr>
            <p:spPr>
              <a:xfrm>
                <a:off x="867163" y="4600158"/>
                <a:ext cx="511390" cy="338410"/>
              </a:xfrm>
              <a:prstGeom prst="rect">
                <a:avLst/>
              </a:prstGeom>
              <a:noFill/>
            </p:spPr>
            <p:txBody>
              <a:bodyPr wrap="none" rtlCol="0">
                <a:spAutoFit/>
              </a:bodyPr>
              <a:lstStyle/>
              <a:p>
                <a:r>
                  <a:rPr lang="en-GB" sz="2000" dirty="0">
                    <a:latin typeface="Arial" panose="020B0604020202020204" pitchFamily="34" charset="0"/>
                    <a:cs typeface="Arial" panose="020B0604020202020204" pitchFamily="34" charset="0"/>
                  </a:rPr>
                  <a:t>[001]</a:t>
                </a:r>
              </a:p>
            </p:txBody>
          </p:sp>
          <p:sp>
            <p:nvSpPr>
              <p:cNvPr id="22" name="ZoneTexte 132"/>
              <p:cNvSpPr txBox="1"/>
              <p:nvPr/>
            </p:nvSpPr>
            <p:spPr>
              <a:xfrm>
                <a:off x="2017911" y="4600158"/>
                <a:ext cx="511390" cy="338410"/>
              </a:xfrm>
              <a:prstGeom prst="rect">
                <a:avLst/>
              </a:prstGeom>
              <a:noFill/>
            </p:spPr>
            <p:txBody>
              <a:bodyPr wrap="none" rtlCol="0">
                <a:spAutoFit/>
              </a:bodyPr>
              <a:lstStyle/>
              <a:p>
                <a:r>
                  <a:rPr lang="en-GB" sz="2000" dirty="0">
                    <a:latin typeface="Arial" panose="020B0604020202020204" pitchFamily="34" charset="0"/>
                    <a:cs typeface="Arial" panose="020B0604020202020204" pitchFamily="34" charset="0"/>
                  </a:rPr>
                  <a:t>[101]</a:t>
                </a:r>
              </a:p>
            </p:txBody>
          </p:sp>
          <p:cxnSp>
            <p:nvCxnSpPr>
              <p:cNvPr id="23" name="Connecteur droit avec flèche 129"/>
              <p:cNvCxnSpPr/>
              <p:nvPr/>
            </p:nvCxnSpPr>
            <p:spPr>
              <a:xfrm flipV="1">
                <a:off x="2337582" y="3691590"/>
                <a:ext cx="9092" cy="94435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cteur droit avec flèche 130"/>
              <p:cNvCxnSpPr/>
              <p:nvPr/>
            </p:nvCxnSpPr>
            <p:spPr>
              <a:xfrm flipV="1">
                <a:off x="1165658" y="3861570"/>
                <a:ext cx="0" cy="7743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Rectangle 23"/>
            <p:cNvSpPr/>
            <p:nvPr/>
          </p:nvSpPr>
          <p:spPr>
            <a:xfrm>
              <a:off x="976735" y="7644492"/>
              <a:ext cx="4735233" cy="584775"/>
            </a:xfrm>
            <a:prstGeom prst="rect">
              <a:avLst/>
            </a:prstGeom>
          </p:spPr>
          <p:txBody>
            <a:bodyPr wrap="square">
              <a:spAutoFit/>
            </a:bodyPr>
            <a:lstStyle/>
            <a:p>
              <a:r>
                <a:rPr lang="en-US" altLang="fr-FR" sz="1600" dirty="0">
                  <a:latin typeface="Arial" panose="020B0604020202020204" pitchFamily="34" charset="0"/>
                  <a:cs typeface="Arial" panose="020B0604020202020204" pitchFamily="34" charset="0"/>
                </a:rPr>
                <a:t>[2] </a:t>
              </a:r>
              <a:r>
                <a:rPr lang="fr-FR" sz="1600" dirty="0">
                  <a:latin typeface="Arial" panose="020B0604020202020204" pitchFamily="34" charset="0"/>
                  <a:cs typeface="Arial" panose="020B0604020202020204" pitchFamily="34" charset="0"/>
                </a:rPr>
                <a:t>S. Tricot, T. Jaouen, D. </a:t>
              </a:r>
              <a:r>
                <a:rPr lang="fr-FR" sz="1600" dirty="0" err="1">
                  <a:latin typeface="Arial" panose="020B0604020202020204" pitchFamily="34" charset="0"/>
                  <a:cs typeface="Arial" panose="020B0604020202020204" pitchFamily="34" charset="0"/>
                </a:rPr>
                <a:t>Sébilleau</a:t>
              </a:r>
              <a:r>
                <a:rPr lang="fr-FR" sz="1600" dirty="0">
                  <a:latin typeface="Arial" panose="020B0604020202020204" pitchFamily="34" charset="0"/>
                  <a:cs typeface="Arial" panose="020B0604020202020204" pitchFamily="34" charset="0"/>
                </a:rPr>
                <a:t>, P. </a:t>
              </a:r>
              <a:r>
                <a:rPr lang="fr-FR" sz="1600" dirty="0" err="1">
                  <a:latin typeface="Arial" panose="020B0604020202020204" pitchFamily="34" charset="0"/>
                  <a:cs typeface="Arial" panose="020B0604020202020204" pitchFamily="34" charset="0"/>
                </a:rPr>
                <a:t>Schieffer</a:t>
              </a:r>
              <a:r>
                <a:rPr lang="fr-FR" sz="1600" dirty="0">
                  <a:latin typeface="Arial" panose="020B0604020202020204" pitchFamily="34" charset="0"/>
                  <a:cs typeface="Arial" panose="020B0604020202020204" pitchFamily="34" charset="0"/>
                </a:rPr>
                <a:t>, </a:t>
              </a:r>
              <a:r>
                <a:rPr lang="en-US" sz="1600" i="1" dirty="0">
                  <a:solidFill>
                    <a:srgbClr val="000000"/>
                  </a:solidFill>
                  <a:latin typeface="Arial" panose="020B0604020202020204" pitchFamily="34" charset="0"/>
                  <a:cs typeface="Arial" panose="020B0604020202020204" pitchFamily="34" charset="0"/>
                </a:rPr>
                <a:t>J. Electron. </a:t>
              </a:r>
              <a:r>
                <a:rPr lang="en-US" sz="1600" i="1" dirty="0" err="1">
                  <a:solidFill>
                    <a:srgbClr val="000000"/>
                  </a:solidFill>
                  <a:latin typeface="Arial" panose="020B0604020202020204" pitchFamily="34" charset="0"/>
                  <a:cs typeface="Arial" panose="020B0604020202020204" pitchFamily="34" charset="0"/>
                </a:rPr>
                <a:t>Spectrosc</a:t>
              </a:r>
              <a:r>
                <a:rPr lang="en-US" sz="1600" i="1" dirty="0">
                  <a:solidFill>
                    <a:srgbClr val="000000"/>
                  </a:solidFill>
                  <a:latin typeface="Arial" panose="020B0604020202020204" pitchFamily="34" charset="0"/>
                  <a:cs typeface="Arial" panose="020B0604020202020204" pitchFamily="34" charset="0"/>
                </a:rPr>
                <a:t>., </a:t>
              </a:r>
              <a:r>
                <a:rPr lang="en-US" sz="1600" b="1" dirty="0">
                  <a:solidFill>
                    <a:srgbClr val="000000"/>
                  </a:solidFill>
                  <a:latin typeface="Arial" panose="020B0604020202020204" pitchFamily="34" charset="0"/>
                  <a:cs typeface="Arial" panose="020B0604020202020204" pitchFamily="34" charset="0"/>
                </a:rPr>
                <a:t>256</a:t>
              </a:r>
              <a:r>
                <a:rPr lang="en-US" sz="1600" i="1" dirty="0">
                  <a:solidFill>
                    <a:srgbClr val="000000"/>
                  </a:solidFill>
                  <a:latin typeface="Arial" panose="020B0604020202020204" pitchFamily="34" charset="0"/>
                  <a:cs typeface="Arial" panose="020B0604020202020204" pitchFamily="34" charset="0"/>
                </a:rPr>
                <a:t>, </a:t>
              </a:r>
              <a:r>
                <a:rPr lang="en-US" sz="1600" dirty="0">
                  <a:solidFill>
                    <a:srgbClr val="000000"/>
                  </a:solidFill>
                  <a:latin typeface="Arial" panose="020B0604020202020204" pitchFamily="34" charset="0"/>
                  <a:cs typeface="Arial" panose="020B0604020202020204" pitchFamily="34" charset="0"/>
                </a:rPr>
                <a:t>147176</a:t>
              </a:r>
              <a:r>
                <a:rPr lang="en-US" sz="1600" dirty="0">
                  <a:latin typeface="Arial" panose="020B0604020202020204" pitchFamily="34" charset="0"/>
                  <a:cs typeface="Arial" panose="020B0604020202020204" pitchFamily="34" charset="0"/>
                </a:rPr>
                <a:t> </a:t>
              </a:r>
              <a:r>
                <a:rPr lang="en-US" sz="1600" dirty="0">
                  <a:solidFill>
                    <a:srgbClr val="000000"/>
                  </a:solidFill>
                  <a:latin typeface="Arial" panose="020B0604020202020204" pitchFamily="34" charset="0"/>
                  <a:cs typeface="Arial" panose="020B0604020202020204" pitchFamily="34" charset="0"/>
                </a:rPr>
                <a:t>(2022) .</a:t>
              </a:r>
              <a:endParaRPr lang="en-GB" sz="1600" dirty="0">
                <a:latin typeface="Arial" panose="020B0604020202020204" pitchFamily="34" charset="0"/>
                <a:cs typeface="Arial" panose="020B0604020202020204" pitchFamily="34" charset="0"/>
              </a:endParaRPr>
            </a:p>
          </p:txBody>
        </p:sp>
        <p:pic>
          <p:nvPicPr>
            <p:cNvPr id="20" name="Picture 192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0146" y="7727215"/>
              <a:ext cx="286589" cy="3572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9" name="図 28" descr="グラフ"/>
          <p:cNvPicPr>
            <a:picLocks noChangeAspect="1"/>
          </p:cNvPicPr>
          <p:nvPr/>
        </p:nvPicPr>
        <p:blipFill>
          <a:blip r:embed="rId5" cstate="print">
            <a:extLst>
              <a:ext uri="{28A0092B-C50C-407E-A947-70E740481C1C}">
                <a14:useLocalDpi xmlns:a14="http://schemas.microsoft.com/office/drawing/2010/main" val="0"/>
              </a:ext>
            </a:extLst>
          </a:blip>
          <a:srcRect l="3970" t="1565" r="10981" b="3745"/>
          <a:stretch>
            <a:fillRect/>
          </a:stretch>
        </p:blipFill>
        <p:spPr bwMode="auto">
          <a:xfrm>
            <a:off x="8075929" y="1814912"/>
            <a:ext cx="5170171" cy="6391303"/>
          </a:xfrm>
          <a:prstGeom prst="rect">
            <a:avLst/>
          </a:prstGeom>
          <a:noFill/>
          <a:ln>
            <a:noFill/>
          </a:ln>
        </p:spPr>
      </p:pic>
      <p:sp>
        <p:nvSpPr>
          <p:cNvPr id="30" name="テキスト ボックス 4"/>
          <p:cNvSpPr txBox="1"/>
          <p:nvPr/>
        </p:nvSpPr>
        <p:spPr>
          <a:xfrm>
            <a:off x="7814255" y="8204395"/>
            <a:ext cx="6421697" cy="81966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noAutofit/>
          </a:bodyPr>
          <a:lstStyle/>
          <a:p>
            <a:r>
              <a:rPr lang="en-US" sz="2200" dirty="0">
                <a:effectLst/>
                <a:latin typeface="Arial" panose="02080604020202020204" pitchFamily="34" charset="0"/>
                <a:ea typeface="Arial" panose="02080604020202020204" pitchFamily="34" charset="0"/>
              </a:rPr>
              <a:t>Fig. 2: PED calculation for LaAlO</a:t>
            </a:r>
            <a:r>
              <a:rPr lang="en-US" sz="2200" baseline="-25000" dirty="0">
                <a:latin typeface="Arial" panose="02080604020202020204" pitchFamily="34" charset="0"/>
                <a:ea typeface="Arial" panose="02080604020202020204" pitchFamily="34" charset="0"/>
              </a:rPr>
              <a:t>3</a:t>
            </a:r>
            <a:r>
              <a:rPr lang="en-US" sz="2200" dirty="0">
                <a:latin typeface="Arial" panose="02080604020202020204" pitchFamily="34" charset="0"/>
                <a:ea typeface="Arial" panose="02080604020202020204" pitchFamily="34" charset="0"/>
              </a:rPr>
              <a:t> (</a:t>
            </a:r>
            <a:r>
              <a:rPr lang="en-US" sz="2200" dirty="0">
                <a:effectLst/>
                <a:latin typeface="Arial" panose="02080604020202020204" pitchFamily="34" charset="0"/>
                <a:ea typeface="Arial" panose="02080604020202020204" pitchFamily="34" charset="0"/>
              </a:rPr>
              <a:t>Mohamed </a:t>
            </a:r>
            <a:r>
              <a:rPr lang="en-US" sz="2200" dirty="0" err="1">
                <a:effectLst/>
                <a:latin typeface="Arial" panose="02080604020202020204" pitchFamily="34" charset="0"/>
                <a:ea typeface="Arial" panose="02080604020202020204" pitchFamily="34" charset="0"/>
              </a:rPr>
              <a:t>Zanouni</a:t>
            </a:r>
            <a:r>
              <a:rPr lang="en-US" sz="2200" dirty="0">
                <a:effectLst/>
                <a:latin typeface="Arial" panose="02080604020202020204" pitchFamily="34" charset="0"/>
                <a:ea typeface="Arial" panose="02080604020202020204" pitchFamily="34" charset="0"/>
              </a:rPr>
              <a:t>, </a:t>
            </a:r>
            <a:r>
              <a:rPr lang="en-US" sz="2200" dirty="0">
                <a:latin typeface="Arial" panose="02080604020202020204" pitchFamily="34" charset="0"/>
                <a:ea typeface="Arial" panose="02080604020202020204" pitchFamily="34" charset="0"/>
              </a:rPr>
              <a:t>F</a:t>
            </a:r>
            <a:r>
              <a:rPr lang="en-US" sz="2200" dirty="0">
                <a:effectLst/>
                <a:latin typeface="Arial" panose="02080604020202020204" pitchFamily="34" charset="0"/>
                <a:ea typeface="Arial" panose="02080604020202020204" pitchFamily="34" charset="0"/>
              </a:rPr>
              <a:t>aculty of Sciences, Tangiers, Morocco)</a:t>
            </a:r>
            <a:endParaRPr lang="ja-JP" sz="2200" dirty="0">
              <a:effectLst/>
              <a:latin typeface="Arial" panose="02080604020202020204" pitchFamily="34" charset="0"/>
              <a:ea typeface="Arial" panose="02080604020202020204" pitchFamily="34" charset="0"/>
            </a:endParaRPr>
          </a:p>
        </p:txBody>
      </p:sp>
      <p:sp>
        <p:nvSpPr>
          <p:cNvPr id="2" name="テキスト ボックス 1"/>
          <p:cNvSpPr txBox="1"/>
          <p:nvPr/>
        </p:nvSpPr>
        <p:spPr>
          <a:xfrm>
            <a:off x="2266510" y="128016"/>
            <a:ext cx="9947918"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Series Expansion - Si vs LAO (LaAlO</a:t>
            </a:r>
            <a:r>
              <a:rPr lang="en-US" altLang="ja-JP" sz="4000" b="1" baseline="-2000" dirty="0">
                <a:latin typeface="Arial" panose="02080604020202020204" pitchFamily="34" charset="0"/>
                <a:cs typeface="Arial" panose="02080604020202020204" pitchFamily="34" charset="0"/>
              </a:rPr>
              <a:t>3</a:t>
            </a:r>
            <a:r>
              <a:rPr lang="en-US" altLang="ja-JP" sz="4000" b="1" dirty="0">
                <a:latin typeface="Arial" panose="02080604020202020204" pitchFamily="34" charset="0"/>
                <a:cs typeface="Arial" panose="02080604020202020204" pitchFamily="34" charset="0"/>
              </a:rPr>
              <a:t>) </a:t>
            </a:r>
            <a:r>
              <a:rPr lang="en-US" altLang="ja-JP" sz="4000" b="1" baseline="23000" dirty="0">
                <a:latin typeface="Arial" panose="02080604020202020204" pitchFamily="34" charset="0"/>
                <a:cs typeface="Arial" panose="02080604020202020204" pitchFamily="34" charset="0"/>
              </a:rPr>
              <a:t>-</a:t>
            </a:r>
            <a:endParaRPr lang="en-US" altLang="ja-JP" sz="4000" b="1" dirty="0">
              <a:latin typeface="Arial" panose="02080604020202020204" pitchFamily="34" charset="0"/>
              <a:cs typeface="Arial" panose="02080604020202020204" pitchFamily="34" charset="0"/>
            </a:endParaRPr>
          </a:p>
        </p:txBody>
      </p:sp>
      <p:sp>
        <p:nvSpPr>
          <p:cNvPr id="35" name="テキスト ボックス 34"/>
          <p:cNvSpPr txBox="1"/>
          <p:nvPr/>
        </p:nvSpPr>
        <p:spPr>
          <a:xfrm>
            <a:off x="1908974" y="9088368"/>
            <a:ext cx="9947918" cy="523220"/>
          </a:xfrm>
          <a:prstGeom prst="rect">
            <a:avLst/>
          </a:prstGeom>
          <a:noFill/>
        </p:spPr>
        <p:txBody>
          <a:bodyPr wrap="square">
            <a:spAutoFit/>
          </a:bodyPr>
          <a:lstStyle/>
          <a:p>
            <a:pPr algn="ctr"/>
            <a:r>
              <a:rPr lang="en-US" altLang="ja-JP" sz="2800" dirty="0">
                <a:solidFill>
                  <a:srgbClr val="FF0000"/>
                </a:solidFill>
                <a:latin typeface="Arial" panose="020B0604020202020204" pitchFamily="34" charset="0"/>
                <a:cs typeface="Arial" panose="020B0604020202020204" pitchFamily="34" charset="0"/>
              </a:rPr>
              <a:t>how to cure it ?</a:t>
            </a:r>
          </a:p>
        </p:txBody>
      </p:sp>
      <p:sp>
        <p:nvSpPr>
          <p:cNvPr id="36" name="テキスト ボックス 35"/>
          <p:cNvSpPr txBox="1"/>
          <p:nvPr/>
        </p:nvSpPr>
        <p:spPr>
          <a:xfrm>
            <a:off x="394672" y="1351302"/>
            <a:ext cx="5073646" cy="583565"/>
          </a:xfrm>
          <a:prstGeom prst="rect">
            <a:avLst/>
          </a:prstGeom>
          <a:noFill/>
        </p:spPr>
        <p:txBody>
          <a:bodyPr wrap="square" rtlCol="0">
            <a:spAutoFit/>
          </a:bodyPr>
          <a:lstStyle/>
          <a:p>
            <a:r>
              <a:rPr kumimoji="1" lang="en-US" altLang="ja-JP" sz="3200" dirty="0">
                <a:latin typeface="Arial" panose="020B0604020202020204" pitchFamily="34" charset="0"/>
                <a:cs typeface="Arial" panose="020B0604020202020204" pitchFamily="34" charset="0"/>
              </a:rPr>
              <a:t>Si(2p) in Si(001) substrate</a:t>
            </a:r>
          </a:p>
        </p:txBody>
      </p:sp>
      <p:sp>
        <p:nvSpPr>
          <p:cNvPr id="38" name="テキスト ボックス 37"/>
          <p:cNvSpPr txBox="1"/>
          <p:nvPr/>
        </p:nvSpPr>
        <p:spPr>
          <a:xfrm>
            <a:off x="7814255" y="1400803"/>
            <a:ext cx="3253106" cy="583565"/>
          </a:xfrm>
          <a:prstGeom prst="rect">
            <a:avLst/>
          </a:prstGeom>
          <a:noFill/>
        </p:spPr>
        <p:txBody>
          <a:bodyPr wrap="square" rtlCol="0">
            <a:spAutoFit/>
          </a:bodyPr>
          <a:lstStyle/>
          <a:p>
            <a:r>
              <a:rPr lang="en-US" altLang="ja-JP" sz="3200" dirty="0">
                <a:effectLst/>
                <a:latin typeface="Arial" panose="02080604020202020204" pitchFamily="34" charset="0"/>
                <a:ea typeface="Arial" panose="02080604020202020204" pitchFamily="34" charset="0"/>
              </a:rPr>
              <a:t>La(4d) in LaAlO</a:t>
            </a:r>
            <a:r>
              <a:rPr lang="en-US" altLang="ja-JP" sz="3200" baseline="-25000" dirty="0">
                <a:latin typeface="Arial" panose="02080604020202020204" pitchFamily="34" charset="0"/>
                <a:ea typeface="Arial" panose="02080604020202020204" pitchFamily="34" charset="0"/>
              </a:rPr>
              <a:t>3</a:t>
            </a:r>
            <a:endParaRPr kumimoji="1" lang="ja-JP" altLang="en-US" sz="3200" dirty="0"/>
          </a:p>
        </p:txBody>
      </p:sp>
      <p:sp>
        <p:nvSpPr>
          <p:cNvPr id="6" name="ZoneTexte 122">
            <a:extLst>
              <a:ext uri="{FF2B5EF4-FFF2-40B4-BE49-F238E27FC236}">
                <a16:creationId xmlns:a16="http://schemas.microsoft.com/office/drawing/2014/main" id="{F427B533-2F94-765A-A159-4AABD2815D69}"/>
              </a:ext>
            </a:extLst>
          </p:cNvPr>
          <p:cNvSpPr txBox="1"/>
          <p:nvPr/>
        </p:nvSpPr>
        <p:spPr>
          <a:xfrm>
            <a:off x="2037432" y="6677028"/>
            <a:ext cx="4884008" cy="769441"/>
          </a:xfrm>
          <a:prstGeom prst="rect">
            <a:avLst/>
          </a:prstGeom>
          <a:noFill/>
        </p:spPr>
        <p:txBody>
          <a:bodyPr wrap="square" rtlCol="0">
            <a:spAutoFit/>
          </a:bodyPr>
          <a:lstStyle/>
          <a:p>
            <a:r>
              <a:rPr lang="en-GB" sz="2200" b="1" dirty="0">
                <a:latin typeface="Arial" panose="020B0604020202020204" pitchFamily="34" charset="0"/>
                <a:cs typeface="Arial" panose="020B0604020202020204" pitchFamily="34" charset="0"/>
              </a:rPr>
              <a:t>Main peaks </a:t>
            </a:r>
            <a:r>
              <a:rPr lang="en-GB" sz="2200" dirty="0">
                <a:latin typeface="Arial" panose="020B0604020202020204" pitchFamily="34" charset="0"/>
                <a:cs typeface="Arial" panose="020B0604020202020204" pitchFamily="34" charset="0"/>
              </a:rPr>
              <a:t>corresponding to </a:t>
            </a:r>
            <a:r>
              <a:rPr lang="en-GB" sz="2200" b="1" dirty="0">
                <a:latin typeface="Arial" panose="020B0604020202020204" pitchFamily="34" charset="0"/>
                <a:cs typeface="Arial" panose="020B0604020202020204" pitchFamily="34" charset="0"/>
              </a:rPr>
              <a:t>dense atomic directions </a:t>
            </a:r>
            <a:r>
              <a:rPr lang="en-GB" sz="2200" dirty="0">
                <a:latin typeface="Arial" panose="020B0604020202020204" pitchFamily="34" charset="0"/>
                <a:cs typeface="Arial" panose="020B0604020202020204" pitchFamily="34" charset="0"/>
              </a:rPr>
              <a:t>well reproduced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500"/>
                                        <p:tgtEl>
                                          <p:spTgt spid="3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5" grpId="0"/>
      <p:bldP spid="3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different colored lines&#10;&#10;AI-generated content may be incorrect.">
            <a:extLst>
              <a:ext uri="{FF2B5EF4-FFF2-40B4-BE49-F238E27FC236}">
                <a16:creationId xmlns:a16="http://schemas.microsoft.com/office/drawing/2014/main" id="{75DE083B-019C-ABC9-04DB-575F605BD73C}"/>
              </a:ext>
            </a:extLst>
          </p:cNvPr>
          <p:cNvPicPr>
            <a:picLocks noChangeAspect="1"/>
          </p:cNvPicPr>
          <p:nvPr/>
        </p:nvPicPr>
        <p:blipFill>
          <a:blip r:embed="rId3">
            <a:extLst>
              <a:ext uri="{28A0092B-C50C-407E-A947-70E740481C1C}">
                <a14:useLocalDpi xmlns:a14="http://schemas.microsoft.com/office/drawing/2010/main" val="0"/>
              </a:ext>
            </a:extLst>
          </a:blip>
          <a:srcRect l="11986" t="10744" r="9155" b="6113"/>
          <a:stretch>
            <a:fillRect/>
          </a:stretch>
        </p:blipFill>
        <p:spPr>
          <a:xfrm>
            <a:off x="700376" y="1060406"/>
            <a:ext cx="6357217" cy="5774641"/>
          </a:xfrm>
          <a:prstGeom prst="rect">
            <a:avLst/>
          </a:prstGeom>
        </p:spPr>
      </p:pic>
      <p:sp>
        <p:nvSpPr>
          <p:cNvPr id="45" name="Rectangle 44">
            <a:extLst>
              <a:ext uri="{FF2B5EF4-FFF2-40B4-BE49-F238E27FC236}">
                <a16:creationId xmlns:a16="http://schemas.microsoft.com/office/drawing/2014/main" id="{1FE72E64-E79D-8400-8C57-4B343E447C0A}"/>
              </a:ext>
            </a:extLst>
          </p:cNvPr>
          <p:cNvSpPr/>
          <p:nvPr/>
        </p:nvSpPr>
        <p:spPr>
          <a:xfrm>
            <a:off x="846718" y="1760978"/>
            <a:ext cx="2673617" cy="4285490"/>
          </a:xfrm>
          <a:prstGeom prst="rect">
            <a:avLst/>
          </a:prstGeom>
          <a:noFill/>
          <a:ln w="762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grpSp>
        <p:nvGrpSpPr>
          <p:cNvPr id="127" name="Group 126">
            <a:extLst>
              <a:ext uri="{FF2B5EF4-FFF2-40B4-BE49-F238E27FC236}">
                <a16:creationId xmlns:a16="http://schemas.microsoft.com/office/drawing/2014/main" id="{CD8AD9E0-21F5-D979-A858-1475BD5E2568}"/>
              </a:ext>
            </a:extLst>
          </p:cNvPr>
          <p:cNvGrpSpPr/>
          <p:nvPr/>
        </p:nvGrpSpPr>
        <p:grpSpPr>
          <a:xfrm>
            <a:off x="9498318" y="1625206"/>
            <a:ext cx="4493761" cy="4975163"/>
            <a:chOff x="9538095" y="1827167"/>
            <a:chExt cx="4493761" cy="4975163"/>
          </a:xfrm>
        </p:grpSpPr>
        <p:sp>
          <p:nvSpPr>
            <p:cNvPr id="17" name="object 11"/>
            <p:cNvSpPr txBox="1"/>
            <p:nvPr/>
          </p:nvSpPr>
          <p:spPr>
            <a:xfrm>
              <a:off x="11072005" y="1827167"/>
              <a:ext cx="625384" cy="443711"/>
            </a:xfrm>
            <a:prstGeom prst="rect">
              <a:avLst/>
            </a:prstGeom>
          </p:spPr>
          <p:txBody>
            <a:bodyPr vert="horz" wrap="square" lIns="0" tIns="12700" rIns="0" bIns="0" rtlCol="0">
              <a:spAutoFit/>
            </a:bodyPr>
            <a:lstStyle/>
            <a:p>
              <a:pPr marL="12700">
                <a:lnSpc>
                  <a:spcPct val="100000"/>
                </a:lnSpc>
                <a:spcBef>
                  <a:spcPts val="100"/>
                </a:spcBef>
              </a:pPr>
              <a:r>
                <a:rPr sz="2800" spc="-20" dirty="0">
                  <a:latin typeface="Arial" panose="020B0604020202020204" pitchFamily="34" charset="0"/>
                  <a:cs typeface="Arial" panose="020B0604020202020204" pitchFamily="34" charset="0"/>
                </a:rPr>
                <a:t>z</a:t>
              </a:r>
              <a:endParaRPr sz="2800" dirty="0">
                <a:latin typeface="Arial" panose="020B0604020202020204" pitchFamily="34" charset="0"/>
                <a:cs typeface="Arial" panose="020B0604020202020204" pitchFamily="34" charset="0"/>
              </a:endParaRPr>
            </a:p>
          </p:txBody>
        </p:sp>
        <p:sp>
          <p:nvSpPr>
            <p:cNvPr id="18" name="object 11"/>
            <p:cNvSpPr txBox="1"/>
            <p:nvPr/>
          </p:nvSpPr>
          <p:spPr>
            <a:xfrm>
              <a:off x="13406472" y="4851486"/>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y</a:t>
              </a:r>
              <a:endParaRPr sz="2800" dirty="0">
                <a:latin typeface="Arial" panose="020B0604020202020204" pitchFamily="34" charset="0"/>
                <a:cs typeface="Arial" panose="020B0604020202020204" pitchFamily="34" charset="0"/>
              </a:endParaRPr>
            </a:p>
          </p:txBody>
        </p:sp>
        <p:sp>
          <p:nvSpPr>
            <p:cNvPr id="121" name="Ellipse 360">
              <a:extLst>
                <a:ext uri="{FF2B5EF4-FFF2-40B4-BE49-F238E27FC236}">
                  <a16:creationId xmlns:a16="http://schemas.microsoft.com/office/drawing/2014/main" id="{D5EB786F-A326-E11F-20F0-73601B77428D}"/>
                </a:ext>
              </a:extLst>
            </p:cNvPr>
            <p:cNvSpPr/>
            <p:nvPr/>
          </p:nvSpPr>
          <p:spPr>
            <a:xfrm>
              <a:off x="11950521" y="4050693"/>
              <a:ext cx="630381" cy="625129"/>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object 11"/>
            <p:cNvSpPr txBox="1"/>
            <p:nvPr/>
          </p:nvSpPr>
          <p:spPr>
            <a:xfrm>
              <a:off x="9538095" y="6358619"/>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x</a:t>
              </a:r>
              <a:endParaRPr sz="2800" dirty="0">
                <a:latin typeface="Arial" panose="020B0604020202020204" pitchFamily="34" charset="0"/>
                <a:cs typeface="Arial" panose="020B0604020202020204" pitchFamily="34" charset="0"/>
              </a:endParaRPr>
            </a:p>
          </p:txBody>
        </p:sp>
        <p:cxnSp>
          <p:nvCxnSpPr>
            <p:cNvPr id="58" name="Straight Arrow Connector 57">
              <a:extLst>
                <a:ext uri="{FF2B5EF4-FFF2-40B4-BE49-F238E27FC236}">
                  <a16:creationId xmlns:a16="http://schemas.microsoft.com/office/drawing/2014/main" id="{E3762308-2E7F-5FBF-C5DF-9FC439817B33}"/>
                </a:ext>
              </a:extLst>
            </p:cNvPr>
            <p:cNvCxnSpPr>
              <a:cxnSpLocks/>
            </p:cNvCxnSpPr>
            <p:nvPr/>
          </p:nvCxnSpPr>
          <p:spPr>
            <a:xfrm flipV="1">
              <a:off x="11380962" y="2124965"/>
              <a:ext cx="11476" cy="3338607"/>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F2ABC968-5C58-64BE-4CBE-12D6684B9DD0}"/>
                </a:ext>
              </a:extLst>
            </p:cNvPr>
            <p:cNvCxnSpPr>
              <a:cxnSpLocks/>
            </p:cNvCxnSpPr>
            <p:nvPr/>
          </p:nvCxnSpPr>
          <p:spPr>
            <a:xfrm>
              <a:off x="11392439" y="5433310"/>
              <a:ext cx="2326725"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F1165508-F85D-C8AD-6A99-8397ADF8C369}"/>
                </a:ext>
              </a:extLst>
            </p:cNvPr>
            <p:cNvCxnSpPr>
              <a:cxnSpLocks/>
            </p:cNvCxnSpPr>
            <p:nvPr/>
          </p:nvCxnSpPr>
          <p:spPr>
            <a:xfrm flipH="1">
              <a:off x="9797459" y="5418037"/>
              <a:ext cx="1594980" cy="1384293"/>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3" name="Ellipse 379">
              <a:extLst>
                <a:ext uri="{FF2B5EF4-FFF2-40B4-BE49-F238E27FC236}">
                  <a16:creationId xmlns:a16="http://schemas.microsoft.com/office/drawing/2014/main" id="{6AF5BB4C-C774-BC75-90D0-3CBAD7795BA7}"/>
                </a:ext>
              </a:extLst>
            </p:cNvPr>
            <p:cNvSpPr/>
            <p:nvPr/>
          </p:nvSpPr>
          <p:spPr>
            <a:xfrm>
              <a:off x="11125175" y="5174658"/>
              <a:ext cx="521649" cy="517303"/>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6" name="Ellipse 372">
              <a:extLst>
                <a:ext uri="{FF2B5EF4-FFF2-40B4-BE49-F238E27FC236}">
                  <a16:creationId xmlns:a16="http://schemas.microsoft.com/office/drawing/2014/main" id="{B95D63A2-47D6-6108-82C5-19CACD38C4B1}"/>
                </a:ext>
              </a:extLst>
            </p:cNvPr>
            <p:cNvSpPr/>
            <p:nvPr/>
          </p:nvSpPr>
          <p:spPr>
            <a:xfrm>
              <a:off x="11217230" y="4494803"/>
              <a:ext cx="337538" cy="334971"/>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9" name="Ellipse 372">
              <a:extLst>
                <a:ext uri="{FF2B5EF4-FFF2-40B4-BE49-F238E27FC236}">
                  <a16:creationId xmlns:a16="http://schemas.microsoft.com/office/drawing/2014/main" id="{BD5DB578-698B-1B2F-2D86-C5B3CDF7CFE7}"/>
                </a:ext>
              </a:extLst>
            </p:cNvPr>
            <p:cNvSpPr/>
            <p:nvPr/>
          </p:nvSpPr>
          <p:spPr>
            <a:xfrm>
              <a:off x="10575702" y="5788090"/>
              <a:ext cx="337538" cy="334971"/>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3" name="Ellipse 372">
              <a:extLst>
                <a:ext uri="{FF2B5EF4-FFF2-40B4-BE49-F238E27FC236}">
                  <a16:creationId xmlns:a16="http://schemas.microsoft.com/office/drawing/2014/main" id="{C278BBFC-7BF1-7231-E27F-BAEFE7B2F43B}"/>
                </a:ext>
              </a:extLst>
            </p:cNvPr>
            <p:cNvSpPr/>
            <p:nvPr/>
          </p:nvSpPr>
          <p:spPr>
            <a:xfrm>
              <a:off x="12006946" y="5265823"/>
              <a:ext cx="337538" cy="334971"/>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4" name="Ellipse 360">
              <a:extLst>
                <a:ext uri="{FF2B5EF4-FFF2-40B4-BE49-F238E27FC236}">
                  <a16:creationId xmlns:a16="http://schemas.microsoft.com/office/drawing/2014/main" id="{6E18FC11-2B39-5095-A099-988BBA0D3963}"/>
                </a:ext>
              </a:extLst>
            </p:cNvPr>
            <p:cNvSpPr/>
            <p:nvPr/>
          </p:nvSpPr>
          <p:spPr>
            <a:xfrm>
              <a:off x="11599672" y="4468014"/>
              <a:ext cx="630381" cy="625129"/>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7" name="Ellipse 360">
              <a:extLst>
                <a:ext uri="{FF2B5EF4-FFF2-40B4-BE49-F238E27FC236}">
                  <a16:creationId xmlns:a16="http://schemas.microsoft.com/office/drawing/2014/main" id="{3E1EA3A3-FBBF-79AF-BB5A-4E280F85A0FD}"/>
                </a:ext>
              </a:extLst>
            </p:cNvPr>
            <p:cNvSpPr/>
            <p:nvPr/>
          </p:nvSpPr>
          <p:spPr>
            <a:xfrm>
              <a:off x="10572326" y="4080673"/>
              <a:ext cx="630381" cy="625129"/>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0" name="Ellipse 360">
              <a:extLst>
                <a:ext uri="{FF2B5EF4-FFF2-40B4-BE49-F238E27FC236}">
                  <a16:creationId xmlns:a16="http://schemas.microsoft.com/office/drawing/2014/main" id="{FF2B2482-1F48-A7FC-4C99-70EFAB3CD456}"/>
                </a:ext>
              </a:extLst>
            </p:cNvPr>
            <p:cNvSpPr/>
            <p:nvPr/>
          </p:nvSpPr>
          <p:spPr>
            <a:xfrm>
              <a:off x="10163479" y="4458973"/>
              <a:ext cx="630381" cy="625129"/>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4" name="Ellipse 372">
              <a:extLst>
                <a:ext uri="{FF2B5EF4-FFF2-40B4-BE49-F238E27FC236}">
                  <a16:creationId xmlns:a16="http://schemas.microsoft.com/office/drawing/2014/main" id="{2E59B4EA-BD1E-F72B-6BDC-72A3D224876E}"/>
                </a:ext>
              </a:extLst>
            </p:cNvPr>
            <p:cNvSpPr/>
            <p:nvPr/>
          </p:nvSpPr>
          <p:spPr>
            <a:xfrm>
              <a:off x="11223489" y="3002108"/>
              <a:ext cx="337538" cy="334971"/>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5" name="Ellipse 379">
              <a:extLst>
                <a:ext uri="{FF2B5EF4-FFF2-40B4-BE49-F238E27FC236}">
                  <a16:creationId xmlns:a16="http://schemas.microsoft.com/office/drawing/2014/main" id="{F3EA1A42-7357-AD85-7CE6-427C317D267E}"/>
                </a:ext>
              </a:extLst>
            </p:cNvPr>
            <p:cNvSpPr/>
            <p:nvPr/>
          </p:nvSpPr>
          <p:spPr>
            <a:xfrm>
              <a:off x="11131434" y="3667097"/>
              <a:ext cx="521649" cy="517303"/>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34" name="TextBox 133">
            <a:extLst>
              <a:ext uri="{FF2B5EF4-FFF2-40B4-BE49-F238E27FC236}">
                <a16:creationId xmlns:a16="http://schemas.microsoft.com/office/drawing/2014/main" id="{35AE0E4A-4E4C-D113-8BB6-490D011AB2DE}"/>
              </a:ext>
            </a:extLst>
          </p:cNvPr>
          <p:cNvSpPr txBox="1"/>
          <p:nvPr/>
        </p:nvSpPr>
        <p:spPr>
          <a:xfrm>
            <a:off x="11148425" y="2747888"/>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sp>
        <p:nvSpPr>
          <p:cNvPr id="135" name="TextBox 134">
            <a:extLst>
              <a:ext uri="{FF2B5EF4-FFF2-40B4-BE49-F238E27FC236}">
                <a16:creationId xmlns:a16="http://schemas.microsoft.com/office/drawing/2014/main" id="{09E01E83-5599-EEF8-1225-181A7EE977D2}"/>
              </a:ext>
            </a:extLst>
          </p:cNvPr>
          <p:cNvSpPr txBox="1"/>
          <p:nvPr/>
        </p:nvSpPr>
        <p:spPr>
          <a:xfrm>
            <a:off x="11144891" y="4243595"/>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sp>
        <p:nvSpPr>
          <p:cNvPr id="136" name="TextBox 135">
            <a:extLst>
              <a:ext uri="{FF2B5EF4-FFF2-40B4-BE49-F238E27FC236}">
                <a16:creationId xmlns:a16="http://schemas.microsoft.com/office/drawing/2014/main" id="{E582A40C-69DE-E36E-BFE8-38CB69DBC8BC}"/>
              </a:ext>
            </a:extLst>
          </p:cNvPr>
          <p:cNvSpPr txBox="1"/>
          <p:nvPr/>
        </p:nvSpPr>
        <p:spPr>
          <a:xfrm>
            <a:off x="11932409" y="5013352"/>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sp>
        <p:nvSpPr>
          <p:cNvPr id="137" name="TextBox 136">
            <a:extLst>
              <a:ext uri="{FF2B5EF4-FFF2-40B4-BE49-F238E27FC236}">
                <a16:creationId xmlns:a16="http://schemas.microsoft.com/office/drawing/2014/main" id="{24D6B44A-B38C-DB0C-63AF-22A6903B410D}"/>
              </a:ext>
            </a:extLst>
          </p:cNvPr>
          <p:cNvSpPr txBox="1"/>
          <p:nvPr/>
        </p:nvSpPr>
        <p:spPr>
          <a:xfrm>
            <a:off x="10502331" y="5536714"/>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sp>
        <p:nvSpPr>
          <p:cNvPr id="138" name="TextBox 137">
            <a:extLst>
              <a:ext uri="{FF2B5EF4-FFF2-40B4-BE49-F238E27FC236}">
                <a16:creationId xmlns:a16="http://schemas.microsoft.com/office/drawing/2014/main" id="{C7664709-5F1F-8A6F-5B63-B7840F37613F}"/>
              </a:ext>
            </a:extLst>
          </p:cNvPr>
          <p:cNvSpPr txBox="1"/>
          <p:nvPr/>
        </p:nvSpPr>
        <p:spPr>
          <a:xfrm>
            <a:off x="10205846" y="4341773"/>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39" name="TextBox 138">
            <a:extLst>
              <a:ext uri="{FF2B5EF4-FFF2-40B4-BE49-F238E27FC236}">
                <a16:creationId xmlns:a16="http://schemas.microsoft.com/office/drawing/2014/main" id="{D67FCC62-2CFB-01AA-0054-142AF5349CBE}"/>
              </a:ext>
            </a:extLst>
          </p:cNvPr>
          <p:cNvSpPr txBox="1"/>
          <p:nvPr/>
        </p:nvSpPr>
        <p:spPr>
          <a:xfrm>
            <a:off x="10614405" y="3963131"/>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40" name="TextBox 139">
            <a:extLst>
              <a:ext uri="{FF2B5EF4-FFF2-40B4-BE49-F238E27FC236}">
                <a16:creationId xmlns:a16="http://schemas.microsoft.com/office/drawing/2014/main" id="{DA7AD5D6-BB91-4888-EB7E-268E298A00BC}"/>
              </a:ext>
            </a:extLst>
          </p:cNvPr>
          <p:cNvSpPr txBox="1"/>
          <p:nvPr/>
        </p:nvSpPr>
        <p:spPr>
          <a:xfrm>
            <a:off x="11997604" y="3934004"/>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41" name="TextBox 140">
            <a:extLst>
              <a:ext uri="{FF2B5EF4-FFF2-40B4-BE49-F238E27FC236}">
                <a16:creationId xmlns:a16="http://schemas.microsoft.com/office/drawing/2014/main" id="{60013466-8DA9-5E25-4885-4EBB19D75871}"/>
              </a:ext>
            </a:extLst>
          </p:cNvPr>
          <p:cNvSpPr txBox="1"/>
          <p:nvPr/>
        </p:nvSpPr>
        <p:spPr>
          <a:xfrm>
            <a:off x="11652605" y="4354724"/>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42" name="TextBox 141">
            <a:extLst>
              <a:ext uri="{FF2B5EF4-FFF2-40B4-BE49-F238E27FC236}">
                <a16:creationId xmlns:a16="http://schemas.microsoft.com/office/drawing/2014/main" id="{46BC6C04-68EC-97E2-F0EE-FC704663572A}"/>
              </a:ext>
            </a:extLst>
          </p:cNvPr>
          <p:cNvSpPr txBox="1"/>
          <p:nvPr/>
        </p:nvSpPr>
        <p:spPr>
          <a:xfrm>
            <a:off x="11131895" y="5001503"/>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a:t>
            </a:r>
          </a:p>
        </p:txBody>
      </p:sp>
      <p:sp>
        <p:nvSpPr>
          <p:cNvPr id="143" name="TextBox 142">
            <a:extLst>
              <a:ext uri="{FF2B5EF4-FFF2-40B4-BE49-F238E27FC236}">
                <a16:creationId xmlns:a16="http://schemas.microsoft.com/office/drawing/2014/main" id="{3419814C-B594-53A2-22BB-3E935B860CE9}"/>
              </a:ext>
            </a:extLst>
          </p:cNvPr>
          <p:cNvSpPr txBox="1"/>
          <p:nvPr/>
        </p:nvSpPr>
        <p:spPr>
          <a:xfrm>
            <a:off x="11131895" y="3502234"/>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a:t>
            </a:r>
          </a:p>
        </p:txBody>
      </p:sp>
      <mc:AlternateContent xmlns:mc="http://schemas.openxmlformats.org/markup-compatibility/2006" xmlns:a14="http://schemas.microsoft.com/office/drawing/2010/main">
        <mc:Choice Requires="a14">
          <p:sp>
            <p:nvSpPr>
              <p:cNvPr id="144" name="TextBox 143">
                <a:extLst>
                  <a:ext uri="{FF2B5EF4-FFF2-40B4-BE49-F238E27FC236}">
                    <a16:creationId xmlns:a16="http://schemas.microsoft.com/office/drawing/2014/main" id="{09C686CB-0F57-ED8E-51F9-0B5CB2A78512}"/>
                  </a:ext>
                </a:extLst>
              </p:cNvPr>
              <p:cNvSpPr txBox="1"/>
              <p:nvPr/>
            </p:nvSpPr>
            <p:spPr>
              <a:xfrm>
                <a:off x="571259" y="7263141"/>
                <a:ext cx="6743942"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The divergence peak centered around the direction of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θ</m:t>
                    </m:r>
                    <m:r>
                      <a:rPr lang="en-US" sz="2800" b="0" i="0" smtClean="0">
                        <a:latin typeface="Cambria Math" panose="02040503050406030204" pitchFamily="18" charset="0"/>
                      </a:rPr>
                      <m:t>=0</m:t>
                    </m:r>
                    <m:r>
                      <a:rPr lang="en-US" sz="2800" b="0" i="1" baseline="30000" smtClean="0">
                        <a:latin typeface="Cambria Math" panose="02040503050406030204" pitchFamily="18" charset="0"/>
                        <a:ea typeface="Cambria Math" panose="02040503050406030204" pitchFamily="18" charset="0"/>
                      </a:rPr>
                      <m:t>∘</m:t>
                    </m:r>
                  </m:oMath>
                </a14:m>
                <a:r>
                  <a:rPr lang="en-US" sz="2800" dirty="0">
                    <a:latin typeface="Arial" panose="020B0604020202020204" pitchFamily="34" charset="0"/>
                    <a:cs typeface="Arial" panose="020B0604020202020204" pitchFamily="34" charset="0"/>
                  </a:rPr>
                  <a:t>.</a:t>
                </a:r>
              </a:p>
            </p:txBody>
          </p:sp>
        </mc:Choice>
        <mc:Fallback xmlns="">
          <p:sp>
            <p:nvSpPr>
              <p:cNvPr id="144" name="TextBox 143">
                <a:extLst>
                  <a:ext uri="{FF2B5EF4-FFF2-40B4-BE49-F238E27FC236}">
                    <a16:creationId xmlns:a16="http://schemas.microsoft.com/office/drawing/2014/main" id="{09C686CB-0F57-ED8E-51F9-0B5CB2A78512}"/>
                  </a:ext>
                </a:extLst>
              </p:cNvPr>
              <p:cNvSpPr txBox="1">
                <a:spLocks noRot="1" noChangeAspect="1" noMove="1" noResize="1" noEditPoints="1" noAdjustHandles="1" noChangeArrowheads="1" noChangeShapeType="1" noTextEdit="1"/>
              </p:cNvSpPr>
              <p:nvPr/>
            </p:nvSpPr>
            <p:spPr>
              <a:xfrm>
                <a:off x="571259" y="7263141"/>
                <a:ext cx="6743942" cy="954107"/>
              </a:xfrm>
              <a:prstGeom prst="rect">
                <a:avLst/>
              </a:prstGeom>
              <a:blipFill>
                <a:blip r:embed="rId4"/>
                <a:stretch>
                  <a:fillRect l="-1883" t="-6494" b="-15584"/>
                </a:stretch>
              </a:blipFill>
            </p:spPr>
            <p:txBody>
              <a:bodyPr/>
              <a:lstStyle/>
              <a:p>
                <a:r>
                  <a:rPr lang="en-US">
                    <a:noFill/>
                  </a:rPr>
                  <a:t> </a:t>
                </a:r>
              </a:p>
            </p:txBody>
          </p:sp>
        </mc:Fallback>
      </mc:AlternateContent>
      <p:cxnSp>
        <p:nvCxnSpPr>
          <p:cNvPr id="147" name="Straight Arrow Connector 146">
            <a:extLst>
              <a:ext uri="{FF2B5EF4-FFF2-40B4-BE49-F238E27FC236}">
                <a16:creationId xmlns:a16="http://schemas.microsoft.com/office/drawing/2014/main" id="{18EF353B-FDAA-FE62-CBBA-1B0866CF7560}"/>
              </a:ext>
            </a:extLst>
          </p:cNvPr>
          <p:cNvCxnSpPr>
            <a:cxnSpLocks/>
          </p:cNvCxnSpPr>
          <p:nvPr/>
        </p:nvCxnSpPr>
        <p:spPr>
          <a:xfrm>
            <a:off x="3520335" y="3236796"/>
            <a:ext cx="6918557" cy="0"/>
          </a:xfrm>
          <a:prstGeom prst="straightConnector1">
            <a:avLst/>
          </a:prstGeom>
          <a:ln w="57150">
            <a:solidFill>
              <a:schemeClr val="accent5"/>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49" name="Straight Arrow Connector 148">
            <a:extLst>
              <a:ext uri="{FF2B5EF4-FFF2-40B4-BE49-F238E27FC236}">
                <a16:creationId xmlns:a16="http://schemas.microsoft.com/office/drawing/2014/main" id="{2EC01B1F-65C0-1949-2622-C65F0E48DC78}"/>
              </a:ext>
            </a:extLst>
          </p:cNvPr>
          <p:cNvCxnSpPr>
            <a:cxnSpLocks/>
          </p:cNvCxnSpPr>
          <p:nvPr/>
        </p:nvCxnSpPr>
        <p:spPr>
          <a:xfrm>
            <a:off x="7315200" y="7670226"/>
            <a:ext cx="1688719" cy="0"/>
          </a:xfrm>
          <a:prstGeom prst="straightConnector1">
            <a:avLst/>
          </a:prstGeom>
          <a:ln w="57150">
            <a:solidFill>
              <a:schemeClr val="accent5"/>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51" name="TextBox 150">
            <a:extLst>
              <a:ext uri="{FF2B5EF4-FFF2-40B4-BE49-F238E27FC236}">
                <a16:creationId xmlns:a16="http://schemas.microsoft.com/office/drawing/2014/main" id="{3BCE8C48-1B0E-BD9C-2C4C-DAA571233258}"/>
              </a:ext>
            </a:extLst>
          </p:cNvPr>
          <p:cNvSpPr txBox="1"/>
          <p:nvPr/>
        </p:nvSpPr>
        <p:spPr>
          <a:xfrm>
            <a:off x="9144053" y="7096548"/>
            <a:ext cx="4848026" cy="1384995"/>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One dense atomic direction along z-axis (with high photoelectron intensity)</a:t>
            </a:r>
          </a:p>
        </p:txBody>
      </p:sp>
      <p:sp>
        <p:nvSpPr>
          <p:cNvPr id="154" name="TextBox 153">
            <a:extLst>
              <a:ext uri="{FF2B5EF4-FFF2-40B4-BE49-F238E27FC236}">
                <a16:creationId xmlns:a16="http://schemas.microsoft.com/office/drawing/2014/main" id="{F336E28E-16EE-4D3C-7FE9-BEC5C828058C}"/>
              </a:ext>
            </a:extLst>
          </p:cNvPr>
          <p:cNvSpPr txBox="1"/>
          <p:nvPr/>
        </p:nvSpPr>
        <p:spPr>
          <a:xfrm>
            <a:off x="663948" y="8708199"/>
            <a:ext cx="12595693" cy="954107"/>
          </a:xfrm>
          <a:prstGeom prst="rect">
            <a:avLst/>
          </a:prstGeom>
          <a:noFill/>
          <a:ln w="57150">
            <a:solidFill>
              <a:srgbClr val="0070C0"/>
            </a:solidFill>
          </a:ln>
        </p:spPr>
        <p:txBody>
          <a:bodyPr wrap="square" rtlCol="0">
            <a:spAutoFit/>
          </a:bodyPr>
          <a:lstStyle/>
          <a:p>
            <a:pPr marL="514350" indent="-514350">
              <a:buAutoNum type="arabicPeriod"/>
            </a:pPr>
            <a:r>
              <a:rPr lang="en-US" sz="2800" dirty="0">
                <a:latin typeface="Arial" panose="020B0604020202020204" pitchFamily="34" charset="0"/>
                <a:cs typeface="Arial" panose="020B0604020202020204" pitchFamily="34" charset="0"/>
              </a:rPr>
              <a:t>The photoelectron is scattered strongly towards dense atomic directions.</a:t>
            </a:r>
          </a:p>
          <a:p>
            <a:pPr marL="514350" indent="-514350">
              <a:buAutoNum type="arabicPeriod"/>
            </a:pPr>
            <a:r>
              <a:rPr lang="en-US" sz="2800" dirty="0">
                <a:latin typeface="Arial" panose="020B0604020202020204" pitchFamily="34" charset="0"/>
                <a:cs typeface="Arial" panose="020B0604020202020204" pitchFamily="34" charset="0"/>
              </a:rPr>
              <a:t>In high energy region, forward scattering is dominant.</a:t>
            </a:r>
          </a:p>
        </p:txBody>
      </p:sp>
      <p:sp>
        <p:nvSpPr>
          <p:cNvPr id="7" name="Rectangle 6">
            <a:extLst>
              <a:ext uri="{FF2B5EF4-FFF2-40B4-BE49-F238E27FC236}">
                <a16:creationId xmlns:a16="http://schemas.microsoft.com/office/drawing/2014/main" id="{15E8206B-DF2A-665C-F8C0-50182F7A77E2}"/>
              </a:ext>
            </a:extLst>
          </p:cNvPr>
          <p:cNvSpPr/>
          <p:nvPr/>
        </p:nvSpPr>
        <p:spPr>
          <a:xfrm>
            <a:off x="10075552" y="2698945"/>
            <a:ext cx="2355802" cy="2743502"/>
          </a:xfrm>
          <a:prstGeom prst="rect">
            <a:avLst/>
          </a:prstGeom>
          <a:solidFill>
            <a:schemeClr val="accent1">
              <a:alpha val="47110"/>
            </a:schemeClr>
          </a:solidFill>
          <a:scene3d>
            <a:camera prst="orthographicFront">
              <a:rot lat="1200000" lon="6600000" rev="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テキスト ボックス 5">
            <a:extLst>
              <a:ext uri="{FF2B5EF4-FFF2-40B4-BE49-F238E27FC236}">
                <a16:creationId xmlns:a16="http://schemas.microsoft.com/office/drawing/2014/main" id="{80337F87-3D9C-BCFA-272C-AFEB449672D5}"/>
              </a:ext>
            </a:extLst>
          </p:cNvPr>
          <p:cNvSpPr txBox="1"/>
          <p:nvPr/>
        </p:nvSpPr>
        <p:spPr>
          <a:xfrm>
            <a:off x="4114478" y="128016"/>
            <a:ext cx="6418071"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Origin of no convergence</a:t>
            </a:r>
          </a:p>
        </p:txBody>
      </p:sp>
      <p:pic>
        <p:nvPicPr>
          <p:cNvPr id="2" name="Picture 1">
            <a:extLst>
              <a:ext uri="{FF2B5EF4-FFF2-40B4-BE49-F238E27FC236}">
                <a16:creationId xmlns:a16="http://schemas.microsoft.com/office/drawing/2014/main" id="{B5C0AC04-A6AF-517D-5155-D2716B909872}"/>
              </a:ext>
            </a:extLst>
          </p:cNvPr>
          <p:cNvPicPr>
            <a:picLocks noChangeAspect="1"/>
          </p:cNvPicPr>
          <p:nvPr/>
        </p:nvPicPr>
        <p:blipFill>
          <a:blip r:embed="rId5">
            <a:extLst>
              <a:ext uri="{28A0092B-C50C-407E-A947-70E740481C1C}">
                <a14:useLocalDpi xmlns:a14="http://schemas.microsoft.com/office/drawing/2010/main" val="0"/>
              </a:ext>
            </a:extLst>
          </a:blip>
          <a:srcRect l="38094" t="93452" r="35292" b="1715"/>
          <a:stretch>
            <a:fillRect/>
          </a:stretch>
        </p:blipFill>
        <p:spPr>
          <a:xfrm>
            <a:off x="2871212" y="6835047"/>
            <a:ext cx="2214563" cy="402120"/>
          </a:xfrm>
          <a:prstGeom prst="rect">
            <a:avLst/>
          </a:prstGeom>
        </p:spPr>
      </p:pic>
      <p:pic>
        <p:nvPicPr>
          <p:cNvPr id="4" name="Picture 3">
            <a:extLst>
              <a:ext uri="{FF2B5EF4-FFF2-40B4-BE49-F238E27FC236}">
                <a16:creationId xmlns:a16="http://schemas.microsoft.com/office/drawing/2014/main" id="{6BBA1527-88C8-109D-1AF7-A4224582ED82}"/>
              </a:ext>
            </a:extLst>
          </p:cNvPr>
          <p:cNvPicPr>
            <a:picLocks noChangeAspect="1"/>
          </p:cNvPicPr>
          <p:nvPr/>
        </p:nvPicPr>
        <p:blipFill>
          <a:blip r:embed="rId5">
            <a:extLst>
              <a:ext uri="{28A0092B-C50C-407E-A947-70E740481C1C}">
                <a14:useLocalDpi xmlns:a14="http://schemas.microsoft.com/office/drawing/2010/main" val="0"/>
              </a:ext>
            </a:extLst>
          </a:blip>
          <a:srcRect l="7833" t="32348" r="88516" b="30103"/>
          <a:stretch>
            <a:fillRect/>
          </a:stretch>
        </p:blipFill>
        <p:spPr>
          <a:xfrm>
            <a:off x="396637" y="2420217"/>
            <a:ext cx="303740" cy="3124443"/>
          </a:xfrm>
          <a:prstGeom prst="rect">
            <a:avLst/>
          </a:prstGeom>
        </p:spPr>
      </p:pic>
    </p:spTree>
    <p:extLst>
      <p:ext uri="{BB962C8B-B14F-4D97-AF65-F5344CB8AC3E}">
        <p14:creationId xmlns:p14="http://schemas.microsoft.com/office/powerpoint/2010/main" val="159981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910565-AABF-FFCE-7B8D-8E11349D178F}"/>
            </a:ext>
          </a:extLst>
        </p:cNvPr>
        <p:cNvGrpSpPr/>
        <p:nvPr/>
      </p:nvGrpSpPr>
      <p:grpSpPr>
        <a:xfrm>
          <a:off x="0" y="0"/>
          <a:ext cx="0" cy="0"/>
          <a:chOff x="0" y="0"/>
          <a:chExt cx="0" cy="0"/>
        </a:xfrm>
      </p:grpSpPr>
      <p:grpSp>
        <p:nvGrpSpPr>
          <p:cNvPr id="123" name="Group 122">
            <a:extLst>
              <a:ext uri="{FF2B5EF4-FFF2-40B4-BE49-F238E27FC236}">
                <a16:creationId xmlns:a16="http://schemas.microsoft.com/office/drawing/2014/main" id="{50004885-1C4E-C9BC-513F-50119E26BB8B}"/>
              </a:ext>
            </a:extLst>
          </p:cNvPr>
          <p:cNvGrpSpPr/>
          <p:nvPr/>
        </p:nvGrpSpPr>
        <p:grpSpPr>
          <a:xfrm>
            <a:off x="10674098" y="1556059"/>
            <a:ext cx="2290214" cy="1813706"/>
            <a:chOff x="10674098" y="1556059"/>
            <a:chExt cx="2290214" cy="1813706"/>
          </a:xfrm>
        </p:grpSpPr>
        <p:pic>
          <p:nvPicPr>
            <p:cNvPr id="124" name="Picture 123" descr="A close-up of a metal object&#10;&#10;AI-generated content may be incorrect.">
              <a:extLst>
                <a:ext uri="{FF2B5EF4-FFF2-40B4-BE49-F238E27FC236}">
                  <a16:creationId xmlns:a16="http://schemas.microsoft.com/office/drawing/2014/main" id="{E0CA2ACA-AC8D-3325-A908-72C3F4E01042}"/>
                </a:ext>
              </a:extLst>
            </p:cNvPr>
            <p:cNvPicPr>
              <a:picLocks noChangeAspect="1"/>
            </p:cNvPicPr>
            <p:nvPr/>
          </p:nvPicPr>
          <p:blipFill>
            <a:blip r:embed="rId3">
              <a:extLst>
                <a:ext uri="{28A0092B-C50C-407E-A947-70E740481C1C}">
                  <a14:useLocalDpi xmlns:a14="http://schemas.microsoft.com/office/drawing/2010/main" val="0"/>
                </a:ext>
              </a:extLst>
            </a:blip>
            <a:srcRect l="2384" b="809"/>
            <a:stretch>
              <a:fillRect/>
            </a:stretch>
          </p:blipFill>
          <p:spPr>
            <a:xfrm rot="847959">
              <a:off x="10918848" y="1556059"/>
              <a:ext cx="986573" cy="1515120"/>
            </a:xfrm>
            <a:prstGeom prst="rect">
              <a:avLst/>
            </a:prstGeom>
            <a:solidFill>
              <a:srgbClr val="FFFFFF"/>
            </a:solidFill>
            <a:ln>
              <a:noFill/>
            </a:ln>
          </p:spPr>
        </p:pic>
        <p:sp>
          <p:nvSpPr>
            <p:cNvPr id="125" name="ZoneTexte 137">
              <a:extLst>
                <a:ext uri="{FF2B5EF4-FFF2-40B4-BE49-F238E27FC236}">
                  <a16:creationId xmlns:a16="http://schemas.microsoft.com/office/drawing/2014/main" id="{5587FC51-90FF-87FA-FE66-D8F7C03AFF6D}"/>
                </a:ext>
              </a:extLst>
            </p:cNvPr>
            <p:cNvSpPr txBox="1"/>
            <p:nvPr/>
          </p:nvSpPr>
          <p:spPr>
            <a:xfrm>
              <a:off x="11231145" y="2784990"/>
              <a:ext cx="1733167" cy="584775"/>
            </a:xfrm>
            <a:prstGeom prst="rect">
              <a:avLst/>
            </a:prstGeom>
            <a:noFill/>
          </p:spPr>
          <p:txBody>
            <a:bodyPr wrap="none" rtlCol="0">
              <a:spAutoFit/>
            </a:bodyPr>
            <a:lstStyle/>
            <a:p>
              <a:r>
                <a:rPr lang="fr-FR" sz="3200" dirty="0">
                  <a:latin typeface="Arial" panose="020B0604020202020204" pitchFamily="34" charset="0"/>
                  <a:cs typeface="Arial" panose="020B0604020202020204" pitchFamily="34" charset="0"/>
                </a:rPr>
                <a:t>Detector</a:t>
              </a:r>
              <a:endParaRPr lang="fr-FR" dirty="0">
                <a:latin typeface="Arial" panose="020B0604020202020204" pitchFamily="34" charset="0"/>
                <a:cs typeface="Arial" panose="020B0604020202020204" pitchFamily="34" charset="0"/>
              </a:endParaRPr>
            </a:p>
          </p:txBody>
        </p:sp>
        <p:sp>
          <p:nvSpPr>
            <p:cNvPr id="126" name="TextBox 125">
              <a:extLst>
                <a:ext uri="{FF2B5EF4-FFF2-40B4-BE49-F238E27FC236}">
                  <a16:creationId xmlns:a16="http://schemas.microsoft.com/office/drawing/2014/main" id="{A60E89A6-5C4B-11D7-AFCD-7DEC81E55D3E}"/>
                </a:ext>
              </a:extLst>
            </p:cNvPr>
            <p:cNvSpPr txBox="1"/>
            <p:nvPr/>
          </p:nvSpPr>
          <p:spPr>
            <a:xfrm rot="19452419">
              <a:off x="10674098" y="2010869"/>
              <a:ext cx="542069" cy="437812"/>
            </a:xfrm>
            <a:prstGeom prst="rect">
              <a:avLst/>
            </a:prstGeom>
            <a:solidFill>
              <a:schemeClr val="bg1"/>
            </a:solidFill>
          </p:spPr>
          <p:txBody>
            <a:bodyPr wrap="square" rtlCol="0">
              <a:spAutoFit/>
            </a:bodyPr>
            <a:lstStyle/>
            <a:p>
              <a:endParaRPr lang="en-US" dirty="0"/>
            </a:p>
          </p:txBody>
        </p:sp>
      </p:grpSp>
      <p:sp>
        <p:nvSpPr>
          <p:cNvPr id="3" name="Rectangle 2">
            <a:extLst>
              <a:ext uri="{FF2B5EF4-FFF2-40B4-BE49-F238E27FC236}">
                <a16:creationId xmlns:a16="http://schemas.microsoft.com/office/drawing/2014/main" id="{661CC1C3-A904-0610-A125-7BDF2E5AF23D}"/>
              </a:ext>
            </a:extLst>
          </p:cNvPr>
          <p:cNvSpPr/>
          <p:nvPr/>
        </p:nvSpPr>
        <p:spPr>
          <a:xfrm>
            <a:off x="1002082" y="3861251"/>
            <a:ext cx="10860066" cy="3215954"/>
          </a:xfrm>
          <a:prstGeom prst="rect">
            <a:avLst/>
          </a:prstGeom>
          <a:solidFill>
            <a:schemeClr val="bg1">
              <a:lumMod val="75000"/>
              <a:alpha val="50000"/>
            </a:schemeClr>
          </a:solidFill>
          <a:ln>
            <a:noFill/>
            <a:prstDash val="sysDash"/>
          </a:ln>
        </p:spPr>
        <p:style>
          <a:lnRef idx="0">
            <a:scrgbClr r="0" g="0" b="0"/>
          </a:lnRef>
          <a:fillRef idx="0">
            <a:scrgbClr r="0" g="0" b="0"/>
          </a:fillRef>
          <a:effectRef idx="0">
            <a:scrgbClr r="0" g="0" b="0"/>
          </a:effectRef>
          <a:fontRef idx="minor">
            <a:schemeClr val="lt1"/>
          </a:fontRef>
        </p:style>
        <p:txBody>
          <a:bodyPr rtlCol="0" anchor="ctr"/>
          <a:lstStyle/>
          <a:p>
            <a:pPr algn="ctr"/>
            <a:endParaRPr lang="en-US" b="1" dirty="0">
              <a:ln w="12700">
                <a:solidFill>
                  <a:schemeClr val="tx2">
                    <a:lumMod val="75000"/>
                  </a:schemeClr>
                </a:solidFill>
                <a:prstDash val="solid"/>
              </a:ln>
              <a:solidFill>
                <a:schemeClr val="bg1">
                  <a:lumMod val="75000"/>
                </a:schemeClr>
              </a:solidFill>
              <a:effectLst>
                <a:outerShdw dist="38100" dir="2640000" algn="bl" rotWithShape="0">
                  <a:schemeClr val="tx2">
                    <a:lumMod val="75000"/>
                  </a:schemeClr>
                </a:outerShdw>
              </a:effectLst>
            </a:endParaRPr>
          </a:p>
        </p:txBody>
      </p:sp>
      <p:pic>
        <p:nvPicPr>
          <p:cNvPr id="51" name="コンテンツ プレースホルダー 50">
            <a:extLst>
              <a:ext uri="{FF2B5EF4-FFF2-40B4-BE49-F238E27FC236}">
                <a16:creationId xmlns:a16="http://schemas.microsoft.com/office/drawing/2014/main" id="{2BB155D5-C24C-1DB8-B604-80C45B045448}"/>
              </a:ext>
            </a:extLst>
          </p:cNvPr>
          <p:cNvPicPr>
            <a:picLocks noGrp="1" noChangeAspect="1"/>
          </p:cNvPicPr>
          <p:nvPr>
            <p:ph idx="1"/>
          </p:nvPr>
        </p:nvPicPr>
        <p:blipFill>
          <a:blip r:embed="rId4"/>
          <a:stretch>
            <a:fillRect/>
          </a:stretch>
        </p:blipFill>
        <p:spPr>
          <a:xfrm>
            <a:off x="3343831" y="2590008"/>
            <a:ext cx="2664668" cy="2709578"/>
          </a:xfrm>
          <a:prstGeom prst="rect">
            <a:avLst/>
          </a:prstGeom>
        </p:spPr>
      </p:pic>
      <p:cxnSp>
        <p:nvCxnSpPr>
          <p:cNvPr id="52" name="Connecteur droit 46">
            <a:extLst>
              <a:ext uri="{FF2B5EF4-FFF2-40B4-BE49-F238E27FC236}">
                <a16:creationId xmlns:a16="http://schemas.microsoft.com/office/drawing/2014/main" id="{B94C99CF-19E5-48B9-8D4B-A1BED8C948C8}"/>
              </a:ext>
            </a:extLst>
          </p:cNvPr>
          <p:cNvCxnSpPr/>
          <p:nvPr/>
        </p:nvCxnSpPr>
        <p:spPr>
          <a:xfrm>
            <a:off x="2732908" y="3851989"/>
            <a:ext cx="8594731" cy="18524"/>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68" name="グループ化 67">
            <a:extLst>
              <a:ext uri="{FF2B5EF4-FFF2-40B4-BE49-F238E27FC236}">
                <a16:creationId xmlns:a16="http://schemas.microsoft.com/office/drawing/2014/main" id="{C83817DF-6A3D-2B7A-CB9D-6E4F46AA3056}"/>
              </a:ext>
            </a:extLst>
          </p:cNvPr>
          <p:cNvGrpSpPr/>
          <p:nvPr/>
        </p:nvGrpSpPr>
        <p:grpSpPr>
          <a:xfrm>
            <a:off x="3302838" y="3534143"/>
            <a:ext cx="643968" cy="678764"/>
            <a:chOff x="3302838" y="3534143"/>
            <a:chExt cx="643968" cy="678764"/>
          </a:xfrm>
        </p:grpSpPr>
        <p:sp>
          <p:nvSpPr>
            <p:cNvPr id="49" name="Ellipse 111">
              <a:extLst>
                <a:ext uri="{FF2B5EF4-FFF2-40B4-BE49-F238E27FC236}">
                  <a16:creationId xmlns:a16="http://schemas.microsoft.com/office/drawing/2014/main" id="{7BEFA6BD-BEDB-CFB2-BA61-1EF48ADB66B1}"/>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0" name="Ellipse 112">
              <a:extLst>
                <a:ext uri="{FF2B5EF4-FFF2-40B4-BE49-F238E27FC236}">
                  <a16:creationId xmlns:a16="http://schemas.microsoft.com/office/drawing/2014/main" id="{A7C92313-49DE-447A-2170-63D2BD738412}"/>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58" name="グループ化 57">
            <a:extLst>
              <a:ext uri="{FF2B5EF4-FFF2-40B4-BE49-F238E27FC236}">
                <a16:creationId xmlns:a16="http://schemas.microsoft.com/office/drawing/2014/main" id="{81897766-E17E-32D4-7A87-7DB816AB2607}"/>
              </a:ext>
            </a:extLst>
          </p:cNvPr>
          <p:cNvGrpSpPr/>
          <p:nvPr/>
        </p:nvGrpSpPr>
        <p:grpSpPr>
          <a:xfrm>
            <a:off x="4984314" y="3489555"/>
            <a:ext cx="643968" cy="678764"/>
            <a:chOff x="4984314" y="3489555"/>
            <a:chExt cx="643968" cy="678764"/>
          </a:xfrm>
        </p:grpSpPr>
        <p:sp>
          <p:nvSpPr>
            <p:cNvPr id="47" name="Ellipse 109">
              <a:extLst>
                <a:ext uri="{FF2B5EF4-FFF2-40B4-BE49-F238E27FC236}">
                  <a16:creationId xmlns:a16="http://schemas.microsoft.com/office/drawing/2014/main" id="{E41DB9D4-66B8-6872-3B60-6AB83A1A3535}"/>
                </a:ext>
              </a:extLst>
            </p:cNvPr>
            <p:cNvSpPr/>
            <p:nvPr/>
          </p:nvSpPr>
          <p:spPr>
            <a:xfrm>
              <a:off x="4984314" y="352435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8" name="Ellipse 110">
              <a:extLst>
                <a:ext uri="{FF2B5EF4-FFF2-40B4-BE49-F238E27FC236}">
                  <a16:creationId xmlns:a16="http://schemas.microsoft.com/office/drawing/2014/main" id="{C4619DD8-29F2-6CC2-E4F5-A7260C8FB32F}"/>
                </a:ext>
              </a:extLst>
            </p:cNvPr>
            <p:cNvSpPr/>
            <p:nvPr/>
          </p:nvSpPr>
          <p:spPr>
            <a:xfrm>
              <a:off x="5076309" y="348955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53" name="グループ化 52">
            <a:extLst>
              <a:ext uri="{FF2B5EF4-FFF2-40B4-BE49-F238E27FC236}">
                <a16:creationId xmlns:a16="http://schemas.microsoft.com/office/drawing/2014/main" id="{4083A93F-27EE-6AFF-1346-6D36F7FD652C}"/>
              </a:ext>
            </a:extLst>
          </p:cNvPr>
          <p:cNvGrpSpPr/>
          <p:nvPr/>
        </p:nvGrpSpPr>
        <p:grpSpPr>
          <a:xfrm>
            <a:off x="6665790" y="3534143"/>
            <a:ext cx="643968" cy="678764"/>
            <a:chOff x="6665790" y="3534143"/>
            <a:chExt cx="643968" cy="678764"/>
          </a:xfrm>
        </p:grpSpPr>
        <p:sp>
          <p:nvSpPr>
            <p:cNvPr id="45" name="Ellipse 107">
              <a:extLst>
                <a:ext uri="{FF2B5EF4-FFF2-40B4-BE49-F238E27FC236}">
                  <a16:creationId xmlns:a16="http://schemas.microsoft.com/office/drawing/2014/main" id="{F3AC222A-43FF-4805-DBC0-CEC3E070682F}"/>
                </a:ext>
              </a:extLst>
            </p:cNvPr>
            <p:cNvSpPr/>
            <p:nvPr/>
          </p:nvSpPr>
          <p:spPr>
            <a:xfrm>
              <a:off x="6665790"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6" name="Ellipse 108">
              <a:extLst>
                <a:ext uri="{FF2B5EF4-FFF2-40B4-BE49-F238E27FC236}">
                  <a16:creationId xmlns:a16="http://schemas.microsoft.com/office/drawing/2014/main" id="{B17E7D8E-1FCA-8D2F-1DC0-8D612387F99E}"/>
                </a:ext>
              </a:extLst>
            </p:cNvPr>
            <p:cNvSpPr/>
            <p:nvPr/>
          </p:nvSpPr>
          <p:spPr>
            <a:xfrm>
              <a:off x="6757785"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40" name="グループ化 39">
            <a:extLst>
              <a:ext uri="{FF2B5EF4-FFF2-40B4-BE49-F238E27FC236}">
                <a16:creationId xmlns:a16="http://schemas.microsoft.com/office/drawing/2014/main" id="{60A4313E-2B96-EFC9-D278-844F0DBED9A3}"/>
              </a:ext>
            </a:extLst>
          </p:cNvPr>
          <p:cNvGrpSpPr/>
          <p:nvPr/>
        </p:nvGrpSpPr>
        <p:grpSpPr>
          <a:xfrm>
            <a:off x="8375399" y="3524765"/>
            <a:ext cx="643968" cy="678764"/>
            <a:chOff x="8347265" y="3534143"/>
            <a:chExt cx="643968" cy="678764"/>
          </a:xfrm>
        </p:grpSpPr>
        <p:sp>
          <p:nvSpPr>
            <p:cNvPr id="43" name="Ellipse 105">
              <a:extLst>
                <a:ext uri="{FF2B5EF4-FFF2-40B4-BE49-F238E27FC236}">
                  <a16:creationId xmlns:a16="http://schemas.microsoft.com/office/drawing/2014/main" id="{F0B4CAD0-1E1D-9CB0-EE14-EECC29A11016}"/>
                </a:ext>
              </a:extLst>
            </p:cNvPr>
            <p:cNvSpPr/>
            <p:nvPr/>
          </p:nvSpPr>
          <p:spPr>
            <a:xfrm>
              <a:off x="8347265"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4" name="Ellipse 106">
              <a:extLst>
                <a:ext uri="{FF2B5EF4-FFF2-40B4-BE49-F238E27FC236}">
                  <a16:creationId xmlns:a16="http://schemas.microsoft.com/office/drawing/2014/main" id="{F53A819B-D59E-197A-D9A6-2913F4C03B54}"/>
                </a:ext>
              </a:extLst>
            </p:cNvPr>
            <p:cNvSpPr/>
            <p:nvPr/>
          </p:nvSpPr>
          <p:spPr>
            <a:xfrm>
              <a:off x="8439260"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39" name="グループ化 38">
            <a:extLst>
              <a:ext uri="{FF2B5EF4-FFF2-40B4-BE49-F238E27FC236}">
                <a16:creationId xmlns:a16="http://schemas.microsoft.com/office/drawing/2014/main" id="{10F51186-B1E9-0C90-7C00-06961F8C5604}"/>
              </a:ext>
            </a:extLst>
          </p:cNvPr>
          <p:cNvGrpSpPr/>
          <p:nvPr/>
        </p:nvGrpSpPr>
        <p:grpSpPr>
          <a:xfrm>
            <a:off x="10028741" y="3534143"/>
            <a:ext cx="643968" cy="678764"/>
            <a:chOff x="10028741" y="3534143"/>
            <a:chExt cx="643968" cy="678764"/>
          </a:xfrm>
        </p:grpSpPr>
        <p:sp>
          <p:nvSpPr>
            <p:cNvPr id="41" name="Ellipse 103">
              <a:extLst>
                <a:ext uri="{FF2B5EF4-FFF2-40B4-BE49-F238E27FC236}">
                  <a16:creationId xmlns:a16="http://schemas.microsoft.com/office/drawing/2014/main" id="{882ED84A-9BD7-97B2-BF23-9C27F233C712}"/>
                </a:ext>
              </a:extLst>
            </p:cNvPr>
            <p:cNvSpPr/>
            <p:nvPr/>
          </p:nvSpPr>
          <p:spPr>
            <a:xfrm>
              <a:off x="10028741"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2" name="Ellipse 104">
              <a:extLst>
                <a:ext uri="{FF2B5EF4-FFF2-40B4-BE49-F238E27FC236}">
                  <a16:creationId xmlns:a16="http://schemas.microsoft.com/office/drawing/2014/main" id="{FB548AEC-E8C6-1765-7EA1-7865C43D5D25}"/>
                </a:ext>
              </a:extLst>
            </p:cNvPr>
            <p:cNvSpPr/>
            <p:nvPr/>
          </p:nvSpPr>
          <p:spPr>
            <a:xfrm>
              <a:off x="10120736"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5" name="グループ化 94">
            <a:extLst>
              <a:ext uri="{FF2B5EF4-FFF2-40B4-BE49-F238E27FC236}">
                <a16:creationId xmlns:a16="http://schemas.microsoft.com/office/drawing/2014/main" id="{68934DA7-687D-6B99-A8A1-BBCC87EB5DC4}"/>
              </a:ext>
            </a:extLst>
          </p:cNvPr>
          <p:cNvGrpSpPr/>
          <p:nvPr/>
        </p:nvGrpSpPr>
        <p:grpSpPr>
          <a:xfrm>
            <a:off x="4130797" y="4907546"/>
            <a:ext cx="643968" cy="678764"/>
            <a:chOff x="4130797" y="4907546"/>
            <a:chExt cx="643968" cy="678764"/>
          </a:xfrm>
        </p:grpSpPr>
        <p:sp>
          <p:nvSpPr>
            <p:cNvPr id="34" name="Ellipse 96">
              <a:extLst>
                <a:ext uri="{FF2B5EF4-FFF2-40B4-BE49-F238E27FC236}">
                  <a16:creationId xmlns:a16="http://schemas.microsoft.com/office/drawing/2014/main" id="{A20341FF-4C50-42DD-DF68-D08F7BACFB15}"/>
                </a:ext>
              </a:extLst>
            </p:cNvPr>
            <p:cNvSpPr/>
            <p:nvPr/>
          </p:nvSpPr>
          <p:spPr>
            <a:xfrm>
              <a:off x="4130797"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5" name="Ellipse 97">
              <a:extLst>
                <a:ext uri="{FF2B5EF4-FFF2-40B4-BE49-F238E27FC236}">
                  <a16:creationId xmlns:a16="http://schemas.microsoft.com/office/drawing/2014/main" id="{2E69604E-8CD1-6F83-65D8-C8ACAF8142C3}"/>
                </a:ext>
              </a:extLst>
            </p:cNvPr>
            <p:cNvSpPr/>
            <p:nvPr/>
          </p:nvSpPr>
          <p:spPr>
            <a:xfrm>
              <a:off x="4222792"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4" name="グループ化 93">
            <a:extLst>
              <a:ext uri="{FF2B5EF4-FFF2-40B4-BE49-F238E27FC236}">
                <a16:creationId xmlns:a16="http://schemas.microsoft.com/office/drawing/2014/main" id="{DF63AEF6-2A61-692D-BF0F-07C3E2D4E986}"/>
              </a:ext>
            </a:extLst>
          </p:cNvPr>
          <p:cNvGrpSpPr/>
          <p:nvPr/>
        </p:nvGrpSpPr>
        <p:grpSpPr>
          <a:xfrm>
            <a:off x="5838955" y="4845191"/>
            <a:ext cx="643968" cy="678764"/>
            <a:chOff x="5838955" y="4845191"/>
            <a:chExt cx="643968" cy="678764"/>
          </a:xfrm>
        </p:grpSpPr>
        <p:sp>
          <p:nvSpPr>
            <p:cNvPr id="32" name="Ellipse 94">
              <a:extLst>
                <a:ext uri="{FF2B5EF4-FFF2-40B4-BE49-F238E27FC236}">
                  <a16:creationId xmlns:a16="http://schemas.microsoft.com/office/drawing/2014/main" id="{5FF7AB46-12B1-074E-5352-70AF3A9E987C}"/>
                </a:ext>
              </a:extLst>
            </p:cNvPr>
            <p:cNvSpPr/>
            <p:nvPr/>
          </p:nvSpPr>
          <p:spPr>
            <a:xfrm>
              <a:off x="5838955" y="4879987"/>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3" name="Ellipse 95">
              <a:extLst>
                <a:ext uri="{FF2B5EF4-FFF2-40B4-BE49-F238E27FC236}">
                  <a16:creationId xmlns:a16="http://schemas.microsoft.com/office/drawing/2014/main" id="{2D064F4D-78DB-AECC-A67F-5CB2775ED293}"/>
                </a:ext>
              </a:extLst>
            </p:cNvPr>
            <p:cNvSpPr/>
            <p:nvPr/>
          </p:nvSpPr>
          <p:spPr>
            <a:xfrm>
              <a:off x="5930950" y="4845191"/>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3" name="グループ化 92">
            <a:extLst>
              <a:ext uri="{FF2B5EF4-FFF2-40B4-BE49-F238E27FC236}">
                <a16:creationId xmlns:a16="http://schemas.microsoft.com/office/drawing/2014/main" id="{182107C2-709A-B7F7-339F-A454D0980C0D}"/>
              </a:ext>
            </a:extLst>
          </p:cNvPr>
          <p:cNvGrpSpPr/>
          <p:nvPr/>
        </p:nvGrpSpPr>
        <p:grpSpPr>
          <a:xfrm>
            <a:off x="7493749" y="4907546"/>
            <a:ext cx="643968" cy="678764"/>
            <a:chOff x="7493749" y="4907546"/>
            <a:chExt cx="643968" cy="678764"/>
          </a:xfrm>
        </p:grpSpPr>
        <p:sp>
          <p:nvSpPr>
            <p:cNvPr id="30" name="Ellipse 92">
              <a:extLst>
                <a:ext uri="{FF2B5EF4-FFF2-40B4-BE49-F238E27FC236}">
                  <a16:creationId xmlns:a16="http://schemas.microsoft.com/office/drawing/2014/main" id="{EF385262-9E11-EEB0-438F-F7311076C93A}"/>
                </a:ext>
              </a:extLst>
            </p:cNvPr>
            <p:cNvSpPr/>
            <p:nvPr/>
          </p:nvSpPr>
          <p:spPr>
            <a:xfrm>
              <a:off x="7493749"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1" name="Ellipse 93">
              <a:extLst>
                <a:ext uri="{FF2B5EF4-FFF2-40B4-BE49-F238E27FC236}">
                  <a16:creationId xmlns:a16="http://schemas.microsoft.com/office/drawing/2014/main" id="{82BF3451-9F21-46B9-E1C5-5792FFEBEE53}"/>
                </a:ext>
              </a:extLst>
            </p:cNvPr>
            <p:cNvSpPr/>
            <p:nvPr/>
          </p:nvSpPr>
          <p:spPr>
            <a:xfrm>
              <a:off x="7585744"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2" name="グループ化 91">
            <a:extLst>
              <a:ext uri="{FF2B5EF4-FFF2-40B4-BE49-F238E27FC236}">
                <a16:creationId xmlns:a16="http://schemas.microsoft.com/office/drawing/2014/main" id="{85C2FC1B-BA45-1B68-CEB5-E5929CA32957}"/>
              </a:ext>
            </a:extLst>
          </p:cNvPr>
          <p:cNvGrpSpPr/>
          <p:nvPr/>
        </p:nvGrpSpPr>
        <p:grpSpPr>
          <a:xfrm>
            <a:off x="9175224" y="4907546"/>
            <a:ext cx="643968" cy="678764"/>
            <a:chOff x="9175224" y="4907546"/>
            <a:chExt cx="643968" cy="678764"/>
          </a:xfrm>
        </p:grpSpPr>
        <p:sp>
          <p:nvSpPr>
            <p:cNvPr id="28" name="Ellipse 90">
              <a:extLst>
                <a:ext uri="{FF2B5EF4-FFF2-40B4-BE49-F238E27FC236}">
                  <a16:creationId xmlns:a16="http://schemas.microsoft.com/office/drawing/2014/main" id="{72193AA2-7D18-A1F1-510D-630B0BE63EDF}"/>
                </a:ext>
              </a:extLst>
            </p:cNvPr>
            <p:cNvSpPr/>
            <p:nvPr/>
          </p:nvSpPr>
          <p:spPr>
            <a:xfrm>
              <a:off x="9175224"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9" name="Ellipse 91">
              <a:extLst>
                <a:ext uri="{FF2B5EF4-FFF2-40B4-BE49-F238E27FC236}">
                  <a16:creationId xmlns:a16="http://schemas.microsoft.com/office/drawing/2014/main" id="{29DEAE7A-EAD0-2D3F-9E62-712DC08CB08A}"/>
                </a:ext>
              </a:extLst>
            </p:cNvPr>
            <p:cNvSpPr/>
            <p:nvPr/>
          </p:nvSpPr>
          <p:spPr>
            <a:xfrm>
              <a:off x="9267219"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1" name="グループ化 90">
            <a:extLst>
              <a:ext uri="{FF2B5EF4-FFF2-40B4-BE49-F238E27FC236}">
                <a16:creationId xmlns:a16="http://schemas.microsoft.com/office/drawing/2014/main" id="{B9A9F40E-0772-374A-003C-EA63EB03E78F}"/>
              </a:ext>
            </a:extLst>
          </p:cNvPr>
          <p:cNvGrpSpPr/>
          <p:nvPr/>
        </p:nvGrpSpPr>
        <p:grpSpPr>
          <a:xfrm>
            <a:off x="3302838" y="6230278"/>
            <a:ext cx="643968" cy="678764"/>
            <a:chOff x="3302838" y="6230278"/>
            <a:chExt cx="643968" cy="678764"/>
          </a:xfrm>
        </p:grpSpPr>
        <p:sp>
          <p:nvSpPr>
            <p:cNvPr id="26" name="Ellipse 88">
              <a:extLst>
                <a:ext uri="{FF2B5EF4-FFF2-40B4-BE49-F238E27FC236}">
                  <a16:creationId xmlns:a16="http://schemas.microsoft.com/office/drawing/2014/main" id="{A3EEF525-4191-E325-60D5-E26C7BC7E70F}"/>
                </a:ext>
              </a:extLst>
            </p:cNvPr>
            <p:cNvSpPr/>
            <p:nvPr/>
          </p:nvSpPr>
          <p:spPr>
            <a:xfrm>
              <a:off x="3302838"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7" name="Ellipse 89">
              <a:extLst>
                <a:ext uri="{FF2B5EF4-FFF2-40B4-BE49-F238E27FC236}">
                  <a16:creationId xmlns:a16="http://schemas.microsoft.com/office/drawing/2014/main" id="{A0288C3C-D26C-7C08-83CD-590893C841A7}"/>
                </a:ext>
              </a:extLst>
            </p:cNvPr>
            <p:cNvSpPr/>
            <p:nvPr/>
          </p:nvSpPr>
          <p:spPr>
            <a:xfrm>
              <a:off x="3394833"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0" name="グループ化 89">
            <a:extLst>
              <a:ext uri="{FF2B5EF4-FFF2-40B4-BE49-F238E27FC236}">
                <a16:creationId xmlns:a16="http://schemas.microsoft.com/office/drawing/2014/main" id="{3A6D0FD3-C2D9-5909-811C-C3971545A71D}"/>
              </a:ext>
            </a:extLst>
          </p:cNvPr>
          <p:cNvGrpSpPr/>
          <p:nvPr/>
        </p:nvGrpSpPr>
        <p:grpSpPr>
          <a:xfrm>
            <a:off x="4984314" y="6230278"/>
            <a:ext cx="643968" cy="678764"/>
            <a:chOff x="4984314" y="6230278"/>
            <a:chExt cx="643968" cy="678764"/>
          </a:xfrm>
        </p:grpSpPr>
        <p:sp>
          <p:nvSpPr>
            <p:cNvPr id="24" name="Ellipse 86">
              <a:extLst>
                <a:ext uri="{FF2B5EF4-FFF2-40B4-BE49-F238E27FC236}">
                  <a16:creationId xmlns:a16="http://schemas.microsoft.com/office/drawing/2014/main" id="{B2B8AA4F-4E5A-DE5D-7E0C-2693C364BF96}"/>
                </a:ext>
              </a:extLst>
            </p:cNvPr>
            <p:cNvSpPr/>
            <p:nvPr/>
          </p:nvSpPr>
          <p:spPr>
            <a:xfrm>
              <a:off x="4984314"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5" name="Ellipse 87">
              <a:extLst>
                <a:ext uri="{FF2B5EF4-FFF2-40B4-BE49-F238E27FC236}">
                  <a16:creationId xmlns:a16="http://schemas.microsoft.com/office/drawing/2014/main" id="{84151721-8BC9-7DED-E080-F10927B0B03D}"/>
                </a:ext>
              </a:extLst>
            </p:cNvPr>
            <p:cNvSpPr/>
            <p:nvPr/>
          </p:nvSpPr>
          <p:spPr>
            <a:xfrm>
              <a:off x="5076309"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79" name="グループ化 78">
            <a:extLst>
              <a:ext uri="{FF2B5EF4-FFF2-40B4-BE49-F238E27FC236}">
                <a16:creationId xmlns:a16="http://schemas.microsoft.com/office/drawing/2014/main" id="{534C0F5A-B7B6-24DD-424D-A2132FE33CF6}"/>
              </a:ext>
            </a:extLst>
          </p:cNvPr>
          <p:cNvGrpSpPr/>
          <p:nvPr/>
        </p:nvGrpSpPr>
        <p:grpSpPr>
          <a:xfrm>
            <a:off x="6665790" y="6230278"/>
            <a:ext cx="643968" cy="678764"/>
            <a:chOff x="6665790" y="6230278"/>
            <a:chExt cx="643968" cy="678764"/>
          </a:xfrm>
        </p:grpSpPr>
        <p:sp>
          <p:nvSpPr>
            <p:cNvPr id="22" name="Ellipse 84">
              <a:extLst>
                <a:ext uri="{FF2B5EF4-FFF2-40B4-BE49-F238E27FC236}">
                  <a16:creationId xmlns:a16="http://schemas.microsoft.com/office/drawing/2014/main" id="{5FE7DAD0-2786-4C99-A989-CCCB70D1C68C}"/>
                </a:ext>
              </a:extLst>
            </p:cNvPr>
            <p:cNvSpPr/>
            <p:nvPr/>
          </p:nvSpPr>
          <p:spPr>
            <a:xfrm>
              <a:off x="6665790"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3" name="Ellipse 85">
              <a:extLst>
                <a:ext uri="{FF2B5EF4-FFF2-40B4-BE49-F238E27FC236}">
                  <a16:creationId xmlns:a16="http://schemas.microsoft.com/office/drawing/2014/main" id="{CAD7F2EC-D477-314A-F7F8-EFD7CEE4BD5B}"/>
                </a:ext>
              </a:extLst>
            </p:cNvPr>
            <p:cNvSpPr/>
            <p:nvPr/>
          </p:nvSpPr>
          <p:spPr>
            <a:xfrm>
              <a:off x="6757785"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77" name="グループ化 76">
            <a:extLst>
              <a:ext uri="{FF2B5EF4-FFF2-40B4-BE49-F238E27FC236}">
                <a16:creationId xmlns:a16="http://schemas.microsoft.com/office/drawing/2014/main" id="{C949B205-A3C8-67AC-9642-E867689D847C}"/>
              </a:ext>
            </a:extLst>
          </p:cNvPr>
          <p:cNvGrpSpPr/>
          <p:nvPr/>
        </p:nvGrpSpPr>
        <p:grpSpPr>
          <a:xfrm>
            <a:off x="8347265" y="6230278"/>
            <a:ext cx="643968" cy="678764"/>
            <a:chOff x="8347265" y="6230278"/>
            <a:chExt cx="643968" cy="678764"/>
          </a:xfrm>
        </p:grpSpPr>
        <p:sp>
          <p:nvSpPr>
            <p:cNvPr id="20" name="Ellipse 71">
              <a:extLst>
                <a:ext uri="{FF2B5EF4-FFF2-40B4-BE49-F238E27FC236}">
                  <a16:creationId xmlns:a16="http://schemas.microsoft.com/office/drawing/2014/main" id="{D2D66198-8E67-94FC-60DF-0A67F9409213}"/>
                </a:ext>
              </a:extLst>
            </p:cNvPr>
            <p:cNvSpPr/>
            <p:nvPr/>
          </p:nvSpPr>
          <p:spPr>
            <a:xfrm>
              <a:off x="8347265"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1" name="Ellipse 72">
              <a:extLst>
                <a:ext uri="{FF2B5EF4-FFF2-40B4-BE49-F238E27FC236}">
                  <a16:creationId xmlns:a16="http://schemas.microsoft.com/office/drawing/2014/main" id="{FEB21175-11BE-5F53-E4CD-718F7B8172A1}"/>
                </a:ext>
              </a:extLst>
            </p:cNvPr>
            <p:cNvSpPr/>
            <p:nvPr/>
          </p:nvSpPr>
          <p:spPr>
            <a:xfrm>
              <a:off x="8439260"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76" name="グループ化 75">
            <a:extLst>
              <a:ext uri="{FF2B5EF4-FFF2-40B4-BE49-F238E27FC236}">
                <a16:creationId xmlns:a16="http://schemas.microsoft.com/office/drawing/2014/main" id="{9CCFD085-FD0A-74BE-B06A-8054E26EA3FD}"/>
              </a:ext>
            </a:extLst>
          </p:cNvPr>
          <p:cNvGrpSpPr/>
          <p:nvPr/>
        </p:nvGrpSpPr>
        <p:grpSpPr>
          <a:xfrm>
            <a:off x="10028741" y="6230278"/>
            <a:ext cx="643968" cy="678764"/>
            <a:chOff x="10028741" y="6230278"/>
            <a:chExt cx="643968" cy="678764"/>
          </a:xfrm>
        </p:grpSpPr>
        <p:sp>
          <p:nvSpPr>
            <p:cNvPr id="18" name="Ellipse 60">
              <a:extLst>
                <a:ext uri="{FF2B5EF4-FFF2-40B4-BE49-F238E27FC236}">
                  <a16:creationId xmlns:a16="http://schemas.microsoft.com/office/drawing/2014/main" id="{039ED484-0408-5C49-0660-8A5B0EDAF1C3}"/>
                </a:ext>
              </a:extLst>
            </p:cNvPr>
            <p:cNvSpPr/>
            <p:nvPr/>
          </p:nvSpPr>
          <p:spPr>
            <a:xfrm>
              <a:off x="10028741"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9" name="Ellipse 65">
              <a:extLst>
                <a:ext uri="{FF2B5EF4-FFF2-40B4-BE49-F238E27FC236}">
                  <a16:creationId xmlns:a16="http://schemas.microsoft.com/office/drawing/2014/main" id="{0674DD8E-4BDF-E797-CAC7-CE745EEC7681}"/>
                </a:ext>
              </a:extLst>
            </p:cNvPr>
            <p:cNvSpPr/>
            <p:nvPr/>
          </p:nvSpPr>
          <p:spPr>
            <a:xfrm>
              <a:off x="10120736"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mc:AlternateContent xmlns:mc="http://schemas.openxmlformats.org/markup-compatibility/2006" xmlns:a14="http://schemas.microsoft.com/office/drawing/2010/main">
        <mc:Choice Requires="a14">
          <p:sp>
            <p:nvSpPr>
              <p:cNvPr id="85" name="ZoneTexte 120">
                <a:extLst>
                  <a:ext uri="{FF2B5EF4-FFF2-40B4-BE49-F238E27FC236}">
                    <a16:creationId xmlns:a16="http://schemas.microsoft.com/office/drawing/2014/main" id="{9CD3778B-4B09-07BE-F24D-EA40C970234B}"/>
                  </a:ext>
                </a:extLst>
              </p:cNvPr>
              <p:cNvSpPr txBox="1"/>
              <p:nvPr/>
            </p:nvSpPr>
            <p:spPr>
              <a:xfrm>
                <a:off x="1764188" y="5679407"/>
                <a:ext cx="3259482" cy="584775"/>
              </a:xfrm>
              <a:prstGeom prst="rect">
                <a:avLst/>
              </a:prstGeom>
              <a:noFill/>
            </p:spPr>
            <p:txBody>
              <a:bodyPr wrap="none" rtlCol="0">
                <a:spAutoFit/>
              </a:bodyPr>
              <a:lstStyle/>
              <a:p>
                <a:r>
                  <a:rPr lang="fr-FR" sz="3200" dirty="0" err="1">
                    <a:latin typeface="Arial" panose="020B0604020202020204" pitchFamily="34" charset="0"/>
                    <a:cs typeface="Arial" panose="020B0604020202020204" pitchFamily="34" charset="0"/>
                  </a:rPr>
                  <a:t>Primary</a:t>
                </a:r>
                <a:r>
                  <a:rPr lang="fr-FR" sz="3200" dirty="0">
                    <a:latin typeface="Arial" panose="020B0604020202020204" pitchFamily="34" charset="0"/>
                    <a:cs typeface="Arial" panose="020B0604020202020204" pitchFamily="34" charset="0"/>
                  </a:rPr>
                  <a:t> </a:t>
                </a:r>
                <a:r>
                  <a:rPr lang="fr-FR" sz="3200" dirty="0" err="1">
                    <a:latin typeface="Arial" panose="020B0604020202020204" pitchFamily="34" charset="0"/>
                    <a:cs typeface="Arial" panose="020B0604020202020204" pitchFamily="34" charset="0"/>
                  </a:rPr>
                  <a:t>wave</a:t>
                </a:r>
                <a:r>
                  <a:rPr lang="fr-FR" sz="3200" dirty="0">
                    <a:latin typeface="Arial" panose="020B0604020202020204" pitchFamily="34" charset="0"/>
                    <a:cs typeface="Arial" panose="020B0604020202020204" pitchFamily="34" charset="0"/>
                  </a:rPr>
                  <a:t> </a:t>
                </a:r>
                <a14:m>
                  <m:oMath xmlns:m="http://schemas.openxmlformats.org/officeDocument/2006/math">
                    <m:sSub>
                      <m:sSubPr>
                        <m:ctrlPr>
                          <a:rPr lang="fr-FR" sz="3200" b="0" i="1" smtClean="0">
                            <a:latin typeface="Cambria Math" panose="02040503050406030204" pitchFamily="18" charset="0"/>
                          </a:rPr>
                        </m:ctrlPr>
                      </m:sSubPr>
                      <m:e>
                        <m:r>
                          <m:rPr>
                            <m:sty m:val="p"/>
                          </m:rPr>
                          <a:rPr lang="fr-FR" sz="3200" b="0" i="0" smtClean="0">
                            <a:latin typeface="Cambria Math" panose="02040503050406030204" pitchFamily="18" charset="0"/>
                          </a:rPr>
                          <m:t>Ψ</m:t>
                        </m:r>
                      </m:e>
                      <m:sub>
                        <m:r>
                          <a:rPr lang="fr-FR" sz="3200" b="0" i="1" smtClean="0">
                            <a:latin typeface="Cambria Math" panose="02040503050406030204" pitchFamily="18" charset="0"/>
                          </a:rPr>
                          <m:t>0</m:t>
                        </m:r>
                      </m:sub>
                    </m:sSub>
                  </m:oMath>
                </a14:m>
                <a:endParaRPr lang="fr-FR" sz="3200" dirty="0">
                  <a:latin typeface="Arial" panose="020B0604020202020204" pitchFamily="34" charset="0"/>
                  <a:cs typeface="Arial" panose="020B0604020202020204" pitchFamily="34" charset="0"/>
                </a:endParaRPr>
              </a:p>
            </p:txBody>
          </p:sp>
        </mc:Choice>
        <mc:Fallback xmlns="">
          <p:sp>
            <p:nvSpPr>
              <p:cNvPr id="85" name="ZoneTexte 120">
                <a:extLst>
                  <a:ext uri="{FF2B5EF4-FFF2-40B4-BE49-F238E27FC236}">
                    <a16:creationId xmlns:a16="http://schemas.microsoft.com/office/drawing/2014/main" id="{A8E883CD-C2F3-6C60-94DC-D99638966643}"/>
                  </a:ext>
                </a:extLst>
              </p:cNvPr>
              <p:cNvSpPr txBox="1">
                <a:spLocks noRot="1" noChangeAspect="1" noMove="1" noResize="1" noEditPoints="1" noAdjustHandles="1" noChangeArrowheads="1" noChangeShapeType="1" noTextEdit="1"/>
              </p:cNvSpPr>
              <p:nvPr/>
            </p:nvSpPr>
            <p:spPr>
              <a:xfrm>
                <a:off x="1764188" y="5679407"/>
                <a:ext cx="3259482" cy="584775"/>
              </a:xfrm>
              <a:prstGeom prst="rect">
                <a:avLst/>
              </a:prstGeom>
              <a:blipFill>
                <a:blip r:embed="rId5"/>
                <a:stretch>
                  <a:fillRect l="-4651" t="-12766" b="-29787"/>
                </a:stretch>
              </a:blipFill>
            </p:spPr>
            <p:txBody>
              <a:bodyPr/>
              <a:lstStyle/>
              <a:p>
                <a:r>
                  <a:rPr lang="en-US">
                    <a:noFill/>
                  </a:rPr>
                  <a:t> </a:t>
                </a:r>
              </a:p>
            </p:txBody>
          </p:sp>
        </mc:Fallback>
      </mc:AlternateContent>
      <p:sp>
        <p:nvSpPr>
          <p:cNvPr id="86" name="ZoneTexte 119">
            <a:extLst>
              <a:ext uri="{FF2B5EF4-FFF2-40B4-BE49-F238E27FC236}">
                <a16:creationId xmlns:a16="http://schemas.microsoft.com/office/drawing/2014/main" id="{F5F91EBB-B92D-23E8-53EF-6F708E9AFEF9}"/>
              </a:ext>
            </a:extLst>
          </p:cNvPr>
          <p:cNvSpPr txBox="1"/>
          <p:nvPr/>
        </p:nvSpPr>
        <p:spPr>
          <a:xfrm>
            <a:off x="2726558" y="2038231"/>
            <a:ext cx="1165860" cy="583565"/>
          </a:xfrm>
          <a:prstGeom prst="rect">
            <a:avLst/>
          </a:prstGeom>
          <a:noFill/>
        </p:spPr>
        <p:txBody>
          <a:bodyPr wrap="none" rtlCol="0">
            <a:spAutoFit/>
          </a:bodyPr>
          <a:lstStyle/>
          <a:p>
            <a:r>
              <a:rPr lang="fr-FR" sz="3200" dirty="0">
                <a:latin typeface="Arial" panose="020B0604020202020204" pitchFamily="34" charset="0"/>
                <a:cs typeface="Arial" panose="020B0604020202020204" pitchFamily="34" charset="0"/>
              </a:rPr>
              <a:t>X-ray</a:t>
            </a:r>
          </a:p>
        </p:txBody>
      </p:sp>
      <p:sp>
        <p:nvSpPr>
          <p:cNvPr id="15" name="コンテンツ プレースホルダー 1">
            <a:extLst>
              <a:ext uri="{FF2B5EF4-FFF2-40B4-BE49-F238E27FC236}">
                <a16:creationId xmlns:a16="http://schemas.microsoft.com/office/drawing/2014/main" id="{C68E12F4-6D73-D7F3-7D5D-1FB20210890B}"/>
              </a:ext>
            </a:extLst>
          </p:cNvPr>
          <p:cNvSpPr txBox="1">
            <a:spLocks/>
          </p:cNvSpPr>
          <p:nvPr/>
        </p:nvSpPr>
        <p:spPr>
          <a:xfrm>
            <a:off x="354069" y="7279943"/>
            <a:ext cx="13361931" cy="19486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9pPr>
          </a:lstStyle>
          <a:p>
            <a:pPr>
              <a:buFont typeface="Arial" panose="020B0604020202020204" pitchFamily="34" charset="0"/>
              <a:buChar char="•"/>
            </a:pPr>
            <a:endParaRPr lang="en-US" altLang="ja-JP" dirty="0">
              <a:latin typeface="Arial" panose="020B0604020202020204" pitchFamily="34" charset="0"/>
              <a:cs typeface="Arial" panose="020B0604020202020204" pitchFamily="34" charset="0"/>
            </a:endParaRPr>
          </a:p>
        </p:txBody>
      </p:sp>
      <p:sp>
        <p:nvSpPr>
          <p:cNvPr id="87" name="ZoneTexte 113">
            <a:extLst>
              <a:ext uri="{FF2B5EF4-FFF2-40B4-BE49-F238E27FC236}">
                <a16:creationId xmlns:a16="http://schemas.microsoft.com/office/drawing/2014/main" id="{782C8ED5-ED58-D2AB-5638-4CC10801445E}"/>
              </a:ext>
            </a:extLst>
          </p:cNvPr>
          <p:cNvSpPr txBox="1"/>
          <p:nvPr/>
        </p:nvSpPr>
        <p:spPr>
          <a:xfrm>
            <a:off x="1114081" y="3509449"/>
            <a:ext cx="1596912" cy="584775"/>
          </a:xfrm>
          <a:prstGeom prst="rect">
            <a:avLst/>
          </a:prstGeom>
          <a:noFill/>
        </p:spPr>
        <p:txBody>
          <a:bodyPr wrap="none" rtlCol="0">
            <a:spAutoFit/>
          </a:bodyPr>
          <a:lstStyle/>
          <a:p>
            <a:r>
              <a:rPr lang="fr-FR" sz="3200" dirty="0">
                <a:latin typeface="Arial" panose="020B0604020202020204" pitchFamily="34" charset="0"/>
                <a:cs typeface="Arial" panose="020B0604020202020204" pitchFamily="34" charset="0"/>
              </a:rPr>
              <a:t>Surface</a:t>
            </a:r>
          </a:p>
        </p:txBody>
      </p:sp>
      <p:sp>
        <p:nvSpPr>
          <p:cNvPr id="2" name="テキスト ボックス 5">
            <a:extLst>
              <a:ext uri="{FF2B5EF4-FFF2-40B4-BE49-F238E27FC236}">
                <a16:creationId xmlns:a16="http://schemas.microsoft.com/office/drawing/2014/main" id="{2E92AF91-9BF7-8F7B-A3CC-4501ACAF298E}"/>
              </a:ext>
            </a:extLst>
          </p:cNvPr>
          <p:cNvSpPr txBox="1"/>
          <p:nvPr/>
        </p:nvSpPr>
        <p:spPr>
          <a:xfrm>
            <a:off x="1399874" y="128016"/>
            <a:ext cx="11808126"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Number of scattering paths in Series Expansion</a:t>
            </a:r>
          </a:p>
        </p:txBody>
      </p:sp>
      <p:cxnSp>
        <p:nvCxnSpPr>
          <p:cNvPr id="229" name="Straight Arrow Connector 228">
            <a:extLst>
              <a:ext uri="{FF2B5EF4-FFF2-40B4-BE49-F238E27FC236}">
                <a16:creationId xmlns:a16="http://schemas.microsoft.com/office/drawing/2014/main" id="{DAA3AD3B-0C8E-2DD8-65EF-FA5B3C30EC12}"/>
              </a:ext>
            </a:extLst>
          </p:cNvPr>
          <p:cNvCxnSpPr>
            <a:cxnSpLocks/>
          </p:cNvCxnSpPr>
          <p:nvPr/>
        </p:nvCxnSpPr>
        <p:spPr>
          <a:xfrm>
            <a:off x="6201730" y="5186762"/>
            <a:ext cx="1684785" cy="921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231" name="Straight Arrow Connector 230">
            <a:extLst>
              <a:ext uri="{FF2B5EF4-FFF2-40B4-BE49-F238E27FC236}">
                <a16:creationId xmlns:a16="http://schemas.microsoft.com/office/drawing/2014/main" id="{8C8F81A5-64B1-9BFF-B2B8-35086AD80C61}"/>
              </a:ext>
            </a:extLst>
          </p:cNvPr>
          <p:cNvCxnSpPr>
            <a:cxnSpLocks/>
          </p:cNvCxnSpPr>
          <p:nvPr/>
        </p:nvCxnSpPr>
        <p:spPr>
          <a:xfrm flipV="1">
            <a:off x="6208379" y="3836278"/>
            <a:ext cx="2535001" cy="1349703"/>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234" name="Straight Arrow Connector 233">
            <a:extLst>
              <a:ext uri="{FF2B5EF4-FFF2-40B4-BE49-F238E27FC236}">
                <a16:creationId xmlns:a16="http://schemas.microsoft.com/office/drawing/2014/main" id="{73A418F9-6704-5116-615D-8100DB694700}"/>
              </a:ext>
            </a:extLst>
          </p:cNvPr>
          <p:cNvCxnSpPr>
            <a:cxnSpLocks/>
          </p:cNvCxnSpPr>
          <p:nvPr/>
        </p:nvCxnSpPr>
        <p:spPr>
          <a:xfrm>
            <a:off x="6188397" y="5172591"/>
            <a:ext cx="2586406" cy="1350447"/>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290" name="Straight Arrow Connector 289">
            <a:extLst>
              <a:ext uri="{FF2B5EF4-FFF2-40B4-BE49-F238E27FC236}">
                <a16:creationId xmlns:a16="http://schemas.microsoft.com/office/drawing/2014/main" id="{3EEBFC7C-8459-AD8D-2675-B28E5BD275B7}"/>
              </a:ext>
            </a:extLst>
          </p:cNvPr>
          <p:cNvCxnSpPr>
            <a:cxnSpLocks/>
          </p:cNvCxnSpPr>
          <p:nvPr/>
        </p:nvCxnSpPr>
        <p:spPr>
          <a:xfrm flipV="1">
            <a:off x="8743380" y="3008192"/>
            <a:ext cx="1703115" cy="85305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93" name="TextBox 292">
                <a:extLst>
                  <a:ext uri="{FF2B5EF4-FFF2-40B4-BE49-F238E27FC236}">
                    <a16:creationId xmlns:a16="http://schemas.microsoft.com/office/drawing/2014/main" id="{066C8D69-4A35-FBBA-E18E-6C0ED835A0B1}"/>
                  </a:ext>
                </a:extLst>
              </p:cNvPr>
              <p:cNvSpPr txBox="1"/>
              <p:nvPr/>
            </p:nvSpPr>
            <p:spPr>
              <a:xfrm>
                <a:off x="10259889" y="2698103"/>
                <a:ext cx="665277"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m:rPr>
                              <m:sty m:val="p"/>
                            </m:rPr>
                            <a:rPr lang="en-US" sz="2400" b="0" i="0" smtClean="0">
                              <a:latin typeface="Cambria Math" panose="02040503050406030204" pitchFamily="18" charset="0"/>
                            </a:rPr>
                            <m:t>e</m:t>
                          </m:r>
                        </m:e>
                        <m:sup>
                          <m:r>
                            <a:rPr lang="en-US" sz="2400" b="0" i="0" smtClean="0">
                              <a:latin typeface="Cambria Math" panose="02040503050406030204" pitchFamily="18" charset="0"/>
                            </a:rPr>
                            <m:t>−</m:t>
                          </m:r>
                        </m:sup>
                      </m:sSup>
                    </m:oMath>
                  </m:oMathPara>
                </a14:m>
                <a:endParaRPr lang="en-US" sz="2400" dirty="0"/>
              </a:p>
            </p:txBody>
          </p:sp>
        </mc:Choice>
        <mc:Fallback xmlns="">
          <p:sp>
            <p:nvSpPr>
              <p:cNvPr id="293" name="TextBox 292">
                <a:extLst>
                  <a:ext uri="{FF2B5EF4-FFF2-40B4-BE49-F238E27FC236}">
                    <a16:creationId xmlns:a16="http://schemas.microsoft.com/office/drawing/2014/main" id="{066C8D69-4A35-FBBA-E18E-6C0ED835A0B1}"/>
                  </a:ext>
                </a:extLst>
              </p:cNvPr>
              <p:cNvSpPr txBox="1">
                <a:spLocks noRot="1" noChangeAspect="1" noMove="1" noResize="1" noEditPoints="1" noAdjustHandles="1" noChangeArrowheads="1" noChangeShapeType="1" noTextEdit="1"/>
              </p:cNvSpPr>
              <p:nvPr/>
            </p:nvSpPr>
            <p:spPr>
              <a:xfrm>
                <a:off x="10259889" y="2698103"/>
                <a:ext cx="665277" cy="461665"/>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3" name="TextBox 322">
                <a:extLst>
                  <a:ext uri="{FF2B5EF4-FFF2-40B4-BE49-F238E27FC236}">
                    <a16:creationId xmlns:a16="http://schemas.microsoft.com/office/drawing/2014/main" id="{BC027A27-27A9-3A49-A833-7E419354BE54}"/>
                  </a:ext>
                </a:extLst>
              </p:cNvPr>
              <p:cNvSpPr txBox="1"/>
              <p:nvPr/>
            </p:nvSpPr>
            <p:spPr>
              <a:xfrm>
                <a:off x="354069" y="7771429"/>
                <a:ext cx="13715999" cy="961802"/>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The number of paths grows as </a:t>
                </a:r>
                <a14:m>
                  <m:oMath xmlns:m="http://schemas.openxmlformats.org/officeDocument/2006/math">
                    <m:sSup>
                      <m:sSupPr>
                        <m:ctrlPr>
                          <a:rPr lang="en-US" sz="2800" i="1" smtClean="0">
                            <a:latin typeface="Cambria Math" panose="02040503050406030204" pitchFamily="18" charset="0"/>
                            <a:cs typeface="Arial" panose="020B0604020202020204" pitchFamily="34" charset="0"/>
                          </a:rPr>
                        </m:ctrlPr>
                      </m:sSupPr>
                      <m:e>
                        <m:r>
                          <a:rPr lang="en-US" sz="2800" b="0" i="1" smtClean="0">
                            <a:latin typeface="Cambria Math" panose="02040503050406030204" pitchFamily="18" charset="0"/>
                            <a:cs typeface="Arial" panose="020B0604020202020204" pitchFamily="34" charset="0"/>
                          </a:rPr>
                          <m:t>(</m:t>
                        </m:r>
                        <m:r>
                          <m:rPr>
                            <m:sty m:val="p"/>
                          </m:rPr>
                          <a:rPr lang="en-US" sz="2800" b="0" i="0" smtClean="0">
                            <a:latin typeface="Cambria Math" panose="02040503050406030204" pitchFamily="18" charset="0"/>
                            <a:cs typeface="Arial" panose="020B0604020202020204" pitchFamily="34" charset="0"/>
                          </a:rPr>
                          <m:t>N</m:t>
                        </m:r>
                        <m:r>
                          <m:rPr>
                            <m:sty m:val="p"/>
                          </m:rPr>
                          <a:rPr lang="en-US" sz="2800" b="0" i="0" baseline="-25000" smtClean="0">
                            <a:latin typeface="Cambria Math" panose="02040503050406030204" pitchFamily="18" charset="0"/>
                            <a:cs typeface="Arial" panose="020B0604020202020204" pitchFamily="34" charset="0"/>
                          </a:rPr>
                          <m:t>at</m:t>
                        </m:r>
                        <m:r>
                          <a:rPr lang="en-US" sz="2800" b="0" i="1" smtClean="0">
                            <a:latin typeface="Cambria Math" panose="02040503050406030204" pitchFamily="18" charset="0"/>
                            <a:cs typeface="Arial" panose="020B0604020202020204" pitchFamily="34" charset="0"/>
                          </a:rPr>
                          <m:t>−1)</m:t>
                        </m:r>
                      </m:e>
                      <m:sup>
                        <m:r>
                          <m:rPr>
                            <m:sty m:val="p"/>
                          </m:rPr>
                          <a:rPr lang="en-US" sz="2800" b="0" i="0" smtClean="0">
                            <a:latin typeface="Cambria Math" panose="02040503050406030204" pitchFamily="18" charset="0"/>
                            <a:cs typeface="Arial" panose="020B0604020202020204" pitchFamily="34" charset="0"/>
                          </a:rPr>
                          <m:t>N</m:t>
                        </m:r>
                        <m:r>
                          <m:rPr>
                            <m:sty m:val="p"/>
                          </m:rPr>
                          <a:rPr lang="en-US" sz="2800" b="0" i="0" baseline="-25000" smtClean="0">
                            <a:latin typeface="Cambria Math" panose="02040503050406030204" pitchFamily="18" charset="0"/>
                            <a:cs typeface="Arial" panose="020B0604020202020204" pitchFamily="34" charset="0"/>
                          </a:rPr>
                          <m:t>scat</m:t>
                        </m:r>
                      </m:sup>
                    </m:sSup>
                  </m:oMath>
                </a14:m>
                <a:r>
                  <a:rPr lang="en-US" sz="2800" dirty="0">
                    <a:latin typeface="Arial" panose="020B0604020202020204" pitchFamily="34" charset="0"/>
                    <a:cs typeface="Arial" panose="020B0604020202020204" pitchFamily="34" charset="0"/>
                  </a:rPr>
                  <a:t>（</a:t>
                </a:r>
                <a:r>
                  <a:rPr lang="en-US" sz="2800" dirty="0">
                    <a:cs typeface="Arial" panose="020B0604020202020204" pitchFamily="34" charset="0"/>
                  </a:rPr>
                  <a:t> </a:t>
                </a:r>
                <a14:m>
                  <m:oMath xmlns:m="http://schemas.openxmlformats.org/officeDocument/2006/math">
                    <m:r>
                      <m:rPr>
                        <m:sty m:val="p"/>
                      </m:rPr>
                      <a:rPr lang="en-US" sz="2800" i="0">
                        <a:latin typeface="Cambria Math" panose="02040503050406030204" pitchFamily="18" charset="0"/>
                        <a:cs typeface="Arial" panose="020B0604020202020204" pitchFamily="34" charset="0"/>
                      </a:rPr>
                      <m:t>N</m:t>
                    </m:r>
                    <m:r>
                      <m:rPr>
                        <m:sty m:val="p"/>
                      </m:rPr>
                      <a:rPr lang="en-US" sz="2800" i="0" baseline="-25000">
                        <a:latin typeface="Cambria Math" panose="02040503050406030204" pitchFamily="18" charset="0"/>
                        <a:cs typeface="Arial" panose="020B0604020202020204" pitchFamily="34" charset="0"/>
                      </a:rPr>
                      <m:t>at</m:t>
                    </m:r>
                    <m:r>
                      <a:rPr lang="en-US" sz="2800" i="1" baseline="-25000">
                        <a:latin typeface="Cambria Math" panose="02040503050406030204" pitchFamily="18" charset="0"/>
                        <a:cs typeface="Arial" panose="020B0604020202020204" pitchFamily="34" charset="0"/>
                      </a:rPr>
                      <m:t> </m:t>
                    </m:r>
                  </m:oMath>
                </a14:m>
                <a:r>
                  <a:rPr lang="en-US" sz="2800" dirty="0">
                    <a:latin typeface="Arial" panose="020B0604020202020204" pitchFamily="34" charset="0"/>
                    <a:cs typeface="Arial" panose="020B0604020202020204" pitchFamily="34" charset="0"/>
                  </a:rPr>
                  <a:t>: Number of atoms, </a:t>
                </a:r>
                <a14:m>
                  <m:oMath xmlns:m="http://schemas.openxmlformats.org/officeDocument/2006/math">
                    <m:r>
                      <m:rPr>
                        <m:sty m:val="p"/>
                      </m:rPr>
                      <a:rPr lang="en-US" sz="2800" i="0">
                        <a:latin typeface="Cambria Math" panose="02040503050406030204" pitchFamily="18" charset="0"/>
                        <a:cs typeface="Arial" panose="020B0604020202020204" pitchFamily="34" charset="0"/>
                      </a:rPr>
                      <m:t>N</m:t>
                    </m:r>
                    <m:r>
                      <m:rPr>
                        <m:sty m:val="p"/>
                      </m:rPr>
                      <a:rPr lang="en-US" sz="2800" i="0" baseline="-25000">
                        <a:latin typeface="Cambria Math" panose="02040503050406030204" pitchFamily="18" charset="0"/>
                        <a:cs typeface="Arial" panose="020B0604020202020204" pitchFamily="34" charset="0"/>
                      </a:rPr>
                      <m:t>scat</m:t>
                    </m:r>
                    <m:r>
                      <a:rPr lang="en-US" sz="2800" i="1" baseline="-25000">
                        <a:latin typeface="Cambria Math" panose="02040503050406030204" pitchFamily="18" charset="0"/>
                        <a:cs typeface="Arial" panose="020B0604020202020204" pitchFamily="34" charset="0"/>
                      </a:rPr>
                      <m:t> </m:t>
                    </m:r>
                  </m:oMath>
                </a14:m>
                <a:r>
                  <a:rPr lang="en-US" sz="2800" dirty="0">
                    <a:latin typeface="Arial" panose="020B0604020202020204" pitchFamily="34" charset="0"/>
                    <a:cs typeface="Arial" panose="020B0604020202020204" pitchFamily="34" charset="0"/>
                  </a:rPr>
                  <a:t>: Scattering order）</a:t>
                </a:r>
              </a:p>
            </p:txBody>
          </p:sp>
        </mc:Choice>
        <mc:Fallback xmlns="">
          <p:sp>
            <p:nvSpPr>
              <p:cNvPr id="323" name="TextBox 322">
                <a:extLst>
                  <a:ext uri="{FF2B5EF4-FFF2-40B4-BE49-F238E27FC236}">
                    <a16:creationId xmlns:a16="http://schemas.microsoft.com/office/drawing/2014/main" id="{BC027A27-27A9-3A49-A833-7E419354BE54}"/>
                  </a:ext>
                </a:extLst>
              </p:cNvPr>
              <p:cNvSpPr txBox="1">
                <a:spLocks noRot="1" noChangeAspect="1" noMove="1" noResize="1" noEditPoints="1" noAdjustHandles="1" noChangeArrowheads="1" noChangeShapeType="1" noTextEdit="1"/>
              </p:cNvSpPr>
              <p:nvPr/>
            </p:nvSpPr>
            <p:spPr>
              <a:xfrm>
                <a:off x="354069" y="7771429"/>
                <a:ext cx="13715999" cy="961802"/>
              </a:xfrm>
              <a:prstGeom prst="rect">
                <a:avLst/>
              </a:prstGeom>
              <a:blipFill>
                <a:blip r:embed="rId7"/>
                <a:stretch>
                  <a:fillRect l="-740" t="-10526" b="-17105"/>
                </a:stretch>
              </a:blipFill>
            </p:spPr>
            <p:txBody>
              <a:bodyPr/>
              <a:lstStyle/>
              <a:p>
                <a:r>
                  <a:rPr lang="en-US">
                    <a:noFill/>
                  </a:rPr>
                  <a:t> </a:t>
                </a:r>
              </a:p>
            </p:txBody>
          </p:sp>
        </mc:Fallback>
      </mc:AlternateContent>
      <p:cxnSp>
        <p:nvCxnSpPr>
          <p:cNvPr id="4" name="Straight Arrow Connector 3">
            <a:extLst>
              <a:ext uri="{FF2B5EF4-FFF2-40B4-BE49-F238E27FC236}">
                <a16:creationId xmlns:a16="http://schemas.microsoft.com/office/drawing/2014/main" id="{0DAD17FB-F91B-7A21-C12B-2E1CDC0C8721}"/>
              </a:ext>
            </a:extLst>
          </p:cNvPr>
          <p:cNvCxnSpPr>
            <a:cxnSpLocks/>
          </p:cNvCxnSpPr>
          <p:nvPr/>
        </p:nvCxnSpPr>
        <p:spPr>
          <a:xfrm flipH="1" flipV="1">
            <a:off x="4447251" y="5167967"/>
            <a:ext cx="1751137" cy="675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1903E62E-DB65-B115-1DA0-8897E4E2A162}"/>
              </a:ext>
            </a:extLst>
          </p:cNvPr>
          <p:cNvCxnSpPr>
            <a:cxnSpLocks/>
          </p:cNvCxnSpPr>
          <p:nvPr/>
        </p:nvCxnSpPr>
        <p:spPr>
          <a:xfrm flipH="1">
            <a:off x="5403473" y="5195780"/>
            <a:ext cx="804906" cy="1297237"/>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0673EA1E-3637-8552-FD0E-66F978874C13}"/>
              </a:ext>
            </a:extLst>
          </p:cNvPr>
          <p:cNvCxnSpPr>
            <a:cxnSpLocks/>
          </p:cNvCxnSpPr>
          <p:nvPr/>
        </p:nvCxnSpPr>
        <p:spPr>
          <a:xfrm>
            <a:off x="6215641" y="5179185"/>
            <a:ext cx="814632" cy="1370711"/>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63FF26A1-F7C0-3392-9BF5-393C4C6D3E24}"/>
              </a:ext>
            </a:extLst>
          </p:cNvPr>
          <p:cNvCxnSpPr>
            <a:cxnSpLocks/>
          </p:cNvCxnSpPr>
          <p:nvPr/>
        </p:nvCxnSpPr>
        <p:spPr>
          <a:xfrm flipV="1">
            <a:off x="6214289" y="3974828"/>
            <a:ext cx="820637" cy="1217747"/>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56" name="Straight Arrow Connector 55">
            <a:extLst>
              <a:ext uri="{FF2B5EF4-FFF2-40B4-BE49-F238E27FC236}">
                <a16:creationId xmlns:a16="http://schemas.microsoft.com/office/drawing/2014/main" id="{23CEC586-1AD3-2EED-662B-B4852BAB9DF4}"/>
              </a:ext>
            </a:extLst>
          </p:cNvPr>
          <p:cNvCxnSpPr>
            <a:cxnSpLocks/>
          </p:cNvCxnSpPr>
          <p:nvPr/>
        </p:nvCxnSpPr>
        <p:spPr>
          <a:xfrm flipH="1" flipV="1">
            <a:off x="5322819" y="3948110"/>
            <a:ext cx="913099" cy="1218412"/>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7AD05B6D-32AD-8681-FF57-15F3C4B3D3A2}"/>
              </a:ext>
            </a:extLst>
          </p:cNvPr>
          <p:cNvSpPr txBox="1"/>
          <p:nvPr/>
        </p:nvSpPr>
        <p:spPr>
          <a:xfrm>
            <a:off x="368619" y="8799622"/>
            <a:ext cx="12595693" cy="954107"/>
          </a:xfrm>
          <a:prstGeom prst="rect">
            <a:avLst/>
          </a:prstGeom>
          <a:noFill/>
          <a:ln w="57150">
            <a:solidFill>
              <a:srgbClr val="0070C0"/>
            </a:solidFill>
          </a:ln>
        </p:spPr>
        <p:txBody>
          <a:bodyPr wrap="square" rtlCol="0">
            <a:spAutoFit/>
          </a:bodyPr>
          <a:lstStyle/>
          <a:p>
            <a:pPr marL="514350" indent="-514350">
              <a:buAutoNum type="arabicPeriod"/>
            </a:pPr>
            <a:r>
              <a:rPr lang="en-US" sz="2800" dirty="0">
                <a:latin typeface="Arial" panose="020B0604020202020204" pitchFamily="34" charset="0"/>
                <a:cs typeface="Arial" panose="020B0604020202020204" pitchFamily="34" charset="0"/>
              </a:rPr>
              <a:t>The photoelectron is scattered strongly towards dense atomic directions.</a:t>
            </a:r>
          </a:p>
          <a:p>
            <a:pPr marL="514350" indent="-514350">
              <a:buAutoNum type="arabicPeriod"/>
            </a:pPr>
            <a:r>
              <a:rPr lang="en-US" sz="2800" dirty="0">
                <a:latin typeface="Arial" panose="020B0604020202020204" pitchFamily="34" charset="0"/>
                <a:cs typeface="Arial" panose="020B0604020202020204" pitchFamily="34" charset="0"/>
              </a:rPr>
              <a:t>In high energy region, forward scattering is dominant.</a:t>
            </a:r>
          </a:p>
        </p:txBody>
      </p:sp>
    </p:spTree>
    <p:extLst>
      <p:ext uri="{BB962C8B-B14F-4D97-AF65-F5344CB8AC3E}">
        <p14:creationId xmlns:p14="http://schemas.microsoft.com/office/powerpoint/2010/main" val="434815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B9BD46-58B9-9172-A778-2A377BE5C92C}"/>
            </a:ext>
          </a:extLst>
        </p:cNvPr>
        <p:cNvGrpSpPr/>
        <p:nvPr/>
      </p:nvGrpSpPr>
      <p:grpSpPr>
        <a:xfrm>
          <a:off x="0" y="0"/>
          <a:ext cx="0" cy="0"/>
          <a:chOff x="0" y="0"/>
          <a:chExt cx="0" cy="0"/>
        </a:xfrm>
      </p:grpSpPr>
      <p:grpSp>
        <p:nvGrpSpPr>
          <p:cNvPr id="54" name="Group 53">
            <a:extLst>
              <a:ext uri="{FF2B5EF4-FFF2-40B4-BE49-F238E27FC236}">
                <a16:creationId xmlns:a16="http://schemas.microsoft.com/office/drawing/2014/main" id="{B66F4BA3-A62B-BBE2-2208-68A221163331}"/>
              </a:ext>
            </a:extLst>
          </p:cNvPr>
          <p:cNvGrpSpPr/>
          <p:nvPr/>
        </p:nvGrpSpPr>
        <p:grpSpPr>
          <a:xfrm>
            <a:off x="10674098" y="1556059"/>
            <a:ext cx="2290214" cy="1813706"/>
            <a:chOff x="10674098" y="1556059"/>
            <a:chExt cx="2290214" cy="1813706"/>
          </a:xfrm>
        </p:grpSpPr>
        <p:pic>
          <p:nvPicPr>
            <p:cNvPr id="124" name="Picture 123" descr="A close-up of a metal object&#10;&#10;AI-generated content may be incorrect.">
              <a:extLst>
                <a:ext uri="{FF2B5EF4-FFF2-40B4-BE49-F238E27FC236}">
                  <a16:creationId xmlns:a16="http://schemas.microsoft.com/office/drawing/2014/main" id="{E8CC27B8-84C4-E13C-BA2E-BF074F124B8F}"/>
                </a:ext>
              </a:extLst>
            </p:cNvPr>
            <p:cNvPicPr>
              <a:picLocks noChangeAspect="1"/>
            </p:cNvPicPr>
            <p:nvPr/>
          </p:nvPicPr>
          <p:blipFill>
            <a:blip r:embed="rId3">
              <a:extLst>
                <a:ext uri="{28A0092B-C50C-407E-A947-70E740481C1C}">
                  <a14:useLocalDpi xmlns:a14="http://schemas.microsoft.com/office/drawing/2010/main" val="0"/>
                </a:ext>
              </a:extLst>
            </a:blip>
            <a:srcRect l="2384" b="809"/>
            <a:stretch>
              <a:fillRect/>
            </a:stretch>
          </p:blipFill>
          <p:spPr>
            <a:xfrm rot="847959">
              <a:off x="10918848" y="1556059"/>
              <a:ext cx="986573" cy="1515120"/>
            </a:xfrm>
            <a:prstGeom prst="rect">
              <a:avLst/>
            </a:prstGeom>
            <a:solidFill>
              <a:srgbClr val="FFFFFF"/>
            </a:solidFill>
            <a:ln>
              <a:noFill/>
            </a:ln>
          </p:spPr>
        </p:pic>
        <p:sp>
          <p:nvSpPr>
            <p:cNvPr id="125" name="ZoneTexte 137">
              <a:extLst>
                <a:ext uri="{FF2B5EF4-FFF2-40B4-BE49-F238E27FC236}">
                  <a16:creationId xmlns:a16="http://schemas.microsoft.com/office/drawing/2014/main" id="{6A68451C-384E-D4A6-2923-D3791AFF2355}"/>
                </a:ext>
              </a:extLst>
            </p:cNvPr>
            <p:cNvSpPr txBox="1"/>
            <p:nvPr/>
          </p:nvSpPr>
          <p:spPr>
            <a:xfrm>
              <a:off x="11231145" y="2784990"/>
              <a:ext cx="1733167" cy="584775"/>
            </a:xfrm>
            <a:prstGeom prst="rect">
              <a:avLst/>
            </a:prstGeom>
            <a:noFill/>
          </p:spPr>
          <p:txBody>
            <a:bodyPr wrap="none" rtlCol="0">
              <a:spAutoFit/>
            </a:bodyPr>
            <a:lstStyle/>
            <a:p>
              <a:r>
                <a:rPr lang="fr-FR" sz="3200" dirty="0">
                  <a:latin typeface="Arial" panose="020B0604020202020204" pitchFamily="34" charset="0"/>
                  <a:cs typeface="Arial" panose="020B0604020202020204" pitchFamily="34" charset="0"/>
                </a:rPr>
                <a:t>Detector</a:t>
              </a:r>
              <a:endParaRPr lang="fr-FR" dirty="0">
                <a:latin typeface="Arial" panose="020B0604020202020204" pitchFamily="34" charset="0"/>
                <a:cs typeface="Arial" panose="020B0604020202020204" pitchFamily="34" charset="0"/>
              </a:endParaRPr>
            </a:p>
          </p:txBody>
        </p:sp>
        <p:sp>
          <p:nvSpPr>
            <p:cNvPr id="126" name="TextBox 125">
              <a:extLst>
                <a:ext uri="{FF2B5EF4-FFF2-40B4-BE49-F238E27FC236}">
                  <a16:creationId xmlns:a16="http://schemas.microsoft.com/office/drawing/2014/main" id="{BC1B16E9-7E5F-1849-3C8E-155B084237F7}"/>
                </a:ext>
              </a:extLst>
            </p:cNvPr>
            <p:cNvSpPr txBox="1"/>
            <p:nvPr/>
          </p:nvSpPr>
          <p:spPr>
            <a:xfrm rot="19452419">
              <a:off x="10674098" y="2010869"/>
              <a:ext cx="542069" cy="437812"/>
            </a:xfrm>
            <a:prstGeom prst="rect">
              <a:avLst/>
            </a:prstGeom>
            <a:solidFill>
              <a:schemeClr val="bg1"/>
            </a:solidFill>
          </p:spPr>
          <p:txBody>
            <a:bodyPr wrap="square" rtlCol="0">
              <a:spAutoFit/>
            </a:bodyPr>
            <a:lstStyle/>
            <a:p>
              <a:endParaRPr lang="en-US" dirty="0"/>
            </a:p>
          </p:txBody>
        </p:sp>
      </p:grpSp>
      <p:sp>
        <p:nvSpPr>
          <p:cNvPr id="3" name="Rectangle 2">
            <a:extLst>
              <a:ext uri="{FF2B5EF4-FFF2-40B4-BE49-F238E27FC236}">
                <a16:creationId xmlns:a16="http://schemas.microsoft.com/office/drawing/2014/main" id="{F9A53657-CF52-64F4-CE05-4E377DEF5ACB}"/>
              </a:ext>
            </a:extLst>
          </p:cNvPr>
          <p:cNvSpPr/>
          <p:nvPr/>
        </p:nvSpPr>
        <p:spPr>
          <a:xfrm>
            <a:off x="1002082" y="3861251"/>
            <a:ext cx="10860066" cy="3215954"/>
          </a:xfrm>
          <a:prstGeom prst="rect">
            <a:avLst/>
          </a:prstGeom>
          <a:solidFill>
            <a:schemeClr val="bg1">
              <a:lumMod val="75000"/>
              <a:alpha val="50000"/>
            </a:schemeClr>
          </a:solidFill>
          <a:ln>
            <a:noFill/>
            <a:prstDash val="sysDash"/>
          </a:ln>
        </p:spPr>
        <p:style>
          <a:lnRef idx="0">
            <a:scrgbClr r="0" g="0" b="0"/>
          </a:lnRef>
          <a:fillRef idx="0">
            <a:scrgbClr r="0" g="0" b="0"/>
          </a:fillRef>
          <a:effectRef idx="0">
            <a:scrgbClr r="0" g="0" b="0"/>
          </a:effectRef>
          <a:fontRef idx="minor">
            <a:schemeClr val="lt1"/>
          </a:fontRef>
        </p:style>
        <p:txBody>
          <a:bodyPr rtlCol="0" anchor="ctr"/>
          <a:lstStyle/>
          <a:p>
            <a:pPr algn="ctr"/>
            <a:endParaRPr lang="en-US" b="1" dirty="0">
              <a:ln w="12700">
                <a:solidFill>
                  <a:schemeClr val="tx2">
                    <a:lumMod val="75000"/>
                  </a:schemeClr>
                </a:solidFill>
                <a:prstDash val="solid"/>
              </a:ln>
              <a:solidFill>
                <a:schemeClr val="bg1">
                  <a:lumMod val="75000"/>
                </a:schemeClr>
              </a:solidFill>
              <a:effectLst>
                <a:outerShdw dist="38100" dir="2640000" algn="bl" rotWithShape="0">
                  <a:schemeClr val="tx2">
                    <a:lumMod val="75000"/>
                  </a:schemeClr>
                </a:outerShdw>
              </a:effectLst>
            </a:endParaRPr>
          </a:p>
        </p:txBody>
      </p:sp>
      <p:pic>
        <p:nvPicPr>
          <p:cNvPr id="51" name="コンテンツ プレースホルダー 50">
            <a:extLst>
              <a:ext uri="{FF2B5EF4-FFF2-40B4-BE49-F238E27FC236}">
                <a16:creationId xmlns:a16="http://schemas.microsoft.com/office/drawing/2014/main" id="{756F695C-C8EB-E4B4-1A2A-490D02EEEB82}"/>
              </a:ext>
            </a:extLst>
          </p:cNvPr>
          <p:cNvPicPr>
            <a:picLocks noGrp="1" noChangeAspect="1"/>
          </p:cNvPicPr>
          <p:nvPr>
            <p:ph idx="1"/>
          </p:nvPr>
        </p:nvPicPr>
        <p:blipFill>
          <a:blip r:embed="rId4"/>
          <a:stretch>
            <a:fillRect/>
          </a:stretch>
        </p:blipFill>
        <p:spPr>
          <a:xfrm>
            <a:off x="3343831" y="2590008"/>
            <a:ext cx="2664668" cy="2709578"/>
          </a:xfrm>
          <a:prstGeom prst="rect">
            <a:avLst/>
          </a:prstGeom>
        </p:spPr>
      </p:pic>
      <p:cxnSp>
        <p:nvCxnSpPr>
          <p:cNvPr id="52" name="Connecteur droit 46">
            <a:extLst>
              <a:ext uri="{FF2B5EF4-FFF2-40B4-BE49-F238E27FC236}">
                <a16:creationId xmlns:a16="http://schemas.microsoft.com/office/drawing/2014/main" id="{8C231D7B-E86F-D169-75C6-721A02D8D768}"/>
              </a:ext>
            </a:extLst>
          </p:cNvPr>
          <p:cNvCxnSpPr/>
          <p:nvPr/>
        </p:nvCxnSpPr>
        <p:spPr>
          <a:xfrm>
            <a:off x="2732908" y="3851989"/>
            <a:ext cx="8594731" cy="18524"/>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65" name="Group 64">
            <a:extLst>
              <a:ext uri="{FF2B5EF4-FFF2-40B4-BE49-F238E27FC236}">
                <a16:creationId xmlns:a16="http://schemas.microsoft.com/office/drawing/2014/main" id="{4109F85C-A628-326A-A5FC-12C3C0342B1C}"/>
              </a:ext>
            </a:extLst>
          </p:cNvPr>
          <p:cNvGrpSpPr/>
          <p:nvPr/>
        </p:nvGrpSpPr>
        <p:grpSpPr>
          <a:xfrm>
            <a:off x="3302838" y="3534143"/>
            <a:ext cx="643968" cy="678764"/>
            <a:chOff x="3302838" y="3534143"/>
            <a:chExt cx="643968" cy="678764"/>
          </a:xfrm>
        </p:grpSpPr>
        <p:sp>
          <p:nvSpPr>
            <p:cNvPr id="49" name="Ellipse 111">
              <a:extLst>
                <a:ext uri="{FF2B5EF4-FFF2-40B4-BE49-F238E27FC236}">
                  <a16:creationId xmlns:a16="http://schemas.microsoft.com/office/drawing/2014/main" id="{ED50BB0A-8276-C89A-5E23-EC0F508B8651}"/>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0" name="Ellipse 112">
              <a:extLst>
                <a:ext uri="{FF2B5EF4-FFF2-40B4-BE49-F238E27FC236}">
                  <a16:creationId xmlns:a16="http://schemas.microsoft.com/office/drawing/2014/main" id="{02878B7E-B708-53CF-D9FC-E97B85D21B7B}"/>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66" name="Group 65">
            <a:extLst>
              <a:ext uri="{FF2B5EF4-FFF2-40B4-BE49-F238E27FC236}">
                <a16:creationId xmlns:a16="http://schemas.microsoft.com/office/drawing/2014/main" id="{0C2CD31C-CA59-7907-C36F-7F6E74DB8696}"/>
              </a:ext>
            </a:extLst>
          </p:cNvPr>
          <p:cNvGrpSpPr/>
          <p:nvPr/>
        </p:nvGrpSpPr>
        <p:grpSpPr>
          <a:xfrm>
            <a:off x="4984314" y="3489555"/>
            <a:ext cx="643968" cy="678764"/>
            <a:chOff x="4984314" y="3489555"/>
            <a:chExt cx="643968" cy="678764"/>
          </a:xfrm>
        </p:grpSpPr>
        <p:sp>
          <p:nvSpPr>
            <p:cNvPr id="47" name="Ellipse 109">
              <a:extLst>
                <a:ext uri="{FF2B5EF4-FFF2-40B4-BE49-F238E27FC236}">
                  <a16:creationId xmlns:a16="http://schemas.microsoft.com/office/drawing/2014/main" id="{29350389-1B27-EB04-2B1F-4A492EF044F6}"/>
                </a:ext>
              </a:extLst>
            </p:cNvPr>
            <p:cNvSpPr/>
            <p:nvPr/>
          </p:nvSpPr>
          <p:spPr>
            <a:xfrm>
              <a:off x="4984314" y="352435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8" name="Ellipse 110">
              <a:extLst>
                <a:ext uri="{FF2B5EF4-FFF2-40B4-BE49-F238E27FC236}">
                  <a16:creationId xmlns:a16="http://schemas.microsoft.com/office/drawing/2014/main" id="{1FF858F2-BB09-7A8A-C0A5-0A79C0FCE609}"/>
                </a:ext>
              </a:extLst>
            </p:cNvPr>
            <p:cNvSpPr/>
            <p:nvPr/>
          </p:nvSpPr>
          <p:spPr>
            <a:xfrm>
              <a:off x="5076309" y="348955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67" name="Group 66">
            <a:extLst>
              <a:ext uri="{FF2B5EF4-FFF2-40B4-BE49-F238E27FC236}">
                <a16:creationId xmlns:a16="http://schemas.microsoft.com/office/drawing/2014/main" id="{A61030CB-A810-71FD-A6B3-ADC5591A8327}"/>
              </a:ext>
            </a:extLst>
          </p:cNvPr>
          <p:cNvGrpSpPr/>
          <p:nvPr/>
        </p:nvGrpSpPr>
        <p:grpSpPr>
          <a:xfrm>
            <a:off x="6665790" y="3534143"/>
            <a:ext cx="643968" cy="678764"/>
            <a:chOff x="6665790" y="3534143"/>
            <a:chExt cx="643968" cy="678764"/>
          </a:xfrm>
        </p:grpSpPr>
        <p:sp>
          <p:nvSpPr>
            <p:cNvPr id="45" name="Ellipse 107">
              <a:extLst>
                <a:ext uri="{FF2B5EF4-FFF2-40B4-BE49-F238E27FC236}">
                  <a16:creationId xmlns:a16="http://schemas.microsoft.com/office/drawing/2014/main" id="{F77B6265-B9BF-B909-A3A5-7A2D5C5F2A07}"/>
                </a:ext>
              </a:extLst>
            </p:cNvPr>
            <p:cNvSpPr/>
            <p:nvPr/>
          </p:nvSpPr>
          <p:spPr>
            <a:xfrm>
              <a:off x="6665790"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6" name="Ellipse 108">
              <a:extLst>
                <a:ext uri="{FF2B5EF4-FFF2-40B4-BE49-F238E27FC236}">
                  <a16:creationId xmlns:a16="http://schemas.microsoft.com/office/drawing/2014/main" id="{2089F1FA-AF2C-CE7F-D78C-1D794A642F74}"/>
                </a:ext>
              </a:extLst>
            </p:cNvPr>
            <p:cNvSpPr/>
            <p:nvPr/>
          </p:nvSpPr>
          <p:spPr>
            <a:xfrm>
              <a:off x="6757785"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69" name="Group 68">
            <a:extLst>
              <a:ext uri="{FF2B5EF4-FFF2-40B4-BE49-F238E27FC236}">
                <a16:creationId xmlns:a16="http://schemas.microsoft.com/office/drawing/2014/main" id="{2C042E67-BB65-5183-41E4-806EC4395ADA}"/>
              </a:ext>
            </a:extLst>
          </p:cNvPr>
          <p:cNvGrpSpPr/>
          <p:nvPr/>
        </p:nvGrpSpPr>
        <p:grpSpPr>
          <a:xfrm>
            <a:off x="8375399" y="3524765"/>
            <a:ext cx="643968" cy="678764"/>
            <a:chOff x="8375399" y="3524765"/>
            <a:chExt cx="643968" cy="678764"/>
          </a:xfrm>
        </p:grpSpPr>
        <p:sp>
          <p:nvSpPr>
            <p:cNvPr id="43" name="Ellipse 105">
              <a:extLst>
                <a:ext uri="{FF2B5EF4-FFF2-40B4-BE49-F238E27FC236}">
                  <a16:creationId xmlns:a16="http://schemas.microsoft.com/office/drawing/2014/main" id="{9A0051A1-F287-04E4-BECB-710F7DDA6AFC}"/>
                </a:ext>
              </a:extLst>
            </p:cNvPr>
            <p:cNvSpPr/>
            <p:nvPr/>
          </p:nvSpPr>
          <p:spPr>
            <a:xfrm>
              <a:off x="8375399" y="355956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4" name="Ellipse 106">
              <a:extLst>
                <a:ext uri="{FF2B5EF4-FFF2-40B4-BE49-F238E27FC236}">
                  <a16:creationId xmlns:a16="http://schemas.microsoft.com/office/drawing/2014/main" id="{B9BD3F77-A839-92D2-38D9-6F375DE4C245}"/>
                </a:ext>
              </a:extLst>
            </p:cNvPr>
            <p:cNvSpPr/>
            <p:nvPr/>
          </p:nvSpPr>
          <p:spPr>
            <a:xfrm>
              <a:off x="8467394" y="352476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70" name="Group 69">
            <a:extLst>
              <a:ext uri="{FF2B5EF4-FFF2-40B4-BE49-F238E27FC236}">
                <a16:creationId xmlns:a16="http://schemas.microsoft.com/office/drawing/2014/main" id="{AE8D94C4-2F62-E6A6-D44A-CB4C2352DE29}"/>
              </a:ext>
            </a:extLst>
          </p:cNvPr>
          <p:cNvGrpSpPr/>
          <p:nvPr/>
        </p:nvGrpSpPr>
        <p:grpSpPr>
          <a:xfrm>
            <a:off x="10028741" y="3534143"/>
            <a:ext cx="643968" cy="678764"/>
            <a:chOff x="10028741" y="3534143"/>
            <a:chExt cx="643968" cy="678764"/>
          </a:xfrm>
        </p:grpSpPr>
        <p:sp>
          <p:nvSpPr>
            <p:cNvPr id="41" name="Ellipse 103">
              <a:extLst>
                <a:ext uri="{FF2B5EF4-FFF2-40B4-BE49-F238E27FC236}">
                  <a16:creationId xmlns:a16="http://schemas.microsoft.com/office/drawing/2014/main" id="{89826EA7-E5BA-661F-39AA-017CCBCE6B4A}"/>
                </a:ext>
              </a:extLst>
            </p:cNvPr>
            <p:cNvSpPr/>
            <p:nvPr/>
          </p:nvSpPr>
          <p:spPr>
            <a:xfrm>
              <a:off x="10028741"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2" name="Ellipse 104">
              <a:extLst>
                <a:ext uri="{FF2B5EF4-FFF2-40B4-BE49-F238E27FC236}">
                  <a16:creationId xmlns:a16="http://schemas.microsoft.com/office/drawing/2014/main" id="{46981842-81B8-1AC0-A5C2-2A5FA944AC5A}"/>
                </a:ext>
              </a:extLst>
            </p:cNvPr>
            <p:cNvSpPr/>
            <p:nvPr/>
          </p:nvSpPr>
          <p:spPr>
            <a:xfrm>
              <a:off x="10120736"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55" name="Group 54">
            <a:extLst>
              <a:ext uri="{FF2B5EF4-FFF2-40B4-BE49-F238E27FC236}">
                <a16:creationId xmlns:a16="http://schemas.microsoft.com/office/drawing/2014/main" id="{84928995-BDCD-4429-2CC1-2DBFC4D9BC7A}"/>
              </a:ext>
            </a:extLst>
          </p:cNvPr>
          <p:cNvGrpSpPr/>
          <p:nvPr/>
        </p:nvGrpSpPr>
        <p:grpSpPr>
          <a:xfrm>
            <a:off x="4130797" y="4907546"/>
            <a:ext cx="643968" cy="678764"/>
            <a:chOff x="4130797" y="4907546"/>
            <a:chExt cx="643968" cy="678764"/>
          </a:xfrm>
        </p:grpSpPr>
        <p:sp>
          <p:nvSpPr>
            <p:cNvPr id="34" name="Ellipse 96">
              <a:extLst>
                <a:ext uri="{FF2B5EF4-FFF2-40B4-BE49-F238E27FC236}">
                  <a16:creationId xmlns:a16="http://schemas.microsoft.com/office/drawing/2014/main" id="{8D412422-D696-2B30-8C19-58AE1A171846}"/>
                </a:ext>
              </a:extLst>
            </p:cNvPr>
            <p:cNvSpPr/>
            <p:nvPr/>
          </p:nvSpPr>
          <p:spPr>
            <a:xfrm>
              <a:off x="4130797"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5" name="Ellipse 97">
              <a:extLst>
                <a:ext uri="{FF2B5EF4-FFF2-40B4-BE49-F238E27FC236}">
                  <a16:creationId xmlns:a16="http://schemas.microsoft.com/office/drawing/2014/main" id="{EA718B09-3900-012B-8548-CEB371C1C3C6}"/>
                </a:ext>
              </a:extLst>
            </p:cNvPr>
            <p:cNvSpPr/>
            <p:nvPr/>
          </p:nvSpPr>
          <p:spPr>
            <a:xfrm>
              <a:off x="4222792"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56" name="Group 55">
            <a:extLst>
              <a:ext uri="{FF2B5EF4-FFF2-40B4-BE49-F238E27FC236}">
                <a16:creationId xmlns:a16="http://schemas.microsoft.com/office/drawing/2014/main" id="{729A70F9-55BA-B1A3-EC07-83363C2AB535}"/>
              </a:ext>
            </a:extLst>
          </p:cNvPr>
          <p:cNvGrpSpPr/>
          <p:nvPr/>
        </p:nvGrpSpPr>
        <p:grpSpPr>
          <a:xfrm>
            <a:off x="5838955" y="4845191"/>
            <a:ext cx="643968" cy="678764"/>
            <a:chOff x="5838955" y="4845191"/>
            <a:chExt cx="643968" cy="678764"/>
          </a:xfrm>
        </p:grpSpPr>
        <p:sp>
          <p:nvSpPr>
            <p:cNvPr id="32" name="Ellipse 94">
              <a:extLst>
                <a:ext uri="{FF2B5EF4-FFF2-40B4-BE49-F238E27FC236}">
                  <a16:creationId xmlns:a16="http://schemas.microsoft.com/office/drawing/2014/main" id="{A0160286-C120-BDDC-C395-39140FEA461C}"/>
                </a:ext>
              </a:extLst>
            </p:cNvPr>
            <p:cNvSpPr/>
            <p:nvPr/>
          </p:nvSpPr>
          <p:spPr>
            <a:xfrm>
              <a:off x="5838955" y="4879987"/>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3" name="Ellipse 95">
              <a:extLst>
                <a:ext uri="{FF2B5EF4-FFF2-40B4-BE49-F238E27FC236}">
                  <a16:creationId xmlns:a16="http://schemas.microsoft.com/office/drawing/2014/main" id="{1C02AB04-2DA7-7119-6594-5F7F4C416214}"/>
                </a:ext>
              </a:extLst>
            </p:cNvPr>
            <p:cNvSpPr/>
            <p:nvPr/>
          </p:nvSpPr>
          <p:spPr>
            <a:xfrm>
              <a:off x="5930950" y="4845191"/>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57" name="Group 56">
            <a:extLst>
              <a:ext uri="{FF2B5EF4-FFF2-40B4-BE49-F238E27FC236}">
                <a16:creationId xmlns:a16="http://schemas.microsoft.com/office/drawing/2014/main" id="{3F2856C8-F4AF-CF4E-F6A2-CC56CBADBE1E}"/>
              </a:ext>
            </a:extLst>
          </p:cNvPr>
          <p:cNvGrpSpPr/>
          <p:nvPr/>
        </p:nvGrpSpPr>
        <p:grpSpPr>
          <a:xfrm>
            <a:off x="7493749" y="4907546"/>
            <a:ext cx="643968" cy="678764"/>
            <a:chOff x="7493749" y="4907546"/>
            <a:chExt cx="643968" cy="678764"/>
          </a:xfrm>
        </p:grpSpPr>
        <p:sp>
          <p:nvSpPr>
            <p:cNvPr id="30" name="Ellipse 92">
              <a:extLst>
                <a:ext uri="{FF2B5EF4-FFF2-40B4-BE49-F238E27FC236}">
                  <a16:creationId xmlns:a16="http://schemas.microsoft.com/office/drawing/2014/main" id="{FA0D0E6B-7561-F345-8BCE-F0F21D06A8BC}"/>
                </a:ext>
              </a:extLst>
            </p:cNvPr>
            <p:cNvSpPr/>
            <p:nvPr/>
          </p:nvSpPr>
          <p:spPr>
            <a:xfrm>
              <a:off x="7493749"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1" name="Ellipse 93">
              <a:extLst>
                <a:ext uri="{FF2B5EF4-FFF2-40B4-BE49-F238E27FC236}">
                  <a16:creationId xmlns:a16="http://schemas.microsoft.com/office/drawing/2014/main" id="{79002DF2-6F93-7ACE-67D7-2835084D10CC}"/>
                </a:ext>
              </a:extLst>
            </p:cNvPr>
            <p:cNvSpPr/>
            <p:nvPr/>
          </p:nvSpPr>
          <p:spPr>
            <a:xfrm>
              <a:off x="7585744"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59" name="Group 58">
            <a:extLst>
              <a:ext uri="{FF2B5EF4-FFF2-40B4-BE49-F238E27FC236}">
                <a16:creationId xmlns:a16="http://schemas.microsoft.com/office/drawing/2014/main" id="{1FF18118-BC8A-0B5F-D612-A94626EB2246}"/>
              </a:ext>
            </a:extLst>
          </p:cNvPr>
          <p:cNvGrpSpPr/>
          <p:nvPr/>
        </p:nvGrpSpPr>
        <p:grpSpPr>
          <a:xfrm>
            <a:off x="9175224" y="4907546"/>
            <a:ext cx="643968" cy="678764"/>
            <a:chOff x="9175224" y="4907546"/>
            <a:chExt cx="643968" cy="678764"/>
          </a:xfrm>
        </p:grpSpPr>
        <p:sp>
          <p:nvSpPr>
            <p:cNvPr id="28" name="Ellipse 90">
              <a:extLst>
                <a:ext uri="{FF2B5EF4-FFF2-40B4-BE49-F238E27FC236}">
                  <a16:creationId xmlns:a16="http://schemas.microsoft.com/office/drawing/2014/main" id="{2B272B45-10C3-6007-677D-4AE50FA24EB4}"/>
                </a:ext>
              </a:extLst>
            </p:cNvPr>
            <p:cNvSpPr/>
            <p:nvPr/>
          </p:nvSpPr>
          <p:spPr>
            <a:xfrm>
              <a:off x="9175224"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9" name="Ellipse 91">
              <a:extLst>
                <a:ext uri="{FF2B5EF4-FFF2-40B4-BE49-F238E27FC236}">
                  <a16:creationId xmlns:a16="http://schemas.microsoft.com/office/drawing/2014/main" id="{8E6D74B6-82F3-E8A7-E6C2-0483232B3A71}"/>
                </a:ext>
              </a:extLst>
            </p:cNvPr>
            <p:cNvSpPr/>
            <p:nvPr/>
          </p:nvSpPr>
          <p:spPr>
            <a:xfrm>
              <a:off x="9267219"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60" name="Group 59">
            <a:extLst>
              <a:ext uri="{FF2B5EF4-FFF2-40B4-BE49-F238E27FC236}">
                <a16:creationId xmlns:a16="http://schemas.microsoft.com/office/drawing/2014/main" id="{5CAAC196-85A9-34C1-38B0-21E8A22F52FB}"/>
              </a:ext>
            </a:extLst>
          </p:cNvPr>
          <p:cNvGrpSpPr/>
          <p:nvPr/>
        </p:nvGrpSpPr>
        <p:grpSpPr>
          <a:xfrm>
            <a:off x="3302838" y="6230278"/>
            <a:ext cx="643968" cy="678764"/>
            <a:chOff x="3302838" y="6230278"/>
            <a:chExt cx="643968" cy="678764"/>
          </a:xfrm>
        </p:grpSpPr>
        <p:sp>
          <p:nvSpPr>
            <p:cNvPr id="26" name="Ellipse 88">
              <a:extLst>
                <a:ext uri="{FF2B5EF4-FFF2-40B4-BE49-F238E27FC236}">
                  <a16:creationId xmlns:a16="http://schemas.microsoft.com/office/drawing/2014/main" id="{882805F7-A75A-29C9-0741-3108CB14B406}"/>
                </a:ext>
              </a:extLst>
            </p:cNvPr>
            <p:cNvSpPr/>
            <p:nvPr/>
          </p:nvSpPr>
          <p:spPr>
            <a:xfrm>
              <a:off x="3302838"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7" name="Ellipse 89">
              <a:extLst>
                <a:ext uri="{FF2B5EF4-FFF2-40B4-BE49-F238E27FC236}">
                  <a16:creationId xmlns:a16="http://schemas.microsoft.com/office/drawing/2014/main" id="{698ECEB3-7C94-97D3-5374-8E80E619E732}"/>
                </a:ext>
              </a:extLst>
            </p:cNvPr>
            <p:cNvSpPr/>
            <p:nvPr/>
          </p:nvSpPr>
          <p:spPr>
            <a:xfrm>
              <a:off x="3394833"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61" name="Group 60">
            <a:extLst>
              <a:ext uri="{FF2B5EF4-FFF2-40B4-BE49-F238E27FC236}">
                <a16:creationId xmlns:a16="http://schemas.microsoft.com/office/drawing/2014/main" id="{65285E84-B9A0-6BED-A284-91A57E505CDE}"/>
              </a:ext>
            </a:extLst>
          </p:cNvPr>
          <p:cNvGrpSpPr/>
          <p:nvPr/>
        </p:nvGrpSpPr>
        <p:grpSpPr>
          <a:xfrm>
            <a:off x="4984314" y="6230278"/>
            <a:ext cx="643968" cy="678764"/>
            <a:chOff x="4984314" y="6230278"/>
            <a:chExt cx="643968" cy="678764"/>
          </a:xfrm>
        </p:grpSpPr>
        <p:sp>
          <p:nvSpPr>
            <p:cNvPr id="24" name="Ellipse 86">
              <a:extLst>
                <a:ext uri="{FF2B5EF4-FFF2-40B4-BE49-F238E27FC236}">
                  <a16:creationId xmlns:a16="http://schemas.microsoft.com/office/drawing/2014/main" id="{6AE8B0AE-360C-8522-8EA2-9EFA23456415}"/>
                </a:ext>
              </a:extLst>
            </p:cNvPr>
            <p:cNvSpPr/>
            <p:nvPr/>
          </p:nvSpPr>
          <p:spPr>
            <a:xfrm>
              <a:off x="4984314"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5" name="Ellipse 87">
              <a:extLst>
                <a:ext uri="{FF2B5EF4-FFF2-40B4-BE49-F238E27FC236}">
                  <a16:creationId xmlns:a16="http://schemas.microsoft.com/office/drawing/2014/main" id="{CA312768-A82C-05C5-5F6E-85958E1CEDBD}"/>
                </a:ext>
              </a:extLst>
            </p:cNvPr>
            <p:cNvSpPr/>
            <p:nvPr/>
          </p:nvSpPr>
          <p:spPr>
            <a:xfrm>
              <a:off x="5076309"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62" name="Group 61">
            <a:extLst>
              <a:ext uri="{FF2B5EF4-FFF2-40B4-BE49-F238E27FC236}">
                <a16:creationId xmlns:a16="http://schemas.microsoft.com/office/drawing/2014/main" id="{2968BE34-C98A-2E52-AA81-AC3D8465A7E3}"/>
              </a:ext>
            </a:extLst>
          </p:cNvPr>
          <p:cNvGrpSpPr/>
          <p:nvPr/>
        </p:nvGrpSpPr>
        <p:grpSpPr>
          <a:xfrm>
            <a:off x="6665790" y="6230278"/>
            <a:ext cx="643968" cy="678764"/>
            <a:chOff x="6665790" y="6230278"/>
            <a:chExt cx="643968" cy="678764"/>
          </a:xfrm>
        </p:grpSpPr>
        <p:sp>
          <p:nvSpPr>
            <p:cNvPr id="22" name="Ellipse 84">
              <a:extLst>
                <a:ext uri="{FF2B5EF4-FFF2-40B4-BE49-F238E27FC236}">
                  <a16:creationId xmlns:a16="http://schemas.microsoft.com/office/drawing/2014/main" id="{8D64B947-5D94-C92E-B3A5-581221EE882F}"/>
                </a:ext>
              </a:extLst>
            </p:cNvPr>
            <p:cNvSpPr/>
            <p:nvPr/>
          </p:nvSpPr>
          <p:spPr>
            <a:xfrm>
              <a:off x="6665790"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3" name="Ellipse 85">
              <a:extLst>
                <a:ext uri="{FF2B5EF4-FFF2-40B4-BE49-F238E27FC236}">
                  <a16:creationId xmlns:a16="http://schemas.microsoft.com/office/drawing/2014/main" id="{0131CF91-B108-77A7-9497-A56C02785D4C}"/>
                </a:ext>
              </a:extLst>
            </p:cNvPr>
            <p:cNvSpPr/>
            <p:nvPr/>
          </p:nvSpPr>
          <p:spPr>
            <a:xfrm>
              <a:off x="6757785"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63" name="Group 62">
            <a:extLst>
              <a:ext uri="{FF2B5EF4-FFF2-40B4-BE49-F238E27FC236}">
                <a16:creationId xmlns:a16="http://schemas.microsoft.com/office/drawing/2014/main" id="{62B5A111-A4A8-65CC-240B-7CA28F9B5C00}"/>
              </a:ext>
            </a:extLst>
          </p:cNvPr>
          <p:cNvGrpSpPr/>
          <p:nvPr/>
        </p:nvGrpSpPr>
        <p:grpSpPr>
          <a:xfrm>
            <a:off x="8347265" y="6230278"/>
            <a:ext cx="643968" cy="678764"/>
            <a:chOff x="8347265" y="6230278"/>
            <a:chExt cx="643968" cy="678764"/>
          </a:xfrm>
        </p:grpSpPr>
        <p:sp>
          <p:nvSpPr>
            <p:cNvPr id="20" name="Ellipse 71">
              <a:extLst>
                <a:ext uri="{FF2B5EF4-FFF2-40B4-BE49-F238E27FC236}">
                  <a16:creationId xmlns:a16="http://schemas.microsoft.com/office/drawing/2014/main" id="{F28CBE8B-D281-4F4B-AAD6-14386AC797B1}"/>
                </a:ext>
              </a:extLst>
            </p:cNvPr>
            <p:cNvSpPr/>
            <p:nvPr/>
          </p:nvSpPr>
          <p:spPr>
            <a:xfrm>
              <a:off x="8347265"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1" name="Ellipse 72">
              <a:extLst>
                <a:ext uri="{FF2B5EF4-FFF2-40B4-BE49-F238E27FC236}">
                  <a16:creationId xmlns:a16="http://schemas.microsoft.com/office/drawing/2014/main" id="{0C1E9768-ED34-F7C1-5120-4315998BADD0}"/>
                </a:ext>
              </a:extLst>
            </p:cNvPr>
            <p:cNvSpPr/>
            <p:nvPr/>
          </p:nvSpPr>
          <p:spPr>
            <a:xfrm>
              <a:off x="8439260"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64" name="Group 63">
            <a:extLst>
              <a:ext uri="{FF2B5EF4-FFF2-40B4-BE49-F238E27FC236}">
                <a16:creationId xmlns:a16="http://schemas.microsoft.com/office/drawing/2014/main" id="{61E45BE4-7762-06F5-385F-51F5DB015270}"/>
              </a:ext>
            </a:extLst>
          </p:cNvPr>
          <p:cNvGrpSpPr/>
          <p:nvPr/>
        </p:nvGrpSpPr>
        <p:grpSpPr>
          <a:xfrm>
            <a:off x="10028741" y="6230278"/>
            <a:ext cx="643968" cy="678764"/>
            <a:chOff x="10028741" y="6230278"/>
            <a:chExt cx="643968" cy="678764"/>
          </a:xfrm>
        </p:grpSpPr>
        <p:sp>
          <p:nvSpPr>
            <p:cNvPr id="18" name="Ellipse 60">
              <a:extLst>
                <a:ext uri="{FF2B5EF4-FFF2-40B4-BE49-F238E27FC236}">
                  <a16:creationId xmlns:a16="http://schemas.microsoft.com/office/drawing/2014/main" id="{2E1B0D2F-3577-CC83-8E67-12671FD3CFC8}"/>
                </a:ext>
              </a:extLst>
            </p:cNvPr>
            <p:cNvSpPr/>
            <p:nvPr/>
          </p:nvSpPr>
          <p:spPr>
            <a:xfrm>
              <a:off x="10028741"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9" name="Ellipse 65">
              <a:extLst>
                <a:ext uri="{FF2B5EF4-FFF2-40B4-BE49-F238E27FC236}">
                  <a16:creationId xmlns:a16="http://schemas.microsoft.com/office/drawing/2014/main" id="{BD56CEE6-4601-0094-DC13-F020855EA008}"/>
                </a:ext>
              </a:extLst>
            </p:cNvPr>
            <p:cNvSpPr/>
            <p:nvPr/>
          </p:nvSpPr>
          <p:spPr>
            <a:xfrm>
              <a:off x="10120736"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mc:AlternateContent xmlns:mc="http://schemas.openxmlformats.org/markup-compatibility/2006" xmlns:a14="http://schemas.microsoft.com/office/drawing/2010/main">
        <mc:Choice Requires="a14">
          <p:sp>
            <p:nvSpPr>
              <p:cNvPr id="85" name="ZoneTexte 120">
                <a:extLst>
                  <a:ext uri="{FF2B5EF4-FFF2-40B4-BE49-F238E27FC236}">
                    <a16:creationId xmlns:a16="http://schemas.microsoft.com/office/drawing/2014/main" id="{29412569-6357-59EF-AC50-C68367946F33}"/>
                  </a:ext>
                </a:extLst>
              </p:cNvPr>
              <p:cNvSpPr txBox="1"/>
              <p:nvPr/>
            </p:nvSpPr>
            <p:spPr>
              <a:xfrm>
                <a:off x="1764188" y="5679407"/>
                <a:ext cx="3259482" cy="584775"/>
              </a:xfrm>
              <a:prstGeom prst="rect">
                <a:avLst/>
              </a:prstGeom>
              <a:noFill/>
            </p:spPr>
            <p:txBody>
              <a:bodyPr wrap="none" rtlCol="0">
                <a:spAutoFit/>
              </a:bodyPr>
              <a:lstStyle/>
              <a:p>
                <a:r>
                  <a:rPr lang="fr-FR" sz="3200" dirty="0" err="1">
                    <a:latin typeface="Arial" panose="020B0604020202020204" pitchFamily="34" charset="0"/>
                    <a:cs typeface="Arial" panose="020B0604020202020204" pitchFamily="34" charset="0"/>
                  </a:rPr>
                  <a:t>Primary</a:t>
                </a:r>
                <a:r>
                  <a:rPr lang="fr-FR" sz="3200" dirty="0">
                    <a:latin typeface="Arial" panose="020B0604020202020204" pitchFamily="34" charset="0"/>
                    <a:cs typeface="Arial" panose="020B0604020202020204" pitchFamily="34" charset="0"/>
                  </a:rPr>
                  <a:t> </a:t>
                </a:r>
                <a:r>
                  <a:rPr lang="fr-FR" sz="3200" dirty="0" err="1">
                    <a:latin typeface="Arial" panose="020B0604020202020204" pitchFamily="34" charset="0"/>
                    <a:cs typeface="Arial" panose="020B0604020202020204" pitchFamily="34" charset="0"/>
                  </a:rPr>
                  <a:t>wave</a:t>
                </a:r>
                <a:r>
                  <a:rPr lang="fr-FR" sz="3200" dirty="0">
                    <a:latin typeface="Arial" panose="020B0604020202020204" pitchFamily="34" charset="0"/>
                    <a:cs typeface="Arial" panose="020B0604020202020204" pitchFamily="34" charset="0"/>
                  </a:rPr>
                  <a:t> </a:t>
                </a:r>
                <a14:m>
                  <m:oMath xmlns:m="http://schemas.openxmlformats.org/officeDocument/2006/math">
                    <m:sSub>
                      <m:sSubPr>
                        <m:ctrlPr>
                          <a:rPr lang="fr-FR" sz="3200" b="0" i="1" smtClean="0">
                            <a:latin typeface="Cambria Math" panose="02040503050406030204" pitchFamily="18" charset="0"/>
                          </a:rPr>
                        </m:ctrlPr>
                      </m:sSubPr>
                      <m:e>
                        <m:r>
                          <m:rPr>
                            <m:sty m:val="p"/>
                          </m:rPr>
                          <a:rPr lang="fr-FR" sz="3200" b="0" i="0" smtClean="0">
                            <a:latin typeface="Cambria Math" panose="02040503050406030204" pitchFamily="18" charset="0"/>
                          </a:rPr>
                          <m:t>Ψ</m:t>
                        </m:r>
                      </m:e>
                      <m:sub>
                        <m:r>
                          <a:rPr lang="fr-FR" sz="3200" b="0" i="1" smtClean="0">
                            <a:latin typeface="Cambria Math" panose="02040503050406030204" pitchFamily="18" charset="0"/>
                          </a:rPr>
                          <m:t>0</m:t>
                        </m:r>
                      </m:sub>
                    </m:sSub>
                  </m:oMath>
                </a14:m>
                <a:endParaRPr lang="fr-FR" sz="3200" dirty="0">
                  <a:latin typeface="Arial" panose="020B0604020202020204" pitchFamily="34" charset="0"/>
                  <a:cs typeface="Arial" panose="020B0604020202020204" pitchFamily="34" charset="0"/>
                </a:endParaRPr>
              </a:p>
            </p:txBody>
          </p:sp>
        </mc:Choice>
        <mc:Fallback xmlns="">
          <p:sp>
            <p:nvSpPr>
              <p:cNvPr id="85" name="ZoneTexte 120">
                <a:extLst>
                  <a:ext uri="{FF2B5EF4-FFF2-40B4-BE49-F238E27FC236}">
                    <a16:creationId xmlns:a16="http://schemas.microsoft.com/office/drawing/2014/main" id="{A8E883CD-C2F3-6C60-94DC-D99638966643}"/>
                  </a:ext>
                </a:extLst>
              </p:cNvPr>
              <p:cNvSpPr txBox="1">
                <a:spLocks noRot="1" noChangeAspect="1" noMove="1" noResize="1" noEditPoints="1" noAdjustHandles="1" noChangeArrowheads="1" noChangeShapeType="1" noTextEdit="1"/>
              </p:cNvSpPr>
              <p:nvPr/>
            </p:nvSpPr>
            <p:spPr>
              <a:xfrm>
                <a:off x="1764188" y="5679407"/>
                <a:ext cx="3259482" cy="584775"/>
              </a:xfrm>
              <a:prstGeom prst="rect">
                <a:avLst/>
              </a:prstGeom>
              <a:blipFill>
                <a:blip r:embed="rId5"/>
                <a:stretch>
                  <a:fillRect l="-4651" t="-12766" b="-29787"/>
                </a:stretch>
              </a:blipFill>
            </p:spPr>
            <p:txBody>
              <a:bodyPr/>
              <a:lstStyle/>
              <a:p>
                <a:r>
                  <a:rPr lang="en-US">
                    <a:noFill/>
                  </a:rPr>
                  <a:t> </a:t>
                </a:r>
              </a:p>
            </p:txBody>
          </p:sp>
        </mc:Fallback>
      </mc:AlternateContent>
      <p:sp>
        <p:nvSpPr>
          <p:cNvPr id="86" name="ZoneTexte 119">
            <a:extLst>
              <a:ext uri="{FF2B5EF4-FFF2-40B4-BE49-F238E27FC236}">
                <a16:creationId xmlns:a16="http://schemas.microsoft.com/office/drawing/2014/main" id="{0FFFAE6E-7CCC-07D7-9800-ED88F9327BD8}"/>
              </a:ext>
            </a:extLst>
          </p:cNvPr>
          <p:cNvSpPr txBox="1"/>
          <p:nvPr/>
        </p:nvSpPr>
        <p:spPr>
          <a:xfrm>
            <a:off x="2726558" y="2038231"/>
            <a:ext cx="1165860" cy="583565"/>
          </a:xfrm>
          <a:prstGeom prst="rect">
            <a:avLst/>
          </a:prstGeom>
          <a:noFill/>
        </p:spPr>
        <p:txBody>
          <a:bodyPr wrap="none" rtlCol="0">
            <a:spAutoFit/>
          </a:bodyPr>
          <a:lstStyle/>
          <a:p>
            <a:r>
              <a:rPr lang="fr-FR" sz="3200" dirty="0">
                <a:latin typeface="Arial" panose="020B0604020202020204" pitchFamily="34" charset="0"/>
                <a:cs typeface="Arial" panose="020B0604020202020204" pitchFamily="34" charset="0"/>
              </a:rPr>
              <a:t>X-ray</a:t>
            </a:r>
          </a:p>
        </p:txBody>
      </p:sp>
      <p:sp>
        <p:nvSpPr>
          <p:cNvPr id="15" name="コンテンツ プレースホルダー 1">
            <a:extLst>
              <a:ext uri="{FF2B5EF4-FFF2-40B4-BE49-F238E27FC236}">
                <a16:creationId xmlns:a16="http://schemas.microsoft.com/office/drawing/2014/main" id="{F0BE168B-483E-01A6-0BCE-404548AC09AA}"/>
              </a:ext>
            </a:extLst>
          </p:cNvPr>
          <p:cNvSpPr txBox="1">
            <a:spLocks/>
          </p:cNvSpPr>
          <p:nvPr/>
        </p:nvSpPr>
        <p:spPr>
          <a:xfrm>
            <a:off x="354069" y="7279943"/>
            <a:ext cx="13361931" cy="19486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9pPr>
          </a:lstStyle>
          <a:p>
            <a:pPr>
              <a:buFont typeface="Arial" panose="020B0604020202020204" pitchFamily="34" charset="0"/>
              <a:buChar char="•"/>
            </a:pPr>
            <a:endParaRPr lang="en-US" altLang="ja-JP" dirty="0">
              <a:latin typeface="Arial" panose="020B0604020202020204" pitchFamily="34" charset="0"/>
              <a:cs typeface="Arial" panose="020B0604020202020204" pitchFamily="34" charset="0"/>
            </a:endParaRPr>
          </a:p>
        </p:txBody>
      </p:sp>
      <p:sp>
        <p:nvSpPr>
          <p:cNvPr id="87" name="ZoneTexte 113">
            <a:extLst>
              <a:ext uri="{FF2B5EF4-FFF2-40B4-BE49-F238E27FC236}">
                <a16:creationId xmlns:a16="http://schemas.microsoft.com/office/drawing/2014/main" id="{D9BB40B7-094A-F565-1197-6E1B161B2CBE}"/>
              </a:ext>
            </a:extLst>
          </p:cNvPr>
          <p:cNvSpPr txBox="1"/>
          <p:nvPr/>
        </p:nvSpPr>
        <p:spPr>
          <a:xfrm>
            <a:off x="1114081" y="3509449"/>
            <a:ext cx="1596912" cy="584775"/>
          </a:xfrm>
          <a:prstGeom prst="rect">
            <a:avLst/>
          </a:prstGeom>
          <a:noFill/>
        </p:spPr>
        <p:txBody>
          <a:bodyPr wrap="none" rtlCol="0">
            <a:spAutoFit/>
          </a:bodyPr>
          <a:lstStyle/>
          <a:p>
            <a:r>
              <a:rPr lang="fr-FR" sz="3200" dirty="0">
                <a:latin typeface="Arial" panose="020B0604020202020204" pitchFamily="34" charset="0"/>
                <a:cs typeface="Arial" panose="020B0604020202020204" pitchFamily="34" charset="0"/>
              </a:rPr>
              <a:t>Surface</a:t>
            </a:r>
          </a:p>
        </p:txBody>
      </p:sp>
      <p:grpSp>
        <p:nvGrpSpPr>
          <p:cNvPr id="71" name="Group 70">
            <a:extLst>
              <a:ext uri="{FF2B5EF4-FFF2-40B4-BE49-F238E27FC236}">
                <a16:creationId xmlns:a16="http://schemas.microsoft.com/office/drawing/2014/main" id="{F2DC5EE0-222B-3EF8-D517-FB0B958BB33D}"/>
              </a:ext>
            </a:extLst>
          </p:cNvPr>
          <p:cNvGrpSpPr/>
          <p:nvPr/>
        </p:nvGrpSpPr>
        <p:grpSpPr>
          <a:xfrm>
            <a:off x="6176956" y="4741947"/>
            <a:ext cx="394861" cy="883169"/>
            <a:chOff x="6176956" y="4741947"/>
            <a:chExt cx="394861" cy="883169"/>
          </a:xfrm>
        </p:grpSpPr>
        <p:sp>
          <p:nvSpPr>
            <p:cNvPr id="78" name="object 48">
              <a:extLst>
                <a:ext uri="{FF2B5EF4-FFF2-40B4-BE49-F238E27FC236}">
                  <a16:creationId xmlns:a16="http://schemas.microsoft.com/office/drawing/2014/main" id="{BA2F84EA-10DD-A4D2-C1F2-8955518516C4}"/>
                </a:ext>
              </a:extLst>
            </p:cNvPr>
            <p:cNvSpPr/>
            <p:nvPr/>
          </p:nvSpPr>
          <p:spPr>
            <a:xfrm rot="5400000">
              <a:off x="6131811" y="4795674"/>
              <a:ext cx="440613" cy="350323"/>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80" name="object 55">
              <a:extLst>
                <a:ext uri="{FF2B5EF4-FFF2-40B4-BE49-F238E27FC236}">
                  <a16:creationId xmlns:a16="http://schemas.microsoft.com/office/drawing/2014/main" id="{328114F9-AF45-C357-62A3-8B3696A29B83}"/>
                </a:ext>
              </a:extLst>
            </p:cNvPr>
            <p:cNvSpPr/>
            <p:nvPr/>
          </p:nvSpPr>
          <p:spPr>
            <a:xfrm rot="5400000">
              <a:off x="6134531" y="5227359"/>
              <a:ext cx="440225" cy="350323"/>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81" name="object 57">
              <a:extLst>
                <a:ext uri="{FF2B5EF4-FFF2-40B4-BE49-F238E27FC236}">
                  <a16:creationId xmlns:a16="http://schemas.microsoft.com/office/drawing/2014/main" id="{B243CF76-0DD1-0CE8-A99D-4A0DCC33C2B1}"/>
                </a:ext>
              </a:extLst>
            </p:cNvPr>
            <p:cNvSpPr/>
            <p:nvPr/>
          </p:nvSpPr>
          <p:spPr>
            <a:xfrm rot="5400000">
              <a:off x="6089833" y="5143132"/>
              <a:ext cx="883169" cy="80799"/>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dirty="0"/>
            </a:p>
          </p:txBody>
        </p:sp>
      </p:grpSp>
      <p:sp>
        <p:nvSpPr>
          <p:cNvPr id="171" name="Arc 170">
            <a:extLst>
              <a:ext uri="{FF2B5EF4-FFF2-40B4-BE49-F238E27FC236}">
                <a16:creationId xmlns:a16="http://schemas.microsoft.com/office/drawing/2014/main" id="{E22D80B4-1B85-C383-E9F9-BBE88C20F6F9}"/>
              </a:ext>
            </a:extLst>
          </p:cNvPr>
          <p:cNvSpPr/>
          <p:nvPr/>
        </p:nvSpPr>
        <p:spPr>
          <a:xfrm rot="2431439">
            <a:off x="6063690" y="4851153"/>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2" name="Arc 171">
            <a:extLst>
              <a:ext uri="{FF2B5EF4-FFF2-40B4-BE49-F238E27FC236}">
                <a16:creationId xmlns:a16="http://schemas.microsoft.com/office/drawing/2014/main" id="{B6965C3E-7749-C163-E183-B31271487115}"/>
              </a:ext>
            </a:extLst>
          </p:cNvPr>
          <p:cNvSpPr/>
          <p:nvPr/>
        </p:nvSpPr>
        <p:spPr>
          <a:xfrm rot="2431439">
            <a:off x="6734836" y="4819917"/>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3" name="Arc 172">
            <a:extLst>
              <a:ext uri="{FF2B5EF4-FFF2-40B4-BE49-F238E27FC236}">
                <a16:creationId xmlns:a16="http://schemas.microsoft.com/office/drawing/2014/main" id="{F4BDD829-E393-8418-5545-76DC06B62288}"/>
              </a:ext>
            </a:extLst>
          </p:cNvPr>
          <p:cNvSpPr/>
          <p:nvPr/>
        </p:nvSpPr>
        <p:spPr>
          <a:xfrm rot="2431439">
            <a:off x="6216624" y="4838702"/>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4" name="Arc 173">
            <a:extLst>
              <a:ext uri="{FF2B5EF4-FFF2-40B4-BE49-F238E27FC236}">
                <a16:creationId xmlns:a16="http://schemas.microsoft.com/office/drawing/2014/main" id="{24F0C1C6-7D93-304A-4AC7-D310F361D239}"/>
              </a:ext>
            </a:extLst>
          </p:cNvPr>
          <p:cNvSpPr/>
          <p:nvPr/>
        </p:nvSpPr>
        <p:spPr>
          <a:xfrm rot="2431439">
            <a:off x="6393103" y="4838702"/>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5" name="Arc 174">
            <a:extLst>
              <a:ext uri="{FF2B5EF4-FFF2-40B4-BE49-F238E27FC236}">
                <a16:creationId xmlns:a16="http://schemas.microsoft.com/office/drawing/2014/main" id="{445DCBB1-CD34-1837-FA5F-5D0C29E883FD}"/>
              </a:ext>
            </a:extLst>
          </p:cNvPr>
          <p:cNvSpPr/>
          <p:nvPr/>
        </p:nvSpPr>
        <p:spPr>
          <a:xfrm rot="2431439">
            <a:off x="6581506" y="4838583"/>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38" name="Group 37">
            <a:extLst>
              <a:ext uri="{FF2B5EF4-FFF2-40B4-BE49-F238E27FC236}">
                <a16:creationId xmlns:a16="http://schemas.microsoft.com/office/drawing/2014/main" id="{02C93F8C-84A3-C94E-9AC6-E633A4591639}"/>
              </a:ext>
            </a:extLst>
          </p:cNvPr>
          <p:cNvGrpSpPr/>
          <p:nvPr/>
        </p:nvGrpSpPr>
        <p:grpSpPr>
          <a:xfrm>
            <a:off x="6058813" y="4438262"/>
            <a:ext cx="1315327" cy="1165577"/>
            <a:chOff x="6058813" y="4438262"/>
            <a:chExt cx="1315327" cy="1165577"/>
          </a:xfrm>
        </p:grpSpPr>
        <p:sp>
          <p:nvSpPr>
            <p:cNvPr id="181" name="Arc 180">
              <a:extLst>
                <a:ext uri="{FF2B5EF4-FFF2-40B4-BE49-F238E27FC236}">
                  <a16:creationId xmlns:a16="http://schemas.microsoft.com/office/drawing/2014/main" id="{A9238CF4-1118-C5FE-198C-B571D9A2B7A7}"/>
                </a:ext>
              </a:extLst>
            </p:cNvPr>
            <p:cNvSpPr/>
            <p:nvPr/>
          </p:nvSpPr>
          <p:spPr>
            <a:xfrm rot="438007">
              <a:off x="6058813" y="4836378"/>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2" name="Arc 181">
              <a:extLst>
                <a:ext uri="{FF2B5EF4-FFF2-40B4-BE49-F238E27FC236}">
                  <a16:creationId xmlns:a16="http://schemas.microsoft.com/office/drawing/2014/main" id="{F21AE7A4-4BDE-1953-948A-17BF21FE3284}"/>
                </a:ext>
              </a:extLst>
            </p:cNvPr>
            <p:cNvSpPr/>
            <p:nvPr/>
          </p:nvSpPr>
          <p:spPr>
            <a:xfrm rot="438007">
              <a:off x="6645616" y="4438262"/>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3" name="Arc 182">
              <a:extLst>
                <a:ext uri="{FF2B5EF4-FFF2-40B4-BE49-F238E27FC236}">
                  <a16:creationId xmlns:a16="http://schemas.microsoft.com/office/drawing/2014/main" id="{5663CCDF-5C11-75D1-4657-ABDC74E1C2F8}"/>
                </a:ext>
              </a:extLst>
            </p:cNvPr>
            <p:cNvSpPr/>
            <p:nvPr/>
          </p:nvSpPr>
          <p:spPr>
            <a:xfrm rot="438007">
              <a:off x="6181045" y="4743623"/>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4" name="Arc 183">
              <a:extLst>
                <a:ext uri="{FF2B5EF4-FFF2-40B4-BE49-F238E27FC236}">
                  <a16:creationId xmlns:a16="http://schemas.microsoft.com/office/drawing/2014/main" id="{98C0C270-7ADE-D0E6-330D-9DE30A49F684}"/>
                </a:ext>
              </a:extLst>
            </p:cNvPr>
            <p:cNvSpPr/>
            <p:nvPr/>
          </p:nvSpPr>
          <p:spPr>
            <a:xfrm rot="438007">
              <a:off x="6329820" y="4648698"/>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5" name="Arc 184">
              <a:extLst>
                <a:ext uri="{FF2B5EF4-FFF2-40B4-BE49-F238E27FC236}">
                  <a16:creationId xmlns:a16="http://schemas.microsoft.com/office/drawing/2014/main" id="{79997115-F9B5-2073-6F71-2E84F4333E88}"/>
                </a:ext>
              </a:extLst>
            </p:cNvPr>
            <p:cNvSpPr/>
            <p:nvPr/>
          </p:nvSpPr>
          <p:spPr>
            <a:xfrm rot="438007">
              <a:off x="6488584" y="4547261"/>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0C019E7B-5DEE-94AA-BD2F-3AC8F241E01C}"/>
              </a:ext>
            </a:extLst>
          </p:cNvPr>
          <p:cNvGrpSpPr/>
          <p:nvPr/>
        </p:nvGrpSpPr>
        <p:grpSpPr>
          <a:xfrm>
            <a:off x="5925448" y="4811801"/>
            <a:ext cx="1399804" cy="1096854"/>
            <a:chOff x="5925448" y="4811801"/>
            <a:chExt cx="1399804" cy="1096854"/>
          </a:xfrm>
        </p:grpSpPr>
        <p:sp>
          <p:nvSpPr>
            <p:cNvPr id="217" name="Arc 216">
              <a:extLst>
                <a:ext uri="{FF2B5EF4-FFF2-40B4-BE49-F238E27FC236}">
                  <a16:creationId xmlns:a16="http://schemas.microsoft.com/office/drawing/2014/main" id="{C7154D66-94EB-CEA5-99A4-65C9D35CBE9B}"/>
                </a:ext>
              </a:extLst>
            </p:cNvPr>
            <p:cNvSpPr/>
            <p:nvPr/>
          </p:nvSpPr>
          <p:spPr>
            <a:xfrm rot="4183172">
              <a:off x="5944498" y="4792751"/>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8" name="Arc 217">
              <a:extLst>
                <a:ext uri="{FF2B5EF4-FFF2-40B4-BE49-F238E27FC236}">
                  <a16:creationId xmlns:a16="http://schemas.microsoft.com/office/drawing/2014/main" id="{22BA97FB-392E-8D69-4F53-3706C13643B3}"/>
                </a:ext>
              </a:extLst>
            </p:cNvPr>
            <p:cNvSpPr/>
            <p:nvPr/>
          </p:nvSpPr>
          <p:spPr>
            <a:xfrm rot="4183172">
              <a:off x="6507086" y="5090489"/>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9" name="Arc 218">
              <a:extLst>
                <a:ext uri="{FF2B5EF4-FFF2-40B4-BE49-F238E27FC236}">
                  <a16:creationId xmlns:a16="http://schemas.microsoft.com/office/drawing/2014/main" id="{BAFC87BF-DA40-EBF4-EF5B-4039EB567831}"/>
                </a:ext>
              </a:extLst>
            </p:cNvPr>
            <p:cNvSpPr/>
            <p:nvPr/>
          </p:nvSpPr>
          <p:spPr>
            <a:xfrm rot="4183172">
              <a:off x="6083305" y="4858147"/>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0" name="Arc 219">
              <a:extLst>
                <a:ext uri="{FF2B5EF4-FFF2-40B4-BE49-F238E27FC236}">
                  <a16:creationId xmlns:a16="http://schemas.microsoft.com/office/drawing/2014/main" id="{2B288A95-608D-07F8-ADDC-0D6D23099DC4}"/>
                </a:ext>
              </a:extLst>
            </p:cNvPr>
            <p:cNvSpPr/>
            <p:nvPr/>
          </p:nvSpPr>
          <p:spPr>
            <a:xfrm rot="4183172">
              <a:off x="6236325" y="4946066"/>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1" name="Arc 220">
              <a:extLst>
                <a:ext uri="{FF2B5EF4-FFF2-40B4-BE49-F238E27FC236}">
                  <a16:creationId xmlns:a16="http://schemas.microsoft.com/office/drawing/2014/main" id="{D7A3CE78-5EF4-95F4-8FF4-70D1AD8CE9E2}"/>
                </a:ext>
              </a:extLst>
            </p:cNvPr>
            <p:cNvSpPr/>
            <p:nvPr/>
          </p:nvSpPr>
          <p:spPr>
            <a:xfrm rot="4183172">
              <a:off x="6399742" y="5039823"/>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cxnSp>
        <p:nvCxnSpPr>
          <p:cNvPr id="229" name="Straight Arrow Connector 228">
            <a:extLst>
              <a:ext uri="{FF2B5EF4-FFF2-40B4-BE49-F238E27FC236}">
                <a16:creationId xmlns:a16="http://schemas.microsoft.com/office/drawing/2014/main" id="{C7E13678-0E01-A446-30F9-170C6A3FF09D}"/>
              </a:ext>
            </a:extLst>
          </p:cNvPr>
          <p:cNvCxnSpPr>
            <a:cxnSpLocks/>
          </p:cNvCxnSpPr>
          <p:nvPr/>
        </p:nvCxnSpPr>
        <p:spPr>
          <a:xfrm>
            <a:off x="6201730" y="5186762"/>
            <a:ext cx="1684785" cy="921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231" name="Straight Arrow Connector 230">
            <a:extLst>
              <a:ext uri="{FF2B5EF4-FFF2-40B4-BE49-F238E27FC236}">
                <a16:creationId xmlns:a16="http://schemas.microsoft.com/office/drawing/2014/main" id="{B53ACD95-CE89-88EA-65C2-230E84FBC5C2}"/>
              </a:ext>
            </a:extLst>
          </p:cNvPr>
          <p:cNvCxnSpPr>
            <a:cxnSpLocks/>
          </p:cNvCxnSpPr>
          <p:nvPr/>
        </p:nvCxnSpPr>
        <p:spPr>
          <a:xfrm flipV="1">
            <a:off x="6208379" y="3836278"/>
            <a:ext cx="2535001" cy="1349703"/>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234" name="Straight Arrow Connector 233">
            <a:extLst>
              <a:ext uri="{FF2B5EF4-FFF2-40B4-BE49-F238E27FC236}">
                <a16:creationId xmlns:a16="http://schemas.microsoft.com/office/drawing/2014/main" id="{7B26A7E8-02C8-87BC-0D86-002465429118}"/>
              </a:ext>
            </a:extLst>
          </p:cNvPr>
          <p:cNvCxnSpPr>
            <a:cxnSpLocks/>
          </p:cNvCxnSpPr>
          <p:nvPr/>
        </p:nvCxnSpPr>
        <p:spPr>
          <a:xfrm>
            <a:off x="6188397" y="5172591"/>
            <a:ext cx="2586406" cy="1350447"/>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grpSp>
        <p:nvGrpSpPr>
          <p:cNvPr id="36" name="Group 35">
            <a:extLst>
              <a:ext uri="{FF2B5EF4-FFF2-40B4-BE49-F238E27FC236}">
                <a16:creationId xmlns:a16="http://schemas.microsoft.com/office/drawing/2014/main" id="{ED56FF33-C741-34DB-EE55-5600FD19801C}"/>
              </a:ext>
            </a:extLst>
          </p:cNvPr>
          <p:cNvGrpSpPr/>
          <p:nvPr/>
        </p:nvGrpSpPr>
        <p:grpSpPr>
          <a:xfrm>
            <a:off x="8562990" y="3170197"/>
            <a:ext cx="1315327" cy="1165577"/>
            <a:chOff x="8562990" y="3170197"/>
            <a:chExt cx="1315327" cy="1165577"/>
          </a:xfrm>
        </p:grpSpPr>
        <p:sp>
          <p:nvSpPr>
            <p:cNvPr id="238" name="Arc 237">
              <a:extLst>
                <a:ext uri="{FF2B5EF4-FFF2-40B4-BE49-F238E27FC236}">
                  <a16:creationId xmlns:a16="http://schemas.microsoft.com/office/drawing/2014/main" id="{4B2F1F8B-3E6E-A5EF-9DAF-443E30A6A8F6}"/>
                </a:ext>
              </a:extLst>
            </p:cNvPr>
            <p:cNvSpPr/>
            <p:nvPr/>
          </p:nvSpPr>
          <p:spPr>
            <a:xfrm rot="438007">
              <a:off x="8562990" y="3568313"/>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39" name="Arc 238">
              <a:extLst>
                <a:ext uri="{FF2B5EF4-FFF2-40B4-BE49-F238E27FC236}">
                  <a16:creationId xmlns:a16="http://schemas.microsoft.com/office/drawing/2014/main" id="{61650BFE-F55A-7FE5-AF28-29E42755317A}"/>
                </a:ext>
              </a:extLst>
            </p:cNvPr>
            <p:cNvSpPr/>
            <p:nvPr/>
          </p:nvSpPr>
          <p:spPr>
            <a:xfrm rot="438007">
              <a:off x="9149793" y="3170197"/>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0" name="Arc 239">
              <a:extLst>
                <a:ext uri="{FF2B5EF4-FFF2-40B4-BE49-F238E27FC236}">
                  <a16:creationId xmlns:a16="http://schemas.microsoft.com/office/drawing/2014/main" id="{BD8BBBCC-1FC6-E5EC-4359-D424D0699D5C}"/>
                </a:ext>
              </a:extLst>
            </p:cNvPr>
            <p:cNvSpPr/>
            <p:nvPr/>
          </p:nvSpPr>
          <p:spPr>
            <a:xfrm rot="438007">
              <a:off x="8685222" y="3475558"/>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1" name="Arc 240">
              <a:extLst>
                <a:ext uri="{FF2B5EF4-FFF2-40B4-BE49-F238E27FC236}">
                  <a16:creationId xmlns:a16="http://schemas.microsoft.com/office/drawing/2014/main" id="{337FCDAF-2B2A-F143-DB98-22C183A8E72B}"/>
                </a:ext>
              </a:extLst>
            </p:cNvPr>
            <p:cNvSpPr/>
            <p:nvPr/>
          </p:nvSpPr>
          <p:spPr>
            <a:xfrm rot="438007">
              <a:off x="8833997" y="3380633"/>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2" name="Arc 241">
              <a:extLst>
                <a:ext uri="{FF2B5EF4-FFF2-40B4-BE49-F238E27FC236}">
                  <a16:creationId xmlns:a16="http://schemas.microsoft.com/office/drawing/2014/main" id="{F1EB62B1-0BF7-37BE-3A2C-A2F4DCD3183F}"/>
                </a:ext>
              </a:extLst>
            </p:cNvPr>
            <p:cNvSpPr/>
            <p:nvPr/>
          </p:nvSpPr>
          <p:spPr>
            <a:xfrm rot="438007">
              <a:off x="8992761" y="3279196"/>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DC64C6E5-D766-8EEE-ED1B-C4A37651D022}"/>
              </a:ext>
            </a:extLst>
          </p:cNvPr>
          <p:cNvGrpSpPr/>
          <p:nvPr/>
        </p:nvGrpSpPr>
        <p:grpSpPr>
          <a:xfrm>
            <a:off x="8724154" y="3424430"/>
            <a:ext cx="394861" cy="883169"/>
            <a:chOff x="8724154" y="3424430"/>
            <a:chExt cx="394861" cy="883169"/>
          </a:xfrm>
        </p:grpSpPr>
        <p:sp>
          <p:nvSpPr>
            <p:cNvPr id="244" name="object 48">
              <a:extLst>
                <a:ext uri="{FF2B5EF4-FFF2-40B4-BE49-F238E27FC236}">
                  <a16:creationId xmlns:a16="http://schemas.microsoft.com/office/drawing/2014/main" id="{B97161A7-E04C-657B-F662-0A4F964986F0}"/>
                </a:ext>
              </a:extLst>
            </p:cNvPr>
            <p:cNvSpPr/>
            <p:nvPr/>
          </p:nvSpPr>
          <p:spPr>
            <a:xfrm rot="5400000">
              <a:off x="8679009" y="3478157"/>
              <a:ext cx="440613" cy="350323"/>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245" name="object 55">
              <a:extLst>
                <a:ext uri="{FF2B5EF4-FFF2-40B4-BE49-F238E27FC236}">
                  <a16:creationId xmlns:a16="http://schemas.microsoft.com/office/drawing/2014/main" id="{452F8458-6F6E-85A1-32DD-C3EE7A1D8475}"/>
                </a:ext>
              </a:extLst>
            </p:cNvPr>
            <p:cNvSpPr/>
            <p:nvPr/>
          </p:nvSpPr>
          <p:spPr>
            <a:xfrm rot="5400000">
              <a:off x="8681729" y="3909842"/>
              <a:ext cx="440225" cy="350323"/>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246" name="object 57">
              <a:extLst>
                <a:ext uri="{FF2B5EF4-FFF2-40B4-BE49-F238E27FC236}">
                  <a16:creationId xmlns:a16="http://schemas.microsoft.com/office/drawing/2014/main" id="{90F7375B-5218-D2EC-F252-56EB58273D11}"/>
                </a:ext>
              </a:extLst>
            </p:cNvPr>
            <p:cNvSpPr/>
            <p:nvPr/>
          </p:nvSpPr>
          <p:spPr>
            <a:xfrm rot="5400000">
              <a:off x="8637031" y="3825615"/>
              <a:ext cx="883169" cy="80799"/>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dirty="0"/>
            </a:p>
          </p:txBody>
        </p:sp>
      </p:grpSp>
      <p:grpSp>
        <p:nvGrpSpPr>
          <p:cNvPr id="16" name="Group 15">
            <a:extLst>
              <a:ext uri="{FF2B5EF4-FFF2-40B4-BE49-F238E27FC236}">
                <a16:creationId xmlns:a16="http://schemas.microsoft.com/office/drawing/2014/main" id="{B687B90B-2699-55ED-78AC-85104BC08B38}"/>
              </a:ext>
            </a:extLst>
          </p:cNvPr>
          <p:cNvGrpSpPr/>
          <p:nvPr/>
        </p:nvGrpSpPr>
        <p:grpSpPr>
          <a:xfrm>
            <a:off x="8774803" y="6077667"/>
            <a:ext cx="394861" cy="883169"/>
            <a:chOff x="8774803" y="6077667"/>
            <a:chExt cx="394861" cy="883169"/>
          </a:xfrm>
        </p:grpSpPr>
        <p:sp>
          <p:nvSpPr>
            <p:cNvPr id="248" name="object 48">
              <a:extLst>
                <a:ext uri="{FF2B5EF4-FFF2-40B4-BE49-F238E27FC236}">
                  <a16:creationId xmlns:a16="http://schemas.microsoft.com/office/drawing/2014/main" id="{220D5E19-0C2D-A1B7-F434-6E305BB5D44D}"/>
                </a:ext>
              </a:extLst>
            </p:cNvPr>
            <p:cNvSpPr/>
            <p:nvPr/>
          </p:nvSpPr>
          <p:spPr>
            <a:xfrm rot="5400000">
              <a:off x="8729658" y="6131394"/>
              <a:ext cx="440613" cy="350323"/>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249" name="object 55">
              <a:extLst>
                <a:ext uri="{FF2B5EF4-FFF2-40B4-BE49-F238E27FC236}">
                  <a16:creationId xmlns:a16="http://schemas.microsoft.com/office/drawing/2014/main" id="{486A8669-BCFC-96DC-BD89-498A27EE65A3}"/>
                </a:ext>
              </a:extLst>
            </p:cNvPr>
            <p:cNvSpPr/>
            <p:nvPr/>
          </p:nvSpPr>
          <p:spPr>
            <a:xfrm rot="5400000">
              <a:off x="8732378" y="6563079"/>
              <a:ext cx="440225" cy="350323"/>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250" name="object 57">
              <a:extLst>
                <a:ext uri="{FF2B5EF4-FFF2-40B4-BE49-F238E27FC236}">
                  <a16:creationId xmlns:a16="http://schemas.microsoft.com/office/drawing/2014/main" id="{82A24048-1478-553F-8982-B6E746699E03}"/>
                </a:ext>
              </a:extLst>
            </p:cNvPr>
            <p:cNvSpPr/>
            <p:nvPr/>
          </p:nvSpPr>
          <p:spPr>
            <a:xfrm rot="5400000">
              <a:off x="8687680" y="6478852"/>
              <a:ext cx="883169" cy="80799"/>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dirty="0"/>
            </a:p>
          </p:txBody>
        </p:sp>
      </p:grpSp>
      <p:grpSp>
        <p:nvGrpSpPr>
          <p:cNvPr id="14" name="Group 13">
            <a:extLst>
              <a:ext uri="{FF2B5EF4-FFF2-40B4-BE49-F238E27FC236}">
                <a16:creationId xmlns:a16="http://schemas.microsoft.com/office/drawing/2014/main" id="{9B6777D2-77F6-0139-AB3F-F24E760A3A2B}"/>
              </a:ext>
            </a:extLst>
          </p:cNvPr>
          <p:cNvGrpSpPr/>
          <p:nvPr/>
        </p:nvGrpSpPr>
        <p:grpSpPr>
          <a:xfrm>
            <a:off x="8539594" y="5924840"/>
            <a:ext cx="1315327" cy="1165577"/>
            <a:chOff x="8539594" y="5924840"/>
            <a:chExt cx="1315327" cy="1165577"/>
          </a:xfrm>
        </p:grpSpPr>
        <p:sp>
          <p:nvSpPr>
            <p:cNvPr id="253" name="Arc 252">
              <a:extLst>
                <a:ext uri="{FF2B5EF4-FFF2-40B4-BE49-F238E27FC236}">
                  <a16:creationId xmlns:a16="http://schemas.microsoft.com/office/drawing/2014/main" id="{C0FF92A4-5AB3-2A49-DC15-D23BB7E5DE95}"/>
                </a:ext>
              </a:extLst>
            </p:cNvPr>
            <p:cNvSpPr/>
            <p:nvPr/>
          </p:nvSpPr>
          <p:spPr>
            <a:xfrm rot="438007">
              <a:off x="8539594" y="6322956"/>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4" name="Arc 253">
              <a:extLst>
                <a:ext uri="{FF2B5EF4-FFF2-40B4-BE49-F238E27FC236}">
                  <a16:creationId xmlns:a16="http://schemas.microsoft.com/office/drawing/2014/main" id="{E7C2F614-86E5-D735-CE8F-C0C38FD58970}"/>
                </a:ext>
              </a:extLst>
            </p:cNvPr>
            <p:cNvSpPr/>
            <p:nvPr/>
          </p:nvSpPr>
          <p:spPr>
            <a:xfrm rot="438007">
              <a:off x="9126397" y="5924840"/>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5" name="Arc 254">
              <a:extLst>
                <a:ext uri="{FF2B5EF4-FFF2-40B4-BE49-F238E27FC236}">
                  <a16:creationId xmlns:a16="http://schemas.microsoft.com/office/drawing/2014/main" id="{F1F5BCCC-9FC3-6833-64C1-DA93ED031622}"/>
                </a:ext>
              </a:extLst>
            </p:cNvPr>
            <p:cNvSpPr/>
            <p:nvPr/>
          </p:nvSpPr>
          <p:spPr>
            <a:xfrm rot="438007">
              <a:off x="8661826" y="6230201"/>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6" name="Arc 255">
              <a:extLst>
                <a:ext uri="{FF2B5EF4-FFF2-40B4-BE49-F238E27FC236}">
                  <a16:creationId xmlns:a16="http://schemas.microsoft.com/office/drawing/2014/main" id="{D8F8F1F3-428E-B412-F8D3-A5C81D41187B}"/>
                </a:ext>
              </a:extLst>
            </p:cNvPr>
            <p:cNvSpPr/>
            <p:nvPr/>
          </p:nvSpPr>
          <p:spPr>
            <a:xfrm rot="438007">
              <a:off x="8810601" y="6135276"/>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7" name="Arc 256">
              <a:extLst>
                <a:ext uri="{FF2B5EF4-FFF2-40B4-BE49-F238E27FC236}">
                  <a16:creationId xmlns:a16="http://schemas.microsoft.com/office/drawing/2014/main" id="{B8075570-E1BF-FCDC-FE55-81D85A0DF882}"/>
                </a:ext>
              </a:extLst>
            </p:cNvPr>
            <p:cNvSpPr/>
            <p:nvPr/>
          </p:nvSpPr>
          <p:spPr>
            <a:xfrm rot="438007">
              <a:off x="8969365" y="6033839"/>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B456DD9B-DAFC-EC0B-70D4-38D85F94ADC8}"/>
              </a:ext>
            </a:extLst>
          </p:cNvPr>
          <p:cNvGrpSpPr/>
          <p:nvPr/>
        </p:nvGrpSpPr>
        <p:grpSpPr>
          <a:xfrm>
            <a:off x="8361535" y="6182342"/>
            <a:ext cx="1399671" cy="907808"/>
            <a:chOff x="8361535" y="6182342"/>
            <a:chExt cx="1399671" cy="907808"/>
          </a:xfrm>
        </p:grpSpPr>
        <p:sp>
          <p:nvSpPr>
            <p:cNvPr id="259" name="Arc 258">
              <a:extLst>
                <a:ext uri="{FF2B5EF4-FFF2-40B4-BE49-F238E27FC236}">
                  <a16:creationId xmlns:a16="http://schemas.microsoft.com/office/drawing/2014/main" id="{0D2CCA34-B1C0-ABDD-91E7-D49B8918F8BB}"/>
                </a:ext>
              </a:extLst>
            </p:cNvPr>
            <p:cNvSpPr/>
            <p:nvPr/>
          </p:nvSpPr>
          <p:spPr>
            <a:xfrm rot="2390356">
              <a:off x="8361535" y="6213577"/>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0" name="Arc 259">
              <a:extLst>
                <a:ext uri="{FF2B5EF4-FFF2-40B4-BE49-F238E27FC236}">
                  <a16:creationId xmlns:a16="http://schemas.microsoft.com/office/drawing/2014/main" id="{5F54B68A-BD66-0871-31FF-AAD9F8DDCAD5}"/>
                </a:ext>
              </a:extLst>
            </p:cNvPr>
            <p:cNvSpPr/>
            <p:nvPr/>
          </p:nvSpPr>
          <p:spPr>
            <a:xfrm rot="2390356">
              <a:off x="9032682" y="6182342"/>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1" name="Arc 260">
              <a:extLst>
                <a:ext uri="{FF2B5EF4-FFF2-40B4-BE49-F238E27FC236}">
                  <a16:creationId xmlns:a16="http://schemas.microsoft.com/office/drawing/2014/main" id="{C9336BBB-558E-053E-E9AC-79E9CF753A6E}"/>
                </a:ext>
              </a:extLst>
            </p:cNvPr>
            <p:cNvSpPr/>
            <p:nvPr/>
          </p:nvSpPr>
          <p:spPr>
            <a:xfrm rot="2390356">
              <a:off x="8514470" y="6201128"/>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2" name="Arc 261">
              <a:extLst>
                <a:ext uri="{FF2B5EF4-FFF2-40B4-BE49-F238E27FC236}">
                  <a16:creationId xmlns:a16="http://schemas.microsoft.com/office/drawing/2014/main" id="{38BB0FE2-8A5C-D8B2-A348-FF1813344EC2}"/>
                </a:ext>
              </a:extLst>
            </p:cNvPr>
            <p:cNvSpPr/>
            <p:nvPr/>
          </p:nvSpPr>
          <p:spPr>
            <a:xfrm rot="2390356">
              <a:off x="8690949" y="6201127"/>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3" name="Arc 262">
              <a:extLst>
                <a:ext uri="{FF2B5EF4-FFF2-40B4-BE49-F238E27FC236}">
                  <a16:creationId xmlns:a16="http://schemas.microsoft.com/office/drawing/2014/main" id="{049FF2B5-7C16-22BE-A54F-DCB23E127792}"/>
                </a:ext>
              </a:extLst>
            </p:cNvPr>
            <p:cNvSpPr/>
            <p:nvPr/>
          </p:nvSpPr>
          <p:spPr>
            <a:xfrm rot="2390356">
              <a:off x="8879351" y="6201008"/>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B7649922-AF36-88AA-4935-E9A782F2EB08}"/>
              </a:ext>
            </a:extLst>
          </p:cNvPr>
          <p:cNvGrpSpPr/>
          <p:nvPr/>
        </p:nvGrpSpPr>
        <p:grpSpPr>
          <a:xfrm>
            <a:off x="8543991" y="6164358"/>
            <a:ext cx="1403729" cy="1090785"/>
            <a:chOff x="8543991" y="6164358"/>
            <a:chExt cx="1403729" cy="1090785"/>
          </a:xfrm>
        </p:grpSpPr>
        <p:sp>
          <p:nvSpPr>
            <p:cNvPr id="265" name="Arc 264">
              <a:extLst>
                <a:ext uri="{FF2B5EF4-FFF2-40B4-BE49-F238E27FC236}">
                  <a16:creationId xmlns:a16="http://schemas.microsoft.com/office/drawing/2014/main" id="{C23AE1D9-9931-6912-9433-BB2A8D82457C}"/>
                </a:ext>
              </a:extLst>
            </p:cNvPr>
            <p:cNvSpPr/>
            <p:nvPr/>
          </p:nvSpPr>
          <p:spPr>
            <a:xfrm rot="4146185">
              <a:off x="8563041" y="6145308"/>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6" name="Arc 265">
              <a:extLst>
                <a:ext uri="{FF2B5EF4-FFF2-40B4-BE49-F238E27FC236}">
                  <a16:creationId xmlns:a16="http://schemas.microsoft.com/office/drawing/2014/main" id="{000CA9B2-E3E8-BF1E-B876-3E0E1492206D}"/>
                </a:ext>
              </a:extLst>
            </p:cNvPr>
            <p:cNvSpPr/>
            <p:nvPr/>
          </p:nvSpPr>
          <p:spPr>
            <a:xfrm rot="4146185">
              <a:off x="9129554" y="6436977"/>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7" name="Arc 266">
              <a:extLst>
                <a:ext uri="{FF2B5EF4-FFF2-40B4-BE49-F238E27FC236}">
                  <a16:creationId xmlns:a16="http://schemas.microsoft.com/office/drawing/2014/main" id="{04A9301D-7616-C75C-A672-ECDB1880CCF3}"/>
                </a:ext>
              </a:extLst>
            </p:cNvPr>
            <p:cNvSpPr/>
            <p:nvPr/>
          </p:nvSpPr>
          <p:spPr>
            <a:xfrm rot="4146185">
              <a:off x="8702544" y="6209208"/>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8" name="Arc 267">
              <a:extLst>
                <a:ext uri="{FF2B5EF4-FFF2-40B4-BE49-F238E27FC236}">
                  <a16:creationId xmlns:a16="http://schemas.microsoft.com/office/drawing/2014/main" id="{DC45AFA4-AC47-868E-7631-ED2D10411027}"/>
                </a:ext>
              </a:extLst>
            </p:cNvPr>
            <p:cNvSpPr/>
            <p:nvPr/>
          </p:nvSpPr>
          <p:spPr>
            <a:xfrm rot="4146185">
              <a:off x="8856501" y="6295475"/>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9" name="Arc 268">
              <a:extLst>
                <a:ext uri="{FF2B5EF4-FFF2-40B4-BE49-F238E27FC236}">
                  <a16:creationId xmlns:a16="http://schemas.microsoft.com/office/drawing/2014/main" id="{4B07071A-3EA8-4C8B-3805-18E34FADDD43}"/>
                </a:ext>
              </a:extLst>
            </p:cNvPr>
            <p:cNvSpPr/>
            <p:nvPr/>
          </p:nvSpPr>
          <p:spPr>
            <a:xfrm rot="4146185">
              <a:off x="9020917" y="6387468"/>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CD4FE4DC-384B-B4B3-13F6-63B6BA40A254}"/>
              </a:ext>
            </a:extLst>
          </p:cNvPr>
          <p:cNvGrpSpPr/>
          <p:nvPr/>
        </p:nvGrpSpPr>
        <p:grpSpPr>
          <a:xfrm>
            <a:off x="8515564" y="3482970"/>
            <a:ext cx="1399671" cy="907808"/>
            <a:chOff x="8515564" y="3482970"/>
            <a:chExt cx="1399671" cy="907808"/>
          </a:xfrm>
        </p:grpSpPr>
        <p:sp>
          <p:nvSpPr>
            <p:cNvPr id="271" name="Arc 270">
              <a:extLst>
                <a:ext uri="{FF2B5EF4-FFF2-40B4-BE49-F238E27FC236}">
                  <a16:creationId xmlns:a16="http://schemas.microsoft.com/office/drawing/2014/main" id="{A99A02B2-2DD8-6AFC-5475-1BBF872B4569}"/>
                </a:ext>
              </a:extLst>
            </p:cNvPr>
            <p:cNvSpPr/>
            <p:nvPr/>
          </p:nvSpPr>
          <p:spPr>
            <a:xfrm rot="2390356">
              <a:off x="8515564" y="3514205"/>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2" name="Arc 271">
              <a:extLst>
                <a:ext uri="{FF2B5EF4-FFF2-40B4-BE49-F238E27FC236}">
                  <a16:creationId xmlns:a16="http://schemas.microsoft.com/office/drawing/2014/main" id="{5B1934CF-2895-9423-00C2-BD37DD2ECC34}"/>
                </a:ext>
              </a:extLst>
            </p:cNvPr>
            <p:cNvSpPr/>
            <p:nvPr/>
          </p:nvSpPr>
          <p:spPr>
            <a:xfrm rot="2390356">
              <a:off x="9186711" y="3482970"/>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3" name="Arc 272">
              <a:extLst>
                <a:ext uri="{FF2B5EF4-FFF2-40B4-BE49-F238E27FC236}">
                  <a16:creationId xmlns:a16="http://schemas.microsoft.com/office/drawing/2014/main" id="{5ADD7663-22A1-F90B-F166-D45201E75BB5}"/>
                </a:ext>
              </a:extLst>
            </p:cNvPr>
            <p:cNvSpPr/>
            <p:nvPr/>
          </p:nvSpPr>
          <p:spPr>
            <a:xfrm rot="2390356">
              <a:off x="8668499" y="3501756"/>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4" name="Arc 273">
              <a:extLst>
                <a:ext uri="{FF2B5EF4-FFF2-40B4-BE49-F238E27FC236}">
                  <a16:creationId xmlns:a16="http://schemas.microsoft.com/office/drawing/2014/main" id="{C4F00F4B-523D-4C50-B722-7139878569BD}"/>
                </a:ext>
              </a:extLst>
            </p:cNvPr>
            <p:cNvSpPr/>
            <p:nvPr/>
          </p:nvSpPr>
          <p:spPr>
            <a:xfrm rot="2390356">
              <a:off x="8844978" y="3501755"/>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5" name="Arc 274">
              <a:extLst>
                <a:ext uri="{FF2B5EF4-FFF2-40B4-BE49-F238E27FC236}">
                  <a16:creationId xmlns:a16="http://schemas.microsoft.com/office/drawing/2014/main" id="{358724F6-DC37-9DC6-03C6-C2AA0C1BE326}"/>
                </a:ext>
              </a:extLst>
            </p:cNvPr>
            <p:cNvSpPr/>
            <p:nvPr/>
          </p:nvSpPr>
          <p:spPr>
            <a:xfrm rot="2390356">
              <a:off x="9033380" y="3501636"/>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062DBD57-B80D-FB84-46B3-F882813AFB54}"/>
              </a:ext>
            </a:extLst>
          </p:cNvPr>
          <p:cNvGrpSpPr/>
          <p:nvPr/>
        </p:nvGrpSpPr>
        <p:grpSpPr>
          <a:xfrm>
            <a:off x="8471902" y="3500099"/>
            <a:ext cx="1425599" cy="1054043"/>
            <a:chOff x="8471902" y="3500099"/>
            <a:chExt cx="1425599" cy="1054043"/>
          </a:xfrm>
        </p:grpSpPr>
        <p:sp>
          <p:nvSpPr>
            <p:cNvPr id="277" name="Arc 276">
              <a:extLst>
                <a:ext uri="{FF2B5EF4-FFF2-40B4-BE49-F238E27FC236}">
                  <a16:creationId xmlns:a16="http://schemas.microsoft.com/office/drawing/2014/main" id="{2CD33914-5998-34FD-1E3E-5926B5381CE0}"/>
                </a:ext>
              </a:extLst>
            </p:cNvPr>
            <p:cNvSpPr/>
            <p:nvPr/>
          </p:nvSpPr>
          <p:spPr>
            <a:xfrm rot="3927365">
              <a:off x="8490952" y="3481049"/>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8" name="Arc 277">
              <a:extLst>
                <a:ext uri="{FF2B5EF4-FFF2-40B4-BE49-F238E27FC236}">
                  <a16:creationId xmlns:a16="http://schemas.microsoft.com/office/drawing/2014/main" id="{5CE7564C-1872-6199-5C08-E7C1D374D58E}"/>
                </a:ext>
              </a:extLst>
            </p:cNvPr>
            <p:cNvSpPr/>
            <p:nvPr/>
          </p:nvSpPr>
          <p:spPr>
            <a:xfrm rot="3927365">
              <a:off x="9079335" y="3735976"/>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9" name="Arc 278">
              <a:extLst>
                <a:ext uri="{FF2B5EF4-FFF2-40B4-BE49-F238E27FC236}">
                  <a16:creationId xmlns:a16="http://schemas.microsoft.com/office/drawing/2014/main" id="{8A0E0207-831D-4DFE-9D91-6212BB6DA72B}"/>
                </a:ext>
              </a:extLst>
            </p:cNvPr>
            <p:cNvSpPr/>
            <p:nvPr/>
          </p:nvSpPr>
          <p:spPr>
            <a:xfrm rot="3927365">
              <a:off x="8634237" y="3535945"/>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0" name="Arc 279">
              <a:extLst>
                <a:ext uri="{FF2B5EF4-FFF2-40B4-BE49-F238E27FC236}">
                  <a16:creationId xmlns:a16="http://schemas.microsoft.com/office/drawing/2014/main" id="{08A26254-650A-5E12-B133-4D342C859B65}"/>
                </a:ext>
              </a:extLst>
            </p:cNvPr>
            <p:cNvSpPr/>
            <p:nvPr/>
          </p:nvSpPr>
          <p:spPr>
            <a:xfrm rot="3927365">
              <a:off x="8793369" y="3612245"/>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1" name="Arc 280">
              <a:extLst>
                <a:ext uri="{FF2B5EF4-FFF2-40B4-BE49-F238E27FC236}">
                  <a16:creationId xmlns:a16="http://schemas.microsoft.com/office/drawing/2014/main" id="{2A5D600E-83BC-3050-E9A4-C892F76F2FB8}"/>
                </a:ext>
              </a:extLst>
            </p:cNvPr>
            <p:cNvSpPr/>
            <p:nvPr/>
          </p:nvSpPr>
          <p:spPr>
            <a:xfrm rot="3927365">
              <a:off x="8963304" y="3693594"/>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3EAC8E46-0D31-4A51-6787-F06DD1A9330D}"/>
              </a:ext>
            </a:extLst>
          </p:cNvPr>
          <p:cNvGrpSpPr/>
          <p:nvPr/>
        </p:nvGrpSpPr>
        <p:grpSpPr>
          <a:xfrm>
            <a:off x="7899848" y="4760107"/>
            <a:ext cx="394861" cy="883169"/>
            <a:chOff x="7899848" y="4760107"/>
            <a:chExt cx="394861" cy="883169"/>
          </a:xfrm>
        </p:grpSpPr>
        <p:sp>
          <p:nvSpPr>
            <p:cNvPr id="286" name="object 48">
              <a:extLst>
                <a:ext uri="{FF2B5EF4-FFF2-40B4-BE49-F238E27FC236}">
                  <a16:creationId xmlns:a16="http://schemas.microsoft.com/office/drawing/2014/main" id="{7DB63DFE-37CE-4ED6-A767-5B66B3BBA58E}"/>
                </a:ext>
              </a:extLst>
            </p:cNvPr>
            <p:cNvSpPr/>
            <p:nvPr/>
          </p:nvSpPr>
          <p:spPr>
            <a:xfrm rot="5400000">
              <a:off x="7854703" y="4813834"/>
              <a:ext cx="440613" cy="350323"/>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287" name="object 55">
              <a:extLst>
                <a:ext uri="{FF2B5EF4-FFF2-40B4-BE49-F238E27FC236}">
                  <a16:creationId xmlns:a16="http://schemas.microsoft.com/office/drawing/2014/main" id="{0F2B03B1-170B-04FD-A981-B2337C51BE60}"/>
                </a:ext>
              </a:extLst>
            </p:cNvPr>
            <p:cNvSpPr/>
            <p:nvPr/>
          </p:nvSpPr>
          <p:spPr>
            <a:xfrm rot="5400000">
              <a:off x="7857423" y="5245519"/>
              <a:ext cx="440225" cy="350323"/>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288" name="object 57">
              <a:extLst>
                <a:ext uri="{FF2B5EF4-FFF2-40B4-BE49-F238E27FC236}">
                  <a16:creationId xmlns:a16="http://schemas.microsoft.com/office/drawing/2014/main" id="{49592906-E1EF-FC1F-0A90-80734694D708}"/>
                </a:ext>
              </a:extLst>
            </p:cNvPr>
            <p:cNvSpPr/>
            <p:nvPr/>
          </p:nvSpPr>
          <p:spPr>
            <a:xfrm rot="5400000">
              <a:off x="7812725" y="5161292"/>
              <a:ext cx="883169" cy="80799"/>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dirty="0"/>
            </a:p>
          </p:txBody>
        </p:sp>
      </p:grpSp>
      <p:cxnSp>
        <p:nvCxnSpPr>
          <p:cNvPr id="290" name="Straight Arrow Connector 289">
            <a:extLst>
              <a:ext uri="{FF2B5EF4-FFF2-40B4-BE49-F238E27FC236}">
                <a16:creationId xmlns:a16="http://schemas.microsoft.com/office/drawing/2014/main" id="{746B5189-D25D-CA10-0BC6-BEF048899100}"/>
              </a:ext>
            </a:extLst>
          </p:cNvPr>
          <p:cNvCxnSpPr>
            <a:cxnSpLocks/>
          </p:cNvCxnSpPr>
          <p:nvPr/>
        </p:nvCxnSpPr>
        <p:spPr>
          <a:xfrm flipV="1">
            <a:off x="8743380" y="3008192"/>
            <a:ext cx="1703115" cy="85305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93" name="TextBox 292">
                <a:extLst>
                  <a:ext uri="{FF2B5EF4-FFF2-40B4-BE49-F238E27FC236}">
                    <a16:creationId xmlns:a16="http://schemas.microsoft.com/office/drawing/2014/main" id="{9E6F317A-4189-C123-FA21-ED44E8E9AA72}"/>
                  </a:ext>
                </a:extLst>
              </p:cNvPr>
              <p:cNvSpPr txBox="1"/>
              <p:nvPr/>
            </p:nvSpPr>
            <p:spPr>
              <a:xfrm>
                <a:off x="10259889" y="2698103"/>
                <a:ext cx="665277"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m:rPr>
                              <m:sty m:val="p"/>
                            </m:rPr>
                            <a:rPr lang="en-US" sz="2400" b="0" i="0" smtClean="0">
                              <a:latin typeface="Cambria Math" panose="02040503050406030204" pitchFamily="18" charset="0"/>
                            </a:rPr>
                            <m:t>e</m:t>
                          </m:r>
                        </m:e>
                        <m:sup>
                          <m:r>
                            <a:rPr lang="en-US" sz="2400" b="0" i="0" smtClean="0">
                              <a:latin typeface="Cambria Math" panose="02040503050406030204" pitchFamily="18" charset="0"/>
                            </a:rPr>
                            <m:t>−</m:t>
                          </m:r>
                        </m:sup>
                      </m:sSup>
                    </m:oMath>
                  </m:oMathPara>
                </a14:m>
                <a:endParaRPr lang="en-US" sz="2400" dirty="0"/>
              </a:p>
            </p:txBody>
          </p:sp>
        </mc:Choice>
        <mc:Fallback xmlns="">
          <p:sp>
            <p:nvSpPr>
              <p:cNvPr id="293" name="TextBox 292">
                <a:extLst>
                  <a:ext uri="{FF2B5EF4-FFF2-40B4-BE49-F238E27FC236}">
                    <a16:creationId xmlns:a16="http://schemas.microsoft.com/office/drawing/2014/main" id="{9E6F317A-4189-C123-FA21-ED44E8E9AA72}"/>
                  </a:ext>
                </a:extLst>
              </p:cNvPr>
              <p:cNvSpPr txBox="1">
                <a:spLocks noRot="1" noChangeAspect="1" noMove="1" noResize="1" noEditPoints="1" noAdjustHandles="1" noChangeArrowheads="1" noChangeShapeType="1" noTextEdit="1"/>
              </p:cNvSpPr>
              <p:nvPr/>
            </p:nvSpPr>
            <p:spPr>
              <a:xfrm>
                <a:off x="10259889" y="2698103"/>
                <a:ext cx="665277" cy="461665"/>
              </a:xfrm>
              <a:prstGeom prst="rect">
                <a:avLst/>
              </a:prstGeom>
              <a:blipFill>
                <a:blip r:embed="rId6"/>
                <a:stretch>
                  <a:fillRect/>
                </a:stretch>
              </a:blipFill>
            </p:spPr>
            <p:txBody>
              <a:bodyPr/>
              <a:lstStyle/>
              <a:p>
                <a:r>
                  <a:rPr lang="en-US">
                    <a:noFill/>
                  </a:rPr>
                  <a:t> </a:t>
                </a:r>
              </a:p>
            </p:txBody>
          </p:sp>
        </mc:Fallback>
      </mc:AlternateContent>
      <p:grpSp>
        <p:nvGrpSpPr>
          <p:cNvPr id="8" name="Group 7">
            <a:extLst>
              <a:ext uri="{FF2B5EF4-FFF2-40B4-BE49-F238E27FC236}">
                <a16:creationId xmlns:a16="http://schemas.microsoft.com/office/drawing/2014/main" id="{7FA35E97-D4A7-2E2E-A7EA-FA202BA5FCA4}"/>
              </a:ext>
            </a:extLst>
          </p:cNvPr>
          <p:cNvGrpSpPr/>
          <p:nvPr/>
        </p:nvGrpSpPr>
        <p:grpSpPr>
          <a:xfrm>
            <a:off x="7639745" y="4843150"/>
            <a:ext cx="1399671" cy="907808"/>
            <a:chOff x="7639745" y="4843150"/>
            <a:chExt cx="1399671" cy="907808"/>
          </a:xfrm>
        </p:grpSpPr>
        <p:sp>
          <p:nvSpPr>
            <p:cNvPr id="296" name="Arc 295">
              <a:extLst>
                <a:ext uri="{FF2B5EF4-FFF2-40B4-BE49-F238E27FC236}">
                  <a16:creationId xmlns:a16="http://schemas.microsoft.com/office/drawing/2014/main" id="{6B183205-1B78-D0B6-BCB5-916D748B5008}"/>
                </a:ext>
              </a:extLst>
            </p:cNvPr>
            <p:cNvSpPr/>
            <p:nvPr/>
          </p:nvSpPr>
          <p:spPr>
            <a:xfrm rot="2390356">
              <a:off x="7639745" y="4874385"/>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7" name="Arc 296">
              <a:extLst>
                <a:ext uri="{FF2B5EF4-FFF2-40B4-BE49-F238E27FC236}">
                  <a16:creationId xmlns:a16="http://schemas.microsoft.com/office/drawing/2014/main" id="{8284688D-1A8D-F3D8-07B9-529C734ACE04}"/>
                </a:ext>
              </a:extLst>
            </p:cNvPr>
            <p:cNvSpPr/>
            <p:nvPr/>
          </p:nvSpPr>
          <p:spPr>
            <a:xfrm rot="2390356">
              <a:off x="8310892" y="4843150"/>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8" name="Arc 297">
              <a:extLst>
                <a:ext uri="{FF2B5EF4-FFF2-40B4-BE49-F238E27FC236}">
                  <a16:creationId xmlns:a16="http://schemas.microsoft.com/office/drawing/2014/main" id="{630BC546-7D89-E6CA-D977-41285D5955AF}"/>
                </a:ext>
              </a:extLst>
            </p:cNvPr>
            <p:cNvSpPr/>
            <p:nvPr/>
          </p:nvSpPr>
          <p:spPr>
            <a:xfrm rot="2390356">
              <a:off x="7792680" y="4861936"/>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9" name="Arc 298">
              <a:extLst>
                <a:ext uri="{FF2B5EF4-FFF2-40B4-BE49-F238E27FC236}">
                  <a16:creationId xmlns:a16="http://schemas.microsoft.com/office/drawing/2014/main" id="{6FD9525C-B51F-42A7-5520-215719079D50}"/>
                </a:ext>
              </a:extLst>
            </p:cNvPr>
            <p:cNvSpPr/>
            <p:nvPr/>
          </p:nvSpPr>
          <p:spPr>
            <a:xfrm rot="2390356">
              <a:off x="7969159" y="4861935"/>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0" name="Arc 299">
              <a:extLst>
                <a:ext uri="{FF2B5EF4-FFF2-40B4-BE49-F238E27FC236}">
                  <a16:creationId xmlns:a16="http://schemas.microsoft.com/office/drawing/2014/main" id="{6FAE7C76-A741-C029-A6BD-8AFC9DBEBB8A}"/>
                </a:ext>
              </a:extLst>
            </p:cNvPr>
            <p:cNvSpPr/>
            <p:nvPr/>
          </p:nvSpPr>
          <p:spPr>
            <a:xfrm rot="2390356">
              <a:off x="8157561" y="4861816"/>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2AAA0D62-4628-C4AC-B8DD-84F5D66E2016}"/>
              </a:ext>
            </a:extLst>
          </p:cNvPr>
          <p:cNvGrpSpPr/>
          <p:nvPr/>
        </p:nvGrpSpPr>
        <p:grpSpPr>
          <a:xfrm>
            <a:off x="7702618" y="4567187"/>
            <a:ext cx="1307830" cy="1178637"/>
            <a:chOff x="7702618" y="4567187"/>
            <a:chExt cx="1307830" cy="1178637"/>
          </a:xfrm>
        </p:grpSpPr>
        <p:sp>
          <p:nvSpPr>
            <p:cNvPr id="302" name="Arc 301">
              <a:extLst>
                <a:ext uri="{FF2B5EF4-FFF2-40B4-BE49-F238E27FC236}">
                  <a16:creationId xmlns:a16="http://schemas.microsoft.com/office/drawing/2014/main" id="{3DDF0239-B427-5E97-9BE2-C2548ECD4424}"/>
                </a:ext>
              </a:extLst>
            </p:cNvPr>
            <p:cNvSpPr/>
            <p:nvPr/>
          </p:nvSpPr>
          <p:spPr>
            <a:xfrm rot="360955">
              <a:off x="7702618" y="4978363"/>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3" name="Arc 302">
              <a:extLst>
                <a:ext uri="{FF2B5EF4-FFF2-40B4-BE49-F238E27FC236}">
                  <a16:creationId xmlns:a16="http://schemas.microsoft.com/office/drawing/2014/main" id="{7D51FA98-7CFF-79DB-FB3B-D0D9DA9C9751}"/>
                </a:ext>
              </a:extLst>
            </p:cNvPr>
            <p:cNvSpPr/>
            <p:nvPr/>
          </p:nvSpPr>
          <p:spPr>
            <a:xfrm rot="360955">
              <a:off x="8281924" y="4567187"/>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4" name="Arc 303">
              <a:extLst>
                <a:ext uri="{FF2B5EF4-FFF2-40B4-BE49-F238E27FC236}">
                  <a16:creationId xmlns:a16="http://schemas.microsoft.com/office/drawing/2014/main" id="{848C7FFC-16DA-B3C5-C066-1318B9C621C3}"/>
                </a:ext>
              </a:extLst>
            </p:cNvPr>
            <p:cNvSpPr/>
            <p:nvPr/>
          </p:nvSpPr>
          <p:spPr>
            <a:xfrm rot="360955">
              <a:off x="7822740" y="4882892"/>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5" name="Arc 304">
              <a:extLst>
                <a:ext uri="{FF2B5EF4-FFF2-40B4-BE49-F238E27FC236}">
                  <a16:creationId xmlns:a16="http://schemas.microsoft.com/office/drawing/2014/main" id="{D5E2E344-D213-84A3-670F-03C87438A5D2}"/>
                </a:ext>
              </a:extLst>
            </p:cNvPr>
            <p:cNvSpPr/>
            <p:nvPr/>
          </p:nvSpPr>
          <p:spPr>
            <a:xfrm rot="360955">
              <a:off x="7969351" y="4784656"/>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6" name="Arc 305">
              <a:extLst>
                <a:ext uri="{FF2B5EF4-FFF2-40B4-BE49-F238E27FC236}">
                  <a16:creationId xmlns:a16="http://schemas.microsoft.com/office/drawing/2014/main" id="{33E822E0-708B-F442-E3BD-8740939C7DB0}"/>
                </a:ext>
              </a:extLst>
            </p:cNvPr>
            <p:cNvSpPr/>
            <p:nvPr/>
          </p:nvSpPr>
          <p:spPr>
            <a:xfrm rot="360955">
              <a:off x="8125801" y="4679687"/>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05CE610A-487B-BE03-C62B-ACF76BADE078}"/>
              </a:ext>
            </a:extLst>
          </p:cNvPr>
          <p:cNvGrpSpPr/>
          <p:nvPr/>
        </p:nvGrpSpPr>
        <p:grpSpPr>
          <a:xfrm>
            <a:off x="7599987" y="4849544"/>
            <a:ext cx="1461417" cy="978519"/>
            <a:chOff x="7599987" y="4849544"/>
            <a:chExt cx="1461417" cy="978519"/>
          </a:xfrm>
        </p:grpSpPr>
        <p:sp>
          <p:nvSpPr>
            <p:cNvPr id="308" name="Arc 307">
              <a:extLst>
                <a:ext uri="{FF2B5EF4-FFF2-40B4-BE49-F238E27FC236}">
                  <a16:creationId xmlns:a16="http://schemas.microsoft.com/office/drawing/2014/main" id="{1DFCE5C8-5122-F0F0-C946-3B1054AF0F73}"/>
                </a:ext>
              </a:extLst>
            </p:cNvPr>
            <p:cNvSpPr/>
            <p:nvPr/>
          </p:nvSpPr>
          <p:spPr>
            <a:xfrm rot="3499392">
              <a:off x="7619037" y="4830494"/>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9" name="Arc 308">
              <a:extLst>
                <a:ext uri="{FF2B5EF4-FFF2-40B4-BE49-F238E27FC236}">
                  <a16:creationId xmlns:a16="http://schemas.microsoft.com/office/drawing/2014/main" id="{FEA86633-2CC9-1545-3854-AC72663990A7}"/>
                </a:ext>
              </a:extLst>
            </p:cNvPr>
            <p:cNvSpPr/>
            <p:nvPr/>
          </p:nvSpPr>
          <p:spPr>
            <a:xfrm rot="3499392">
              <a:off x="8243238" y="5009897"/>
              <a:ext cx="728524" cy="907808"/>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0" name="Arc 309">
              <a:extLst>
                <a:ext uri="{FF2B5EF4-FFF2-40B4-BE49-F238E27FC236}">
                  <a16:creationId xmlns:a16="http://schemas.microsoft.com/office/drawing/2014/main" id="{6951D1D7-F91C-FDA0-2F01-FDCA21659402}"/>
                </a:ext>
              </a:extLst>
            </p:cNvPr>
            <p:cNvSpPr/>
            <p:nvPr/>
          </p:nvSpPr>
          <p:spPr>
            <a:xfrm rot="3499392">
              <a:off x="7768029" y="4867173"/>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1" name="Arc 310">
              <a:extLst>
                <a:ext uri="{FF2B5EF4-FFF2-40B4-BE49-F238E27FC236}">
                  <a16:creationId xmlns:a16="http://schemas.microsoft.com/office/drawing/2014/main" id="{9664F6EA-442E-0206-2C5F-AD4BC40309DC}"/>
                </a:ext>
              </a:extLst>
            </p:cNvPr>
            <p:cNvSpPr/>
            <p:nvPr/>
          </p:nvSpPr>
          <p:spPr>
            <a:xfrm rot="3499392">
              <a:off x="7935404" y="4923123"/>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2" name="Arc 311">
              <a:extLst>
                <a:ext uri="{FF2B5EF4-FFF2-40B4-BE49-F238E27FC236}">
                  <a16:creationId xmlns:a16="http://schemas.microsoft.com/office/drawing/2014/main" id="{148C4789-D29F-0D8F-416F-E3E37EAACC4F}"/>
                </a:ext>
              </a:extLst>
            </p:cNvPr>
            <p:cNvSpPr/>
            <p:nvPr/>
          </p:nvSpPr>
          <p:spPr>
            <a:xfrm rot="3499392">
              <a:off x="8114125" y="4982741"/>
              <a:ext cx="729362" cy="767461"/>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317" name="正方形/長方形 301">
            <a:extLst>
              <a:ext uri="{FF2B5EF4-FFF2-40B4-BE49-F238E27FC236}">
                <a16:creationId xmlns:a16="http://schemas.microsoft.com/office/drawing/2014/main" id="{83A9D1A7-8AC0-7596-3B78-E6210719F947}"/>
              </a:ext>
            </a:extLst>
          </p:cNvPr>
          <p:cNvSpPr/>
          <p:nvPr/>
        </p:nvSpPr>
        <p:spPr>
          <a:xfrm>
            <a:off x="10710950" y="7708281"/>
            <a:ext cx="3779750" cy="138873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defRPr/>
            </a:pPr>
            <a:r>
              <a:rPr kumimoji="1" lang="en-US" altLang="ja-JP" dirty="0">
                <a:solidFill>
                  <a:prstClr val="black"/>
                </a:solidFill>
                <a:latin typeface="游ゴシック" panose="02110004020202020204"/>
                <a:ea typeface="游ゴシック" panose="020B0400000000000000" pitchFamily="34" charset="-128"/>
              </a:rPr>
              <a:t>      </a:t>
            </a:r>
            <a:r>
              <a:rPr kumimoji="1" lang="en-US" altLang="ja-JP" sz="2800" dirty="0">
                <a:solidFill>
                  <a:prstClr val="black"/>
                </a:solidFill>
                <a:latin typeface="Arial" panose="020B0604020202020204" pitchFamily="34" charset="0"/>
                <a:ea typeface="游ゴシック" panose="020B0400000000000000" pitchFamily="34" charset="-128"/>
                <a:cs typeface="Arial" panose="020B0604020202020204" pitchFamily="34" charset="0"/>
              </a:rPr>
              <a:t>:forward cone</a:t>
            </a:r>
          </a:p>
        </p:txBody>
      </p:sp>
      <p:sp>
        <p:nvSpPr>
          <p:cNvPr id="319" name="object 48">
            <a:extLst>
              <a:ext uri="{FF2B5EF4-FFF2-40B4-BE49-F238E27FC236}">
                <a16:creationId xmlns:a16="http://schemas.microsoft.com/office/drawing/2014/main" id="{0F5E654E-A883-3A77-1CDA-02B111938CBF}"/>
              </a:ext>
            </a:extLst>
          </p:cNvPr>
          <p:cNvSpPr/>
          <p:nvPr/>
        </p:nvSpPr>
        <p:spPr>
          <a:xfrm rot="5400000">
            <a:off x="10878855" y="8140997"/>
            <a:ext cx="335715" cy="243093"/>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dirty="0"/>
          </a:p>
        </p:txBody>
      </p:sp>
      <p:sp>
        <p:nvSpPr>
          <p:cNvPr id="320" name="object 55">
            <a:extLst>
              <a:ext uri="{FF2B5EF4-FFF2-40B4-BE49-F238E27FC236}">
                <a16:creationId xmlns:a16="http://schemas.microsoft.com/office/drawing/2014/main" id="{04256043-9502-6CB2-FCD3-95F4525A1C70}"/>
              </a:ext>
            </a:extLst>
          </p:cNvPr>
          <p:cNvSpPr/>
          <p:nvPr/>
        </p:nvSpPr>
        <p:spPr>
          <a:xfrm rot="5400000">
            <a:off x="10893975" y="8436321"/>
            <a:ext cx="305475" cy="243093"/>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a:p>
        </p:txBody>
      </p:sp>
      <p:sp>
        <p:nvSpPr>
          <p:cNvPr id="321" name="object 57">
            <a:extLst>
              <a:ext uri="{FF2B5EF4-FFF2-40B4-BE49-F238E27FC236}">
                <a16:creationId xmlns:a16="http://schemas.microsoft.com/office/drawing/2014/main" id="{302FFD83-CBD3-1695-D62D-D73E8656A152}"/>
              </a:ext>
            </a:extLst>
          </p:cNvPr>
          <p:cNvSpPr/>
          <p:nvPr/>
        </p:nvSpPr>
        <p:spPr>
          <a:xfrm rot="5400000">
            <a:off x="10864469" y="8376123"/>
            <a:ext cx="612837" cy="56067"/>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a:p>
        </p:txBody>
      </p:sp>
      <p:sp>
        <p:nvSpPr>
          <p:cNvPr id="323" name="TextBox 322">
            <a:extLst>
              <a:ext uri="{FF2B5EF4-FFF2-40B4-BE49-F238E27FC236}">
                <a16:creationId xmlns:a16="http://schemas.microsoft.com/office/drawing/2014/main" id="{8606BF3F-A9DE-64F5-CBED-F47C53D3FE6C}"/>
              </a:ext>
            </a:extLst>
          </p:cNvPr>
          <p:cNvSpPr txBox="1"/>
          <p:nvPr/>
        </p:nvSpPr>
        <p:spPr>
          <a:xfrm>
            <a:off x="354069" y="7771781"/>
            <a:ext cx="10147795" cy="954107"/>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Forward filtering reduces the number of paths.</a:t>
            </a:r>
          </a:p>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Forward filtering allows us to increase the scattering order.</a:t>
            </a:r>
          </a:p>
        </p:txBody>
      </p:sp>
      <p:sp>
        <p:nvSpPr>
          <p:cNvPr id="72" name="テキスト ボックス 7">
            <a:extLst>
              <a:ext uri="{FF2B5EF4-FFF2-40B4-BE49-F238E27FC236}">
                <a16:creationId xmlns:a16="http://schemas.microsoft.com/office/drawing/2014/main" id="{0D7C8627-D196-031A-2753-824908DBEC35}"/>
              </a:ext>
            </a:extLst>
          </p:cNvPr>
          <p:cNvSpPr txBox="1"/>
          <p:nvPr/>
        </p:nvSpPr>
        <p:spPr>
          <a:xfrm>
            <a:off x="2236654" y="128016"/>
            <a:ext cx="9663246"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Forward Filtering in Series Expansion</a:t>
            </a:r>
          </a:p>
        </p:txBody>
      </p:sp>
    </p:spTree>
    <p:extLst>
      <p:ext uri="{BB962C8B-B14F-4D97-AF65-F5344CB8AC3E}">
        <p14:creationId xmlns:p14="http://schemas.microsoft.com/office/powerpoint/2010/main" val="4003950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E10209-B72E-99B4-1FEA-10FAA81AAAD4}"/>
            </a:ext>
          </a:extLst>
        </p:cNvPr>
        <p:cNvGrpSpPr/>
        <p:nvPr/>
      </p:nvGrpSpPr>
      <p:grpSpPr>
        <a:xfrm>
          <a:off x="0" y="0"/>
          <a:ext cx="0" cy="0"/>
          <a:chOff x="0" y="0"/>
          <a:chExt cx="0" cy="0"/>
        </a:xfrm>
      </p:grpSpPr>
      <p:pic>
        <p:nvPicPr>
          <p:cNvPr id="5" name="Picture 4" descr="A graph of different colored lines&#10;&#10;AI-generated content may be incorrect.">
            <a:extLst>
              <a:ext uri="{FF2B5EF4-FFF2-40B4-BE49-F238E27FC236}">
                <a16:creationId xmlns:a16="http://schemas.microsoft.com/office/drawing/2014/main" id="{28372D54-F56D-FE55-6D5E-6BCF04880FD3}"/>
              </a:ext>
            </a:extLst>
          </p:cNvPr>
          <p:cNvPicPr>
            <a:picLocks noChangeAspect="1"/>
          </p:cNvPicPr>
          <p:nvPr/>
        </p:nvPicPr>
        <p:blipFill>
          <a:blip r:embed="rId3">
            <a:extLst>
              <a:ext uri="{28A0092B-C50C-407E-A947-70E740481C1C}">
                <a14:useLocalDpi xmlns:a14="http://schemas.microsoft.com/office/drawing/2010/main" val="0"/>
              </a:ext>
            </a:extLst>
          </a:blip>
          <a:srcRect l="11853" t="11581" r="9191" b="6012"/>
          <a:stretch>
            <a:fillRect/>
          </a:stretch>
        </p:blipFill>
        <p:spPr>
          <a:xfrm>
            <a:off x="3340010" y="1335024"/>
            <a:ext cx="7732305" cy="8070233"/>
          </a:xfrm>
          <a:prstGeom prst="rect">
            <a:avLst/>
          </a:prstGeom>
        </p:spPr>
      </p:pic>
      <p:pic>
        <p:nvPicPr>
          <p:cNvPr id="6" name="Picture 5" descr="A graph of different colored lines&#10;&#10;AI-generated content may be incorrect.">
            <a:extLst>
              <a:ext uri="{FF2B5EF4-FFF2-40B4-BE49-F238E27FC236}">
                <a16:creationId xmlns:a16="http://schemas.microsoft.com/office/drawing/2014/main" id="{34F72340-9553-DFDC-9678-CA4AF50C9AA0}"/>
              </a:ext>
            </a:extLst>
          </p:cNvPr>
          <p:cNvPicPr>
            <a:picLocks noChangeAspect="1"/>
          </p:cNvPicPr>
          <p:nvPr/>
        </p:nvPicPr>
        <p:blipFill>
          <a:blip r:embed="rId4">
            <a:extLst>
              <a:ext uri="{28A0092B-C50C-407E-A947-70E740481C1C}">
                <a14:useLocalDpi xmlns:a14="http://schemas.microsoft.com/office/drawing/2010/main" val="0"/>
              </a:ext>
            </a:extLst>
          </a:blip>
          <a:srcRect l="70425" t="12632" r="10131" b="64086"/>
          <a:stretch>
            <a:fillRect/>
          </a:stretch>
        </p:blipFill>
        <p:spPr>
          <a:xfrm>
            <a:off x="7845552" y="1408176"/>
            <a:ext cx="3100613" cy="2240851"/>
          </a:xfrm>
          <a:prstGeom prst="rect">
            <a:avLst/>
          </a:prstGeom>
        </p:spPr>
      </p:pic>
      <p:pic>
        <p:nvPicPr>
          <p:cNvPr id="3" name="Picture 2" descr="A green and red circle design&#10;&#10;AI-generated content may be incorrect.">
            <a:extLst>
              <a:ext uri="{FF2B5EF4-FFF2-40B4-BE49-F238E27FC236}">
                <a16:creationId xmlns:a16="http://schemas.microsoft.com/office/drawing/2014/main" id="{91C36B83-A680-F252-69A6-06D61D08CBBC}"/>
              </a:ext>
            </a:extLst>
          </p:cNvPr>
          <p:cNvPicPr>
            <a:picLocks noChangeAspect="1"/>
          </p:cNvPicPr>
          <p:nvPr/>
        </p:nvPicPr>
        <p:blipFill>
          <a:blip r:embed="rId5">
            <a:extLst>
              <a:ext uri="{28A0092B-C50C-407E-A947-70E740481C1C}">
                <a14:useLocalDpi xmlns:a14="http://schemas.microsoft.com/office/drawing/2010/main" val="0"/>
              </a:ext>
            </a:extLst>
          </a:blip>
          <a:srcRect r="1023"/>
          <a:stretch>
            <a:fillRect/>
          </a:stretch>
        </p:blipFill>
        <p:spPr>
          <a:xfrm>
            <a:off x="3708638" y="1408176"/>
            <a:ext cx="3076211" cy="2240851"/>
          </a:xfrm>
          <a:prstGeom prst="rect">
            <a:avLst/>
          </a:prstGeom>
        </p:spPr>
      </p:pic>
      <p:sp>
        <p:nvSpPr>
          <p:cNvPr id="8" name="テキスト ボックス 5">
            <a:extLst>
              <a:ext uri="{FF2B5EF4-FFF2-40B4-BE49-F238E27FC236}">
                <a16:creationId xmlns:a16="http://schemas.microsoft.com/office/drawing/2014/main" id="{623A64CD-9DE1-FC18-D401-2FE456AD0493}"/>
              </a:ext>
            </a:extLst>
          </p:cNvPr>
          <p:cNvSpPr txBox="1"/>
          <p:nvPr/>
        </p:nvSpPr>
        <p:spPr>
          <a:xfrm>
            <a:off x="3156239" y="128016"/>
            <a:ext cx="8341001"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Forward Filtering 0°(146 atoms)</a:t>
            </a:r>
          </a:p>
        </p:txBody>
      </p:sp>
      <p:sp>
        <p:nvSpPr>
          <p:cNvPr id="9" name="TextBox 8">
            <a:extLst>
              <a:ext uri="{FF2B5EF4-FFF2-40B4-BE49-F238E27FC236}">
                <a16:creationId xmlns:a16="http://schemas.microsoft.com/office/drawing/2014/main" id="{07C80CFB-07E1-DA78-B98C-5EA542869020}"/>
              </a:ext>
            </a:extLst>
          </p:cNvPr>
          <p:cNvSpPr txBox="1"/>
          <p:nvPr/>
        </p:nvSpPr>
        <p:spPr>
          <a:xfrm>
            <a:off x="102077" y="1408176"/>
            <a:ext cx="307621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Ti(2p3/2) 1019 eV</a:t>
            </a:r>
          </a:p>
        </p:txBody>
      </p:sp>
      <p:pic>
        <p:nvPicPr>
          <p:cNvPr id="2" name="Picture 1" descr="A graph of a graph&#10;&#10;AI-generated content may be incorrect.">
            <a:extLst>
              <a:ext uri="{FF2B5EF4-FFF2-40B4-BE49-F238E27FC236}">
                <a16:creationId xmlns:a16="http://schemas.microsoft.com/office/drawing/2014/main" id="{E9F5EF7D-175C-5CB4-24D2-8394BFDC6603}"/>
              </a:ext>
            </a:extLst>
          </p:cNvPr>
          <p:cNvPicPr>
            <a:picLocks noChangeAspect="1"/>
          </p:cNvPicPr>
          <p:nvPr/>
        </p:nvPicPr>
        <p:blipFill>
          <a:blip r:embed="rId6">
            <a:extLst>
              <a:ext uri="{28A0092B-C50C-407E-A947-70E740481C1C}">
                <a14:useLocalDpi xmlns:a14="http://schemas.microsoft.com/office/drawing/2010/main" val="0"/>
              </a:ext>
            </a:extLst>
          </a:blip>
          <a:srcRect l="42943" t="93782" r="40808" b="2596"/>
          <a:stretch>
            <a:fillRect/>
          </a:stretch>
        </p:blipFill>
        <p:spPr>
          <a:xfrm>
            <a:off x="6388924" y="9393382"/>
            <a:ext cx="1591293" cy="354780"/>
          </a:xfrm>
          <a:prstGeom prst="rect">
            <a:avLst/>
          </a:prstGeom>
        </p:spPr>
      </p:pic>
      <p:pic>
        <p:nvPicPr>
          <p:cNvPr id="4" name="Picture 3">
            <a:extLst>
              <a:ext uri="{FF2B5EF4-FFF2-40B4-BE49-F238E27FC236}">
                <a16:creationId xmlns:a16="http://schemas.microsoft.com/office/drawing/2014/main" id="{FB9195E9-AF4C-3C78-F9A9-A3CC011E090B}"/>
              </a:ext>
            </a:extLst>
          </p:cNvPr>
          <p:cNvPicPr>
            <a:picLocks noChangeAspect="1"/>
          </p:cNvPicPr>
          <p:nvPr/>
        </p:nvPicPr>
        <p:blipFill>
          <a:blip r:embed="rId7">
            <a:extLst>
              <a:ext uri="{28A0092B-C50C-407E-A947-70E740481C1C}">
                <a14:useLocalDpi xmlns:a14="http://schemas.microsoft.com/office/drawing/2010/main" val="0"/>
              </a:ext>
            </a:extLst>
          </a:blip>
          <a:srcRect l="37892" t="93796" r="35264" b="2581"/>
          <a:stretch>
            <a:fillRect/>
          </a:stretch>
        </p:blipFill>
        <p:spPr>
          <a:xfrm>
            <a:off x="6012289" y="9405257"/>
            <a:ext cx="2628900" cy="354780"/>
          </a:xfrm>
          <a:prstGeom prst="rect">
            <a:avLst/>
          </a:prstGeom>
        </p:spPr>
      </p:pic>
      <p:pic>
        <p:nvPicPr>
          <p:cNvPr id="7" name="Picture 6">
            <a:extLst>
              <a:ext uri="{FF2B5EF4-FFF2-40B4-BE49-F238E27FC236}">
                <a16:creationId xmlns:a16="http://schemas.microsoft.com/office/drawing/2014/main" id="{67C143D5-C98B-1581-92B9-19653C58026C}"/>
              </a:ext>
            </a:extLst>
          </p:cNvPr>
          <p:cNvPicPr>
            <a:picLocks noChangeAspect="1"/>
          </p:cNvPicPr>
          <p:nvPr/>
        </p:nvPicPr>
        <p:blipFill>
          <a:blip r:embed="rId8">
            <a:extLst>
              <a:ext uri="{28A0092B-C50C-407E-A947-70E740481C1C}">
                <a14:useLocalDpi xmlns:a14="http://schemas.microsoft.com/office/drawing/2010/main" val="0"/>
              </a:ext>
            </a:extLst>
          </a:blip>
          <a:srcRect l="7841" t="32219" r="87887" b="30978"/>
          <a:stretch>
            <a:fillRect/>
          </a:stretch>
        </p:blipFill>
        <p:spPr>
          <a:xfrm>
            <a:off x="2921555" y="3340137"/>
            <a:ext cx="418455" cy="3604116"/>
          </a:xfrm>
          <a:prstGeom prst="rect">
            <a:avLst/>
          </a:prstGeom>
        </p:spPr>
      </p:pic>
    </p:spTree>
    <p:extLst>
      <p:ext uri="{BB962C8B-B14F-4D97-AF65-F5344CB8AC3E}">
        <p14:creationId xmlns:p14="http://schemas.microsoft.com/office/powerpoint/2010/main" val="968157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99A8D6-8A9B-5A23-A2B3-43A19EDD333E}"/>
            </a:ext>
          </a:extLst>
        </p:cNvPr>
        <p:cNvGrpSpPr/>
        <p:nvPr/>
      </p:nvGrpSpPr>
      <p:grpSpPr>
        <a:xfrm>
          <a:off x="0" y="0"/>
          <a:ext cx="0" cy="0"/>
          <a:chOff x="0" y="0"/>
          <a:chExt cx="0" cy="0"/>
        </a:xfrm>
      </p:grpSpPr>
      <p:sp>
        <p:nvSpPr>
          <p:cNvPr id="18" name="テキスト ボックス 5">
            <a:extLst>
              <a:ext uri="{FF2B5EF4-FFF2-40B4-BE49-F238E27FC236}">
                <a16:creationId xmlns:a16="http://schemas.microsoft.com/office/drawing/2014/main" id="{48E231DD-9606-89C3-8429-E8741E26FC4E}"/>
              </a:ext>
            </a:extLst>
          </p:cNvPr>
          <p:cNvSpPr txBox="1"/>
          <p:nvPr/>
        </p:nvSpPr>
        <p:spPr>
          <a:xfrm>
            <a:off x="3156239" y="128016"/>
            <a:ext cx="8341001"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Forward Filtering 0°(400 atoms)</a:t>
            </a:r>
          </a:p>
        </p:txBody>
      </p:sp>
      <p:pic>
        <p:nvPicPr>
          <p:cNvPr id="8" name="Picture 7" descr="A graph of a graph&#10;&#10;AI-generated content may be incorrect.">
            <a:extLst>
              <a:ext uri="{FF2B5EF4-FFF2-40B4-BE49-F238E27FC236}">
                <a16:creationId xmlns:a16="http://schemas.microsoft.com/office/drawing/2014/main" id="{869EDB59-4E9F-D4CA-2014-BEB97E44CB27}"/>
              </a:ext>
            </a:extLst>
          </p:cNvPr>
          <p:cNvPicPr>
            <a:picLocks noChangeAspect="1"/>
          </p:cNvPicPr>
          <p:nvPr/>
        </p:nvPicPr>
        <p:blipFill>
          <a:blip r:embed="rId3">
            <a:extLst>
              <a:ext uri="{28A0092B-C50C-407E-A947-70E740481C1C}">
                <a14:useLocalDpi xmlns:a14="http://schemas.microsoft.com/office/drawing/2010/main" val="0"/>
              </a:ext>
            </a:extLst>
          </a:blip>
          <a:srcRect l="11843" t="11375" r="9239" b="6219"/>
          <a:stretch>
            <a:fillRect/>
          </a:stretch>
        </p:blipFill>
        <p:spPr>
          <a:xfrm>
            <a:off x="3343222" y="1335024"/>
            <a:ext cx="7728614" cy="8070233"/>
          </a:xfrm>
          <a:prstGeom prst="rect">
            <a:avLst/>
          </a:prstGeom>
        </p:spPr>
      </p:pic>
      <p:pic>
        <p:nvPicPr>
          <p:cNvPr id="9" name="Picture 8" descr="A graph of different colored lines&#10;&#10;AI-generated content may be incorrect.">
            <a:extLst>
              <a:ext uri="{FF2B5EF4-FFF2-40B4-BE49-F238E27FC236}">
                <a16:creationId xmlns:a16="http://schemas.microsoft.com/office/drawing/2014/main" id="{A85350E7-7178-5C98-5BBD-773D84425367}"/>
              </a:ext>
            </a:extLst>
          </p:cNvPr>
          <p:cNvPicPr>
            <a:picLocks noChangeAspect="1"/>
          </p:cNvPicPr>
          <p:nvPr/>
        </p:nvPicPr>
        <p:blipFill>
          <a:blip r:embed="rId4">
            <a:extLst>
              <a:ext uri="{28A0092B-C50C-407E-A947-70E740481C1C}">
                <a14:useLocalDpi xmlns:a14="http://schemas.microsoft.com/office/drawing/2010/main" val="0"/>
              </a:ext>
            </a:extLst>
          </a:blip>
          <a:srcRect l="52532" t="12724" r="10542" b="64567"/>
          <a:stretch>
            <a:fillRect/>
          </a:stretch>
        </p:blipFill>
        <p:spPr>
          <a:xfrm>
            <a:off x="7845552" y="1408176"/>
            <a:ext cx="3099661" cy="1906284"/>
          </a:xfrm>
          <a:prstGeom prst="rect">
            <a:avLst/>
          </a:prstGeom>
        </p:spPr>
      </p:pic>
      <p:pic>
        <p:nvPicPr>
          <p:cNvPr id="12" name="Picture 11" descr="A group of green and red circles&#10;&#10;AI-generated content may be incorrect.">
            <a:extLst>
              <a:ext uri="{FF2B5EF4-FFF2-40B4-BE49-F238E27FC236}">
                <a16:creationId xmlns:a16="http://schemas.microsoft.com/office/drawing/2014/main" id="{111AFEFD-2A9C-9B3D-1690-3707DE2152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2464" y="1408176"/>
            <a:ext cx="3388424" cy="2240280"/>
          </a:xfrm>
          <a:prstGeom prst="rect">
            <a:avLst/>
          </a:prstGeom>
        </p:spPr>
      </p:pic>
      <p:sp>
        <p:nvSpPr>
          <p:cNvPr id="19" name="TextBox 18">
            <a:extLst>
              <a:ext uri="{FF2B5EF4-FFF2-40B4-BE49-F238E27FC236}">
                <a16:creationId xmlns:a16="http://schemas.microsoft.com/office/drawing/2014/main" id="{4431B67C-7C07-137A-B88C-83ACB08EE199}"/>
              </a:ext>
            </a:extLst>
          </p:cNvPr>
          <p:cNvSpPr txBox="1"/>
          <p:nvPr/>
        </p:nvSpPr>
        <p:spPr>
          <a:xfrm>
            <a:off x="102077" y="1408176"/>
            <a:ext cx="307621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Ti(2p</a:t>
            </a:r>
            <a:r>
              <a:rPr lang="en-US" sz="2800" baseline="-25000" dirty="0">
                <a:latin typeface="Arial" panose="020B0604020202020204" pitchFamily="34" charset="0"/>
                <a:cs typeface="Arial" panose="020B0604020202020204" pitchFamily="34" charset="0"/>
              </a:rPr>
              <a:t>3/2</a:t>
            </a:r>
            <a:r>
              <a:rPr lang="en-US" sz="2800" dirty="0">
                <a:latin typeface="Arial" panose="020B0604020202020204" pitchFamily="34" charset="0"/>
                <a:cs typeface="Arial" panose="020B0604020202020204" pitchFamily="34" charset="0"/>
              </a:rPr>
              <a:t>) 1019 eV</a:t>
            </a:r>
          </a:p>
        </p:txBody>
      </p:sp>
      <p:pic>
        <p:nvPicPr>
          <p:cNvPr id="2" name="Picture 1">
            <a:extLst>
              <a:ext uri="{FF2B5EF4-FFF2-40B4-BE49-F238E27FC236}">
                <a16:creationId xmlns:a16="http://schemas.microsoft.com/office/drawing/2014/main" id="{5EB959B0-1027-975B-788F-D195830F3404}"/>
              </a:ext>
            </a:extLst>
          </p:cNvPr>
          <p:cNvPicPr>
            <a:picLocks noChangeAspect="1"/>
          </p:cNvPicPr>
          <p:nvPr/>
        </p:nvPicPr>
        <p:blipFill>
          <a:blip r:embed="rId6">
            <a:extLst>
              <a:ext uri="{28A0092B-C50C-407E-A947-70E740481C1C}">
                <a14:useLocalDpi xmlns:a14="http://schemas.microsoft.com/office/drawing/2010/main" val="0"/>
              </a:ext>
            </a:extLst>
          </a:blip>
          <a:srcRect l="37892" t="93796" r="35264" b="2581"/>
          <a:stretch>
            <a:fillRect/>
          </a:stretch>
        </p:blipFill>
        <p:spPr>
          <a:xfrm>
            <a:off x="6012289" y="9405257"/>
            <a:ext cx="2628900" cy="354780"/>
          </a:xfrm>
          <a:prstGeom prst="rect">
            <a:avLst/>
          </a:prstGeom>
        </p:spPr>
      </p:pic>
      <p:pic>
        <p:nvPicPr>
          <p:cNvPr id="4" name="Picture 3">
            <a:extLst>
              <a:ext uri="{FF2B5EF4-FFF2-40B4-BE49-F238E27FC236}">
                <a16:creationId xmlns:a16="http://schemas.microsoft.com/office/drawing/2014/main" id="{74ED3249-5E77-7A73-402D-4464F3615C4A}"/>
              </a:ext>
            </a:extLst>
          </p:cNvPr>
          <p:cNvPicPr>
            <a:picLocks noChangeAspect="1"/>
          </p:cNvPicPr>
          <p:nvPr/>
        </p:nvPicPr>
        <p:blipFill>
          <a:blip r:embed="rId7">
            <a:extLst>
              <a:ext uri="{28A0092B-C50C-407E-A947-70E740481C1C}">
                <a14:useLocalDpi xmlns:a14="http://schemas.microsoft.com/office/drawing/2010/main" val="0"/>
              </a:ext>
            </a:extLst>
          </a:blip>
          <a:srcRect l="7841" t="32219" r="87887" b="30978"/>
          <a:stretch>
            <a:fillRect/>
          </a:stretch>
        </p:blipFill>
        <p:spPr>
          <a:xfrm>
            <a:off x="2924767" y="3328748"/>
            <a:ext cx="418455" cy="3604116"/>
          </a:xfrm>
          <a:prstGeom prst="rect">
            <a:avLst/>
          </a:prstGeom>
        </p:spPr>
      </p:pic>
    </p:spTree>
    <p:extLst>
      <p:ext uri="{BB962C8B-B14F-4D97-AF65-F5344CB8AC3E}">
        <p14:creationId xmlns:p14="http://schemas.microsoft.com/office/powerpoint/2010/main" val="12539551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137757-259F-8DD6-79D6-E59B3A4DF26F}"/>
            </a:ext>
          </a:extLst>
        </p:cNvPr>
        <p:cNvGrpSpPr/>
        <p:nvPr/>
      </p:nvGrpSpPr>
      <p:grpSpPr>
        <a:xfrm>
          <a:off x="0" y="0"/>
          <a:ext cx="0" cy="0"/>
          <a:chOff x="0" y="0"/>
          <a:chExt cx="0" cy="0"/>
        </a:xfrm>
      </p:grpSpPr>
      <p:pic>
        <p:nvPicPr>
          <p:cNvPr id="8" name="Picture 7" descr="A graph of different colored lines&#10;&#10;AI-generated content may be incorrect.">
            <a:extLst>
              <a:ext uri="{FF2B5EF4-FFF2-40B4-BE49-F238E27FC236}">
                <a16:creationId xmlns:a16="http://schemas.microsoft.com/office/drawing/2014/main" id="{C7888CBC-5451-D648-9022-18599A3321F3}"/>
              </a:ext>
            </a:extLst>
          </p:cNvPr>
          <p:cNvPicPr>
            <a:picLocks noChangeAspect="1"/>
          </p:cNvPicPr>
          <p:nvPr/>
        </p:nvPicPr>
        <p:blipFill>
          <a:blip r:embed="rId3">
            <a:extLst>
              <a:ext uri="{28A0092B-C50C-407E-A947-70E740481C1C}">
                <a14:useLocalDpi xmlns:a14="http://schemas.microsoft.com/office/drawing/2010/main" val="0"/>
              </a:ext>
            </a:extLst>
          </a:blip>
          <a:srcRect l="11792" t="11150" r="7934" b="6071"/>
          <a:stretch>
            <a:fillRect/>
          </a:stretch>
        </p:blipFill>
        <p:spPr>
          <a:xfrm>
            <a:off x="3590893" y="1405058"/>
            <a:ext cx="7582337" cy="7718948"/>
          </a:xfrm>
          <a:prstGeom prst="rect">
            <a:avLst/>
          </a:prstGeom>
        </p:spPr>
      </p:pic>
      <p:sp>
        <p:nvSpPr>
          <p:cNvPr id="12" name="テキスト ボックス 10">
            <a:extLst>
              <a:ext uri="{FF2B5EF4-FFF2-40B4-BE49-F238E27FC236}">
                <a16:creationId xmlns:a16="http://schemas.microsoft.com/office/drawing/2014/main" id="{58E0CF68-9729-C7E2-5B8E-B59415D21E98}"/>
              </a:ext>
            </a:extLst>
          </p:cNvPr>
          <p:cNvSpPr txBox="1"/>
          <p:nvPr/>
        </p:nvSpPr>
        <p:spPr>
          <a:xfrm>
            <a:off x="3001627" y="128016"/>
            <a:ext cx="8780642"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Forward Filtering 0°(400 atoms)</a:t>
            </a:r>
          </a:p>
        </p:txBody>
      </p:sp>
      <p:pic>
        <p:nvPicPr>
          <p:cNvPr id="6" name="Picture 5" descr="A graph of different colored lines&#10;&#10;AI-generated content may be incorrect.">
            <a:extLst>
              <a:ext uri="{FF2B5EF4-FFF2-40B4-BE49-F238E27FC236}">
                <a16:creationId xmlns:a16="http://schemas.microsoft.com/office/drawing/2014/main" id="{71758F10-6D72-1D03-7734-153C438FB1C3}"/>
              </a:ext>
            </a:extLst>
          </p:cNvPr>
          <p:cNvPicPr>
            <a:picLocks noChangeAspect="1"/>
          </p:cNvPicPr>
          <p:nvPr/>
        </p:nvPicPr>
        <p:blipFill>
          <a:blip r:embed="rId4">
            <a:extLst>
              <a:ext uri="{28A0092B-C50C-407E-A947-70E740481C1C}">
                <a14:useLocalDpi xmlns:a14="http://schemas.microsoft.com/office/drawing/2010/main" val="0"/>
              </a:ext>
            </a:extLst>
          </a:blip>
          <a:srcRect l="53863" t="12505" r="10457" b="66256"/>
          <a:stretch>
            <a:fillRect/>
          </a:stretch>
        </p:blipFill>
        <p:spPr>
          <a:xfrm>
            <a:off x="7726069" y="1525828"/>
            <a:ext cx="3230760" cy="1909402"/>
          </a:xfrm>
          <a:prstGeom prst="rect">
            <a:avLst/>
          </a:prstGeom>
        </p:spPr>
      </p:pic>
      <p:sp>
        <p:nvSpPr>
          <p:cNvPr id="10" name="TextBox 9">
            <a:extLst>
              <a:ext uri="{FF2B5EF4-FFF2-40B4-BE49-F238E27FC236}">
                <a16:creationId xmlns:a16="http://schemas.microsoft.com/office/drawing/2014/main" id="{67E942FD-BDC5-86F1-BDFA-980E73D0CA4A}"/>
              </a:ext>
            </a:extLst>
          </p:cNvPr>
          <p:cNvSpPr txBox="1"/>
          <p:nvPr/>
        </p:nvSpPr>
        <p:spPr>
          <a:xfrm>
            <a:off x="102077" y="1408176"/>
            <a:ext cx="307621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Ti(2p3/2) 1019 eV</a:t>
            </a:r>
          </a:p>
        </p:txBody>
      </p:sp>
      <p:pic>
        <p:nvPicPr>
          <p:cNvPr id="2" name="Picture 1" descr="A graph of a graph&#10;&#10;AI-generated content may be incorrect.">
            <a:extLst>
              <a:ext uri="{FF2B5EF4-FFF2-40B4-BE49-F238E27FC236}">
                <a16:creationId xmlns:a16="http://schemas.microsoft.com/office/drawing/2014/main" id="{F720E83E-F31E-5A70-34AA-7D68652552A6}"/>
              </a:ext>
            </a:extLst>
          </p:cNvPr>
          <p:cNvPicPr>
            <a:picLocks noChangeAspect="1"/>
          </p:cNvPicPr>
          <p:nvPr/>
        </p:nvPicPr>
        <p:blipFill>
          <a:blip r:embed="rId5">
            <a:extLst>
              <a:ext uri="{28A0092B-C50C-407E-A947-70E740481C1C}">
                <a14:useLocalDpi xmlns:a14="http://schemas.microsoft.com/office/drawing/2010/main" val="0"/>
              </a:ext>
            </a:extLst>
          </a:blip>
          <a:srcRect l="42943" t="93782" r="40808" b="2596"/>
          <a:stretch>
            <a:fillRect/>
          </a:stretch>
        </p:blipFill>
        <p:spPr>
          <a:xfrm>
            <a:off x="6495803" y="9143576"/>
            <a:ext cx="1591293" cy="354780"/>
          </a:xfrm>
          <a:prstGeom prst="rect">
            <a:avLst/>
          </a:prstGeom>
        </p:spPr>
      </p:pic>
      <p:pic>
        <p:nvPicPr>
          <p:cNvPr id="3" name="Picture 2">
            <a:extLst>
              <a:ext uri="{FF2B5EF4-FFF2-40B4-BE49-F238E27FC236}">
                <a16:creationId xmlns:a16="http://schemas.microsoft.com/office/drawing/2014/main" id="{FCBDDC2C-7AC7-A585-F8CE-AF7E7A2C499F}"/>
              </a:ext>
            </a:extLst>
          </p:cNvPr>
          <p:cNvPicPr>
            <a:picLocks noChangeAspect="1"/>
          </p:cNvPicPr>
          <p:nvPr/>
        </p:nvPicPr>
        <p:blipFill>
          <a:blip r:embed="rId6">
            <a:extLst>
              <a:ext uri="{28A0092B-C50C-407E-A947-70E740481C1C}">
                <a14:useLocalDpi xmlns:a14="http://schemas.microsoft.com/office/drawing/2010/main" val="0"/>
              </a:ext>
            </a:extLst>
          </a:blip>
          <a:srcRect l="37892" t="93796" r="35264" b="2581"/>
          <a:stretch>
            <a:fillRect/>
          </a:stretch>
        </p:blipFill>
        <p:spPr>
          <a:xfrm>
            <a:off x="6155167" y="9133791"/>
            <a:ext cx="2628900" cy="354780"/>
          </a:xfrm>
          <a:prstGeom prst="rect">
            <a:avLst/>
          </a:prstGeom>
        </p:spPr>
      </p:pic>
      <p:pic>
        <p:nvPicPr>
          <p:cNvPr id="4" name="Picture 3">
            <a:extLst>
              <a:ext uri="{FF2B5EF4-FFF2-40B4-BE49-F238E27FC236}">
                <a16:creationId xmlns:a16="http://schemas.microsoft.com/office/drawing/2014/main" id="{930BFD80-3F85-724C-027A-E49D62DCA332}"/>
              </a:ext>
            </a:extLst>
          </p:cNvPr>
          <p:cNvPicPr>
            <a:picLocks noChangeAspect="1"/>
          </p:cNvPicPr>
          <p:nvPr/>
        </p:nvPicPr>
        <p:blipFill>
          <a:blip r:embed="rId7">
            <a:extLst>
              <a:ext uri="{28A0092B-C50C-407E-A947-70E740481C1C}">
                <a14:useLocalDpi xmlns:a14="http://schemas.microsoft.com/office/drawing/2010/main" val="0"/>
              </a:ext>
            </a:extLst>
          </a:blip>
          <a:srcRect l="7841" t="32219" r="87887" b="30978"/>
          <a:stretch>
            <a:fillRect/>
          </a:stretch>
        </p:blipFill>
        <p:spPr>
          <a:xfrm>
            <a:off x="3172439" y="3255718"/>
            <a:ext cx="418455" cy="3604116"/>
          </a:xfrm>
          <a:prstGeom prst="rect">
            <a:avLst/>
          </a:prstGeom>
        </p:spPr>
      </p:pic>
    </p:spTree>
    <p:extLst>
      <p:ext uri="{BB962C8B-B14F-4D97-AF65-F5344CB8AC3E}">
        <p14:creationId xmlns:p14="http://schemas.microsoft.com/office/powerpoint/2010/main" val="920354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49B43A-04BF-D9B5-9DCE-7CE2C95A8947}"/>
            </a:ext>
          </a:extLst>
        </p:cNvPr>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065CA1E4-6867-D5EB-EE8B-7BD465042A58}"/>
              </a:ext>
            </a:extLst>
          </p:cNvPr>
          <p:cNvSpPr>
            <a:spLocks noGrp="1"/>
          </p:cNvSpPr>
          <p:nvPr>
            <p:ph idx="1"/>
          </p:nvPr>
        </p:nvSpPr>
        <p:spPr>
          <a:xfrm>
            <a:off x="295867" y="6076633"/>
            <a:ext cx="10686360" cy="658896"/>
          </a:xfrm>
        </p:spPr>
        <p:txBody>
          <a:bodyPr>
            <a:normAutofit/>
          </a:bodyPr>
          <a:lstStyle/>
          <a:p>
            <a:r>
              <a:rPr lang="en-GB" altLang="ja-JP" dirty="0">
                <a:latin typeface="Arial" panose="020B0604020202020204" pitchFamily="34" charset="0"/>
                <a:cs typeface="Arial" panose="020B0604020202020204" pitchFamily="34" charset="0"/>
              </a:rPr>
              <a:t>Small</a:t>
            </a:r>
            <a:r>
              <a:rPr lang="en-GB" altLang="ja-JP" baseline="0" dirty="0">
                <a:latin typeface="Arial" panose="020B0604020202020204" pitchFamily="34" charset="0"/>
                <a:cs typeface="Arial" panose="020B0604020202020204" pitchFamily="34" charset="0"/>
              </a:rPr>
              <a:t> structural changes </a:t>
            </a:r>
            <a:r>
              <a:rPr lang="en-GB" altLang="ja-JP" dirty="0">
                <a:latin typeface="Arial" panose="020B0604020202020204" pitchFamily="34" charset="0"/>
                <a:cs typeface="Arial" panose="020B0604020202020204" pitchFamily="34" charset="0"/>
              </a:rPr>
              <a:t>are</a:t>
            </a:r>
            <a:r>
              <a:rPr lang="en-GB" altLang="ja-JP" baseline="0" dirty="0">
                <a:latin typeface="Arial" panose="020B0604020202020204" pitchFamily="34" charset="0"/>
                <a:cs typeface="Arial" panose="020B0604020202020204" pitchFamily="34" charset="0"/>
              </a:rPr>
              <a:t> responsible for essential properties.</a:t>
            </a:r>
            <a:endParaRPr lang="en-GB" altLang="ja-JP" sz="3000" dirty="0"/>
          </a:p>
          <a:p>
            <a:endParaRPr lang="en-GB" altLang="ja-JP" sz="3000" dirty="0"/>
          </a:p>
        </p:txBody>
      </p:sp>
      <p:cxnSp>
        <p:nvCxnSpPr>
          <p:cNvPr id="10" name="Connecteur droit avec flèche 352">
            <a:extLst>
              <a:ext uri="{FF2B5EF4-FFF2-40B4-BE49-F238E27FC236}">
                <a16:creationId xmlns:a16="http://schemas.microsoft.com/office/drawing/2014/main" id="{2F0E1DE6-E944-ABD9-D964-8CE445805A1B}"/>
              </a:ext>
            </a:extLst>
          </p:cNvPr>
          <p:cNvCxnSpPr/>
          <p:nvPr/>
        </p:nvCxnSpPr>
        <p:spPr>
          <a:xfrm>
            <a:off x="2419682" y="5156200"/>
            <a:ext cx="1487170" cy="0"/>
          </a:xfrm>
          <a:prstGeom prst="straightConnector1">
            <a:avLst/>
          </a:prstGeom>
          <a:ln w="73025">
            <a:headEnd type="triangle" w="med" len="med"/>
            <a:tailEnd type="triangle" w="med" len="med"/>
          </a:ln>
        </p:spPr>
        <p:style>
          <a:lnRef idx="3">
            <a:schemeClr val="dk1"/>
          </a:lnRef>
          <a:fillRef idx="0">
            <a:schemeClr val="dk1"/>
          </a:fillRef>
          <a:effectRef idx="2">
            <a:schemeClr val="dk1"/>
          </a:effectRef>
          <a:fontRef idx="minor">
            <a:schemeClr val="tx1"/>
          </a:fontRef>
        </p:style>
      </p:cxnSp>
      <p:sp>
        <p:nvSpPr>
          <p:cNvPr id="11" name="ZoneTexte 353">
            <a:extLst>
              <a:ext uri="{FF2B5EF4-FFF2-40B4-BE49-F238E27FC236}">
                <a16:creationId xmlns:a16="http://schemas.microsoft.com/office/drawing/2014/main" id="{3361FC90-6196-ECA0-A971-36677634C876}"/>
              </a:ext>
            </a:extLst>
          </p:cNvPr>
          <p:cNvSpPr txBox="1"/>
          <p:nvPr/>
        </p:nvSpPr>
        <p:spPr>
          <a:xfrm>
            <a:off x="2265485" y="5251407"/>
            <a:ext cx="1795564" cy="523220"/>
          </a:xfrm>
          <a:prstGeom prst="rect">
            <a:avLst/>
          </a:prstGeom>
          <a:noFill/>
        </p:spPr>
        <p:txBody>
          <a:bodyPr wrap="square" rtlCol="0">
            <a:spAutoFit/>
          </a:bodyPr>
          <a:lstStyle/>
          <a:p>
            <a:pPr algn="ctr"/>
            <a:r>
              <a:rPr lang="fr-FR" sz="2800" dirty="0">
                <a:latin typeface="Arial" panose="020B0604020202020204" pitchFamily="34" charset="0"/>
                <a:cs typeface="Arial" panose="020B0604020202020204" pitchFamily="34" charset="0"/>
              </a:rPr>
              <a:t>3,905 Å</a:t>
            </a:r>
          </a:p>
        </p:txBody>
      </p:sp>
      <p:sp>
        <p:nvSpPr>
          <p:cNvPr id="310" name="テキスト ボックス 309">
            <a:extLst>
              <a:ext uri="{FF2B5EF4-FFF2-40B4-BE49-F238E27FC236}">
                <a16:creationId xmlns:a16="http://schemas.microsoft.com/office/drawing/2014/main" id="{B5AC8268-659E-BED7-478B-78B2372C65F4}"/>
              </a:ext>
            </a:extLst>
          </p:cNvPr>
          <p:cNvSpPr txBox="1"/>
          <p:nvPr/>
        </p:nvSpPr>
        <p:spPr>
          <a:xfrm>
            <a:off x="1287998" y="126656"/>
            <a:ext cx="11881073"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Perovskite material: Strontium Titanate (SrTiO</a:t>
            </a:r>
            <a:r>
              <a:rPr lang="en-US" altLang="ja-JP" sz="4000" b="1" baseline="-25000" dirty="0">
                <a:latin typeface="Arial" panose="02080604020202020204" pitchFamily="34" charset="0"/>
                <a:cs typeface="Arial" panose="02080604020202020204" pitchFamily="34" charset="0"/>
              </a:rPr>
              <a:t>3</a:t>
            </a:r>
            <a:r>
              <a:rPr lang="en-US" altLang="ja-JP" sz="4000" b="1" dirty="0">
                <a:latin typeface="Arial" panose="02080604020202020204" pitchFamily="34" charset="0"/>
                <a:cs typeface="Arial" panose="02080604020202020204" pitchFamily="34" charset="0"/>
              </a:rPr>
              <a:t>)</a:t>
            </a:r>
          </a:p>
        </p:txBody>
      </p:sp>
      <p:sp>
        <p:nvSpPr>
          <p:cNvPr id="18" name="テキスト ボックス 17">
            <a:extLst>
              <a:ext uri="{FF2B5EF4-FFF2-40B4-BE49-F238E27FC236}">
                <a16:creationId xmlns:a16="http://schemas.microsoft.com/office/drawing/2014/main" id="{B2B34230-C78A-6162-A163-BBF956FD79E3}"/>
              </a:ext>
            </a:extLst>
          </p:cNvPr>
          <p:cNvSpPr txBox="1"/>
          <p:nvPr/>
        </p:nvSpPr>
        <p:spPr>
          <a:xfrm>
            <a:off x="295867" y="6902033"/>
            <a:ext cx="9508930" cy="954107"/>
          </a:xfrm>
          <a:prstGeom prst="rect">
            <a:avLst/>
          </a:prstGeom>
          <a:noFill/>
        </p:spPr>
        <p:txBody>
          <a:bodyPr wrap="square" rtlCol="0">
            <a:spAutoFit/>
          </a:bodyPr>
          <a:lstStyle/>
          <a:p>
            <a:pPr marL="457200" indent="-457200">
              <a:buFont typeface="Arial" panose="020B0604020202020204" pitchFamily="34" charset="0"/>
              <a:buChar char="•"/>
            </a:pPr>
            <a:r>
              <a:rPr lang="en-GB" altLang="ja-JP" sz="2800" dirty="0">
                <a:latin typeface="Arial" panose="020B0604020202020204" pitchFamily="34" charset="0"/>
                <a:cs typeface="Arial" panose="020B0604020202020204" pitchFamily="34" charset="0"/>
              </a:rPr>
              <a:t>To understand and/or control these properties, we need:</a:t>
            </a:r>
            <a:r>
              <a:rPr lang="en-GB" altLang="ja-JP" sz="2800" dirty="0"/>
              <a:t> </a:t>
            </a:r>
            <a:endParaRPr lang="en-GB" altLang="ja-JP" sz="2800" dirty="0">
              <a:latin typeface="Arial" panose="020B0604020202020204" pitchFamily="34" charset="0"/>
              <a:cs typeface="Arial" panose="020B0604020202020204" pitchFamily="34" charset="0"/>
            </a:endParaRPr>
          </a:p>
          <a:p>
            <a:r>
              <a:rPr lang="en-GB" altLang="ja-JP" sz="2800" dirty="0">
                <a:latin typeface="Arial" panose="020B0604020202020204" pitchFamily="34" charset="0"/>
                <a:cs typeface="Arial" panose="020B0604020202020204" pitchFamily="34" charset="0"/>
              </a:rPr>
              <a:t>✓ Surface sensitivity</a:t>
            </a:r>
            <a:endParaRPr kumimoji="1" lang="ja-JP" altLang="en-US" sz="2800" dirty="0">
              <a:latin typeface="Arial" panose="020B0604020202020204" pitchFamily="34" charset="0"/>
              <a:cs typeface="Arial" panose="020B0604020202020204" pitchFamily="34" charset="0"/>
            </a:endParaRPr>
          </a:p>
        </p:txBody>
      </p:sp>
      <p:grpSp>
        <p:nvGrpSpPr>
          <p:cNvPr id="8" name="Group 7">
            <a:extLst>
              <a:ext uri="{FF2B5EF4-FFF2-40B4-BE49-F238E27FC236}">
                <a16:creationId xmlns:a16="http://schemas.microsoft.com/office/drawing/2014/main" id="{AD649B85-65F1-E07B-DEDB-5D8BC83CA829}"/>
              </a:ext>
            </a:extLst>
          </p:cNvPr>
          <p:cNvGrpSpPr/>
          <p:nvPr/>
        </p:nvGrpSpPr>
        <p:grpSpPr>
          <a:xfrm>
            <a:off x="2039453" y="2456578"/>
            <a:ext cx="2582228" cy="2572622"/>
            <a:chOff x="10961629" y="1340851"/>
            <a:chExt cx="2788357" cy="2777984"/>
          </a:xfrm>
        </p:grpSpPr>
        <p:grpSp>
          <p:nvGrpSpPr>
            <p:cNvPr id="315" name="Group 314">
              <a:extLst>
                <a:ext uri="{FF2B5EF4-FFF2-40B4-BE49-F238E27FC236}">
                  <a16:creationId xmlns:a16="http://schemas.microsoft.com/office/drawing/2014/main" id="{623EE0C2-91C9-2942-88F6-003EDBE977E0}"/>
                </a:ext>
              </a:extLst>
            </p:cNvPr>
            <p:cNvGrpSpPr/>
            <p:nvPr/>
          </p:nvGrpSpPr>
          <p:grpSpPr>
            <a:xfrm>
              <a:off x="10961629" y="1340851"/>
              <a:ext cx="2788357" cy="2777984"/>
              <a:chOff x="14834" y="6195"/>
              <a:chExt cx="3871" cy="3889"/>
            </a:xfrm>
          </p:grpSpPr>
          <p:sp>
            <p:nvSpPr>
              <p:cNvPr id="316" name="Ellipse 350">
                <a:extLst>
                  <a:ext uri="{FF2B5EF4-FFF2-40B4-BE49-F238E27FC236}">
                    <a16:creationId xmlns:a16="http://schemas.microsoft.com/office/drawing/2014/main" id="{14512AC8-5051-358A-E68A-DD312CE38F73}"/>
                  </a:ext>
                </a:extLst>
              </p:cNvPr>
              <p:cNvSpPr/>
              <p:nvPr/>
            </p:nvSpPr>
            <p:spPr>
              <a:xfrm>
                <a:off x="16886" y="7678"/>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17" name="Connecteur droit 354">
                <a:extLst>
                  <a:ext uri="{FF2B5EF4-FFF2-40B4-BE49-F238E27FC236}">
                    <a16:creationId xmlns:a16="http://schemas.microsoft.com/office/drawing/2014/main" id="{BED50B8C-368B-112C-A2E5-C310205C089F}"/>
                  </a:ext>
                </a:extLst>
              </p:cNvPr>
              <p:cNvCxnSpPr>
                <a:endCxn id="318" idx="4"/>
              </p:cNvCxnSpPr>
              <p:nvPr/>
            </p:nvCxnSpPr>
            <p:spPr>
              <a:xfrm flipV="1">
                <a:off x="15991" y="7140"/>
                <a:ext cx="0" cy="1732"/>
              </a:xfrm>
              <a:prstGeom prst="line">
                <a:avLst/>
              </a:prstGeom>
              <a:ln w="31750"/>
            </p:spPr>
            <p:style>
              <a:lnRef idx="1">
                <a:schemeClr val="dk1"/>
              </a:lnRef>
              <a:fillRef idx="0">
                <a:schemeClr val="dk1"/>
              </a:fillRef>
              <a:effectRef idx="0">
                <a:schemeClr val="dk1"/>
              </a:effectRef>
              <a:fontRef idx="minor">
                <a:schemeClr val="tx1"/>
              </a:fontRef>
            </p:style>
          </p:cxnSp>
          <p:sp>
            <p:nvSpPr>
              <p:cNvPr id="318" name="Ellipse 355">
                <a:extLst>
                  <a:ext uri="{FF2B5EF4-FFF2-40B4-BE49-F238E27FC236}">
                    <a16:creationId xmlns:a16="http://schemas.microsoft.com/office/drawing/2014/main" id="{4ECB7F82-4464-3CD6-57F7-5828BC321896}"/>
                  </a:ext>
                </a:extLst>
              </p:cNvPr>
              <p:cNvSpPr/>
              <p:nvPr/>
            </p:nvSpPr>
            <p:spPr>
              <a:xfrm>
                <a:off x="15519" y="619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9" name="Ellipse 356">
                <a:extLst>
                  <a:ext uri="{FF2B5EF4-FFF2-40B4-BE49-F238E27FC236}">
                    <a16:creationId xmlns:a16="http://schemas.microsoft.com/office/drawing/2014/main" id="{2DAC448E-A5C9-5096-560B-9D1924CF3382}"/>
                  </a:ext>
                </a:extLst>
              </p:cNvPr>
              <p:cNvSpPr/>
              <p:nvPr/>
            </p:nvSpPr>
            <p:spPr>
              <a:xfrm>
                <a:off x="17760" y="619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0" name="Ellipse 357">
                <a:extLst>
                  <a:ext uri="{FF2B5EF4-FFF2-40B4-BE49-F238E27FC236}">
                    <a16:creationId xmlns:a16="http://schemas.microsoft.com/office/drawing/2014/main" id="{2862FD15-87B6-B822-4A2C-96648FCF0B41}"/>
                  </a:ext>
                </a:extLst>
              </p:cNvPr>
              <p:cNvSpPr/>
              <p:nvPr/>
            </p:nvSpPr>
            <p:spPr>
              <a:xfrm>
                <a:off x="15519" y="859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1" name="Ellipse 358">
                <a:extLst>
                  <a:ext uri="{FF2B5EF4-FFF2-40B4-BE49-F238E27FC236}">
                    <a16:creationId xmlns:a16="http://schemas.microsoft.com/office/drawing/2014/main" id="{411AF943-33EB-DBAF-B2FC-A3887C78BE08}"/>
                  </a:ext>
                </a:extLst>
              </p:cNvPr>
              <p:cNvSpPr/>
              <p:nvPr/>
            </p:nvSpPr>
            <p:spPr>
              <a:xfrm>
                <a:off x="17760" y="859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22" name="Connecteur droit 359">
                <a:extLst>
                  <a:ext uri="{FF2B5EF4-FFF2-40B4-BE49-F238E27FC236}">
                    <a16:creationId xmlns:a16="http://schemas.microsoft.com/office/drawing/2014/main" id="{F060EEC8-ACB1-F15A-86D0-80C356511048}"/>
                  </a:ext>
                </a:extLst>
              </p:cNvPr>
              <p:cNvCxnSpPr/>
              <p:nvPr/>
            </p:nvCxnSpPr>
            <p:spPr>
              <a:xfrm flipV="1">
                <a:off x="15297" y="6818"/>
                <a:ext cx="493" cy="403"/>
              </a:xfrm>
              <a:prstGeom prst="line">
                <a:avLst/>
              </a:prstGeom>
              <a:ln w="31750"/>
            </p:spPr>
            <p:style>
              <a:lnRef idx="1">
                <a:schemeClr val="dk1"/>
              </a:lnRef>
              <a:fillRef idx="0">
                <a:schemeClr val="dk1"/>
              </a:fillRef>
              <a:effectRef idx="0">
                <a:schemeClr val="dk1"/>
              </a:effectRef>
              <a:fontRef idx="minor">
                <a:schemeClr val="tx1"/>
              </a:fontRef>
            </p:style>
          </p:cxnSp>
          <p:sp>
            <p:nvSpPr>
              <p:cNvPr id="323" name="Ellipse 360">
                <a:extLst>
                  <a:ext uri="{FF2B5EF4-FFF2-40B4-BE49-F238E27FC236}">
                    <a16:creationId xmlns:a16="http://schemas.microsoft.com/office/drawing/2014/main" id="{4EEDD977-8E32-A058-BF2D-97EF48085B36}"/>
                  </a:ext>
                </a:extLst>
              </p:cNvPr>
              <p:cNvSpPr/>
              <p:nvPr/>
            </p:nvSpPr>
            <p:spPr>
              <a:xfrm>
                <a:off x="14834" y="673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24" name="Connecteur droit 361">
                <a:extLst>
                  <a:ext uri="{FF2B5EF4-FFF2-40B4-BE49-F238E27FC236}">
                    <a16:creationId xmlns:a16="http://schemas.microsoft.com/office/drawing/2014/main" id="{5731CEBA-81A5-FF84-9630-0CE01A42A60C}"/>
                  </a:ext>
                </a:extLst>
              </p:cNvPr>
              <p:cNvCxnSpPr>
                <a:stCxn id="318" idx="6"/>
                <a:endCxn id="319" idx="2"/>
              </p:cNvCxnSpPr>
              <p:nvPr/>
            </p:nvCxnSpPr>
            <p:spPr>
              <a:xfrm>
                <a:off x="16464" y="6667"/>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25" name="Connecteur droit 362">
                <a:extLst>
                  <a:ext uri="{FF2B5EF4-FFF2-40B4-BE49-F238E27FC236}">
                    <a16:creationId xmlns:a16="http://schemas.microsoft.com/office/drawing/2014/main" id="{A649D658-2233-AD98-7378-827EEB0EF05B}"/>
                  </a:ext>
                </a:extLst>
              </p:cNvPr>
              <p:cNvCxnSpPr/>
              <p:nvPr/>
            </p:nvCxnSpPr>
            <p:spPr>
              <a:xfrm flipV="1">
                <a:off x="17513" y="6846"/>
                <a:ext cx="493" cy="403"/>
              </a:xfrm>
              <a:prstGeom prst="line">
                <a:avLst/>
              </a:prstGeom>
              <a:ln w="31750"/>
            </p:spPr>
            <p:style>
              <a:lnRef idx="1">
                <a:schemeClr val="dk1"/>
              </a:lnRef>
              <a:fillRef idx="0">
                <a:schemeClr val="dk1"/>
              </a:fillRef>
              <a:effectRef idx="0">
                <a:schemeClr val="dk1"/>
              </a:effectRef>
              <a:fontRef idx="minor">
                <a:schemeClr val="tx1"/>
              </a:fontRef>
            </p:style>
          </p:cxnSp>
          <p:cxnSp>
            <p:nvCxnSpPr>
              <p:cNvPr id="326" name="Connecteur droit 363">
                <a:extLst>
                  <a:ext uri="{FF2B5EF4-FFF2-40B4-BE49-F238E27FC236}">
                    <a16:creationId xmlns:a16="http://schemas.microsoft.com/office/drawing/2014/main" id="{9CD1FB39-92BF-51F8-A12D-621D3208A116}"/>
                  </a:ext>
                </a:extLst>
              </p:cNvPr>
              <p:cNvCxnSpPr/>
              <p:nvPr/>
            </p:nvCxnSpPr>
            <p:spPr>
              <a:xfrm>
                <a:off x="15790" y="9612"/>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27" name="Connecteur droit 364">
                <a:extLst>
                  <a:ext uri="{FF2B5EF4-FFF2-40B4-BE49-F238E27FC236}">
                    <a16:creationId xmlns:a16="http://schemas.microsoft.com/office/drawing/2014/main" id="{29075974-EE5C-C90B-3743-CB4B7C90E01D}"/>
                  </a:ext>
                </a:extLst>
              </p:cNvPr>
              <p:cNvCxnSpPr/>
              <p:nvPr/>
            </p:nvCxnSpPr>
            <p:spPr>
              <a:xfrm>
                <a:off x="16464" y="9066"/>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28" name="Connecteur droit 365">
                <a:extLst>
                  <a:ext uri="{FF2B5EF4-FFF2-40B4-BE49-F238E27FC236}">
                    <a16:creationId xmlns:a16="http://schemas.microsoft.com/office/drawing/2014/main" id="{E7B0FBE2-210C-2770-5F26-A575ABA8CB5C}"/>
                  </a:ext>
                </a:extLst>
              </p:cNvPr>
              <p:cNvCxnSpPr/>
              <p:nvPr/>
            </p:nvCxnSpPr>
            <p:spPr>
              <a:xfrm flipV="1">
                <a:off x="15297" y="9175"/>
                <a:ext cx="493" cy="403"/>
              </a:xfrm>
              <a:prstGeom prst="line">
                <a:avLst/>
              </a:prstGeom>
              <a:ln w="31750"/>
            </p:spPr>
            <p:style>
              <a:lnRef idx="1">
                <a:schemeClr val="dk1"/>
              </a:lnRef>
              <a:fillRef idx="0">
                <a:schemeClr val="dk1"/>
              </a:fillRef>
              <a:effectRef idx="0">
                <a:schemeClr val="dk1"/>
              </a:effectRef>
              <a:fontRef idx="minor">
                <a:schemeClr val="tx1"/>
              </a:fontRef>
            </p:style>
          </p:cxnSp>
          <p:cxnSp>
            <p:nvCxnSpPr>
              <p:cNvPr id="329" name="Connecteur droit 366">
                <a:extLst>
                  <a:ext uri="{FF2B5EF4-FFF2-40B4-BE49-F238E27FC236}">
                    <a16:creationId xmlns:a16="http://schemas.microsoft.com/office/drawing/2014/main" id="{888606AC-10C0-5362-5CF8-B9FF6DD08F1B}"/>
                  </a:ext>
                </a:extLst>
              </p:cNvPr>
              <p:cNvCxnSpPr/>
              <p:nvPr/>
            </p:nvCxnSpPr>
            <p:spPr>
              <a:xfrm flipV="1">
                <a:off x="17546" y="9202"/>
                <a:ext cx="493" cy="403"/>
              </a:xfrm>
              <a:prstGeom prst="line">
                <a:avLst/>
              </a:prstGeom>
              <a:ln w="31750"/>
            </p:spPr>
            <p:style>
              <a:lnRef idx="1">
                <a:schemeClr val="dk1"/>
              </a:lnRef>
              <a:fillRef idx="0">
                <a:schemeClr val="dk1"/>
              </a:fillRef>
              <a:effectRef idx="0">
                <a:schemeClr val="dk1"/>
              </a:effectRef>
              <a:fontRef idx="minor">
                <a:schemeClr val="tx1"/>
              </a:fontRef>
            </p:style>
          </p:cxnSp>
          <p:sp>
            <p:nvSpPr>
              <p:cNvPr id="330" name="Ellipse 367">
                <a:extLst>
                  <a:ext uri="{FF2B5EF4-FFF2-40B4-BE49-F238E27FC236}">
                    <a16:creationId xmlns:a16="http://schemas.microsoft.com/office/drawing/2014/main" id="{10DACED1-09E4-2777-DFFE-3A6833C528C0}"/>
                  </a:ext>
                </a:extLst>
              </p:cNvPr>
              <p:cNvSpPr/>
              <p:nvPr/>
            </p:nvSpPr>
            <p:spPr>
              <a:xfrm>
                <a:off x="14834" y="913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1" name="Ellipse 368">
                <a:extLst>
                  <a:ext uri="{FF2B5EF4-FFF2-40B4-BE49-F238E27FC236}">
                    <a16:creationId xmlns:a16="http://schemas.microsoft.com/office/drawing/2014/main" id="{8C55EA05-5590-FBBD-E45E-D66A76C7CC9D}"/>
                  </a:ext>
                </a:extLst>
              </p:cNvPr>
              <p:cNvSpPr/>
              <p:nvPr/>
            </p:nvSpPr>
            <p:spPr>
              <a:xfrm>
                <a:off x="17075" y="913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32" name="Connecteur droit 369">
                <a:extLst>
                  <a:ext uri="{FF2B5EF4-FFF2-40B4-BE49-F238E27FC236}">
                    <a16:creationId xmlns:a16="http://schemas.microsoft.com/office/drawing/2014/main" id="{C0D77C46-1FA6-5F85-6CB8-BA14FBB2391B}"/>
                  </a:ext>
                </a:extLst>
              </p:cNvPr>
              <p:cNvCxnSpPr>
                <a:stCxn id="330" idx="0"/>
                <a:endCxn id="323" idx="4"/>
              </p:cNvCxnSpPr>
              <p:nvPr/>
            </p:nvCxnSpPr>
            <p:spPr>
              <a:xfrm flipV="1">
                <a:off x="15306" y="7680"/>
                <a:ext cx="0" cy="1459"/>
              </a:xfrm>
              <a:prstGeom prst="line">
                <a:avLst/>
              </a:prstGeom>
              <a:ln w="31750"/>
            </p:spPr>
            <p:style>
              <a:lnRef idx="1">
                <a:schemeClr val="dk1"/>
              </a:lnRef>
              <a:fillRef idx="0">
                <a:schemeClr val="dk1"/>
              </a:fillRef>
              <a:effectRef idx="0">
                <a:schemeClr val="dk1"/>
              </a:effectRef>
              <a:fontRef idx="minor">
                <a:schemeClr val="tx1"/>
              </a:fontRef>
            </p:style>
          </p:cxnSp>
          <p:cxnSp>
            <p:nvCxnSpPr>
              <p:cNvPr id="333" name="Connecteur droit 370">
                <a:extLst>
                  <a:ext uri="{FF2B5EF4-FFF2-40B4-BE49-F238E27FC236}">
                    <a16:creationId xmlns:a16="http://schemas.microsoft.com/office/drawing/2014/main" id="{7A563DD9-E019-59F4-54D7-574342F52BA9}"/>
                  </a:ext>
                </a:extLst>
              </p:cNvPr>
              <p:cNvCxnSpPr>
                <a:stCxn id="331" idx="0"/>
                <a:endCxn id="338" idx="4"/>
              </p:cNvCxnSpPr>
              <p:nvPr/>
            </p:nvCxnSpPr>
            <p:spPr>
              <a:xfrm flipV="1">
                <a:off x="17547" y="7680"/>
                <a:ext cx="0" cy="1459"/>
              </a:xfrm>
              <a:prstGeom prst="line">
                <a:avLst/>
              </a:prstGeom>
              <a:ln w="31750"/>
            </p:spPr>
            <p:style>
              <a:lnRef idx="1">
                <a:schemeClr val="dk1"/>
              </a:lnRef>
              <a:fillRef idx="0">
                <a:schemeClr val="dk1"/>
              </a:fillRef>
              <a:effectRef idx="0">
                <a:schemeClr val="dk1"/>
              </a:effectRef>
              <a:fontRef idx="minor">
                <a:schemeClr val="tx1"/>
              </a:fontRef>
            </p:style>
          </p:cxnSp>
          <p:cxnSp>
            <p:nvCxnSpPr>
              <p:cNvPr id="334" name="Connecteur droit 371">
                <a:extLst>
                  <a:ext uri="{FF2B5EF4-FFF2-40B4-BE49-F238E27FC236}">
                    <a16:creationId xmlns:a16="http://schemas.microsoft.com/office/drawing/2014/main" id="{D56229A5-903A-1493-BB86-7D32A8D8C5D7}"/>
                  </a:ext>
                </a:extLst>
              </p:cNvPr>
              <p:cNvCxnSpPr>
                <a:stCxn id="321" idx="0"/>
                <a:endCxn id="319" idx="4"/>
              </p:cNvCxnSpPr>
              <p:nvPr/>
            </p:nvCxnSpPr>
            <p:spPr>
              <a:xfrm flipV="1">
                <a:off x="18232" y="7140"/>
                <a:ext cx="0" cy="1459"/>
              </a:xfrm>
              <a:prstGeom prst="line">
                <a:avLst/>
              </a:prstGeom>
              <a:ln w="31750"/>
            </p:spPr>
            <p:style>
              <a:lnRef idx="1">
                <a:schemeClr val="dk1"/>
              </a:lnRef>
              <a:fillRef idx="0">
                <a:schemeClr val="dk1"/>
              </a:fillRef>
              <a:effectRef idx="0">
                <a:schemeClr val="dk1"/>
              </a:effectRef>
              <a:fontRef idx="minor">
                <a:schemeClr val="tx1"/>
              </a:fontRef>
            </p:style>
          </p:cxnSp>
          <p:sp>
            <p:nvSpPr>
              <p:cNvPr id="335" name="Ellipse 372">
                <a:extLst>
                  <a:ext uri="{FF2B5EF4-FFF2-40B4-BE49-F238E27FC236}">
                    <a16:creationId xmlns:a16="http://schemas.microsoft.com/office/drawing/2014/main" id="{2141F4A2-08F5-9B4B-9748-0F1C7AFC322E}"/>
                  </a:ext>
                </a:extLst>
              </p:cNvPr>
              <p:cNvSpPr/>
              <p:nvPr/>
            </p:nvSpPr>
            <p:spPr>
              <a:xfrm>
                <a:off x="15404" y="7995"/>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6" name="Ellipse 373">
                <a:extLst>
                  <a:ext uri="{FF2B5EF4-FFF2-40B4-BE49-F238E27FC236}">
                    <a16:creationId xmlns:a16="http://schemas.microsoft.com/office/drawing/2014/main" id="{D208AA8D-4BE4-2C3C-87FD-21FE73DFD2D2}"/>
                  </a:ext>
                </a:extLst>
              </p:cNvPr>
              <p:cNvSpPr/>
              <p:nvPr/>
            </p:nvSpPr>
            <p:spPr>
              <a:xfrm>
                <a:off x="16523" y="9089"/>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37" name="Connecteur droit 375">
                <a:extLst>
                  <a:ext uri="{FF2B5EF4-FFF2-40B4-BE49-F238E27FC236}">
                    <a16:creationId xmlns:a16="http://schemas.microsoft.com/office/drawing/2014/main" id="{69764836-B02C-98B5-F8A1-C484FE630099}"/>
                  </a:ext>
                </a:extLst>
              </p:cNvPr>
              <p:cNvCxnSpPr>
                <a:stCxn id="323" idx="6"/>
                <a:endCxn id="338" idx="2"/>
              </p:cNvCxnSpPr>
              <p:nvPr/>
            </p:nvCxnSpPr>
            <p:spPr>
              <a:xfrm>
                <a:off x="15779" y="7208"/>
                <a:ext cx="1296" cy="0"/>
              </a:xfrm>
              <a:prstGeom prst="line">
                <a:avLst/>
              </a:prstGeom>
              <a:ln w="31750"/>
            </p:spPr>
            <p:style>
              <a:lnRef idx="1">
                <a:schemeClr val="dk1"/>
              </a:lnRef>
              <a:fillRef idx="0">
                <a:schemeClr val="dk1"/>
              </a:fillRef>
              <a:effectRef idx="0">
                <a:schemeClr val="dk1"/>
              </a:effectRef>
              <a:fontRef idx="minor">
                <a:schemeClr val="tx1"/>
              </a:fontRef>
            </p:style>
          </p:cxnSp>
          <p:sp>
            <p:nvSpPr>
              <p:cNvPr id="338" name="Ellipse 376">
                <a:extLst>
                  <a:ext uri="{FF2B5EF4-FFF2-40B4-BE49-F238E27FC236}">
                    <a16:creationId xmlns:a16="http://schemas.microsoft.com/office/drawing/2014/main" id="{9860A14A-D51E-AAE2-1CF3-D96B61DE0A3F}"/>
                  </a:ext>
                </a:extLst>
              </p:cNvPr>
              <p:cNvSpPr/>
              <p:nvPr/>
            </p:nvSpPr>
            <p:spPr>
              <a:xfrm>
                <a:off x="17075" y="673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9" name="Ellipse 374">
                <a:extLst>
                  <a:ext uri="{FF2B5EF4-FFF2-40B4-BE49-F238E27FC236}">
                    <a16:creationId xmlns:a16="http://schemas.microsoft.com/office/drawing/2014/main" id="{6160CE6A-A329-5D3E-95C6-47BE8169A702}"/>
                  </a:ext>
                </a:extLst>
              </p:cNvPr>
              <p:cNvSpPr/>
              <p:nvPr/>
            </p:nvSpPr>
            <p:spPr>
              <a:xfrm>
                <a:off x="17656" y="7989"/>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0" name="Ellipse 379">
                <a:extLst>
                  <a:ext uri="{FF2B5EF4-FFF2-40B4-BE49-F238E27FC236}">
                    <a16:creationId xmlns:a16="http://schemas.microsoft.com/office/drawing/2014/main" id="{72CE75DF-6930-5650-7737-AACDC2449BDB}"/>
                  </a:ext>
                </a:extLst>
              </p:cNvPr>
              <p:cNvSpPr/>
              <p:nvPr/>
            </p:nvSpPr>
            <p:spPr>
              <a:xfrm>
                <a:off x="16391" y="7695"/>
                <a:ext cx="782" cy="782"/>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1" name="Ellipse 381">
                <a:extLst>
                  <a:ext uri="{FF2B5EF4-FFF2-40B4-BE49-F238E27FC236}">
                    <a16:creationId xmlns:a16="http://schemas.microsoft.com/office/drawing/2014/main" id="{48140E5D-F07A-AAE8-A604-85EC9CAC5070}"/>
                  </a:ext>
                </a:extLst>
              </p:cNvPr>
              <p:cNvSpPr/>
              <p:nvPr/>
            </p:nvSpPr>
            <p:spPr>
              <a:xfrm>
                <a:off x="16177" y="8213"/>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44" name="Ellipse 372">
              <a:extLst>
                <a:ext uri="{FF2B5EF4-FFF2-40B4-BE49-F238E27FC236}">
                  <a16:creationId xmlns:a16="http://schemas.microsoft.com/office/drawing/2014/main" id="{79009F67-D5A7-2D17-1A96-852B980485B6}"/>
                </a:ext>
              </a:extLst>
            </p:cNvPr>
            <p:cNvSpPr/>
            <p:nvPr/>
          </p:nvSpPr>
          <p:spPr>
            <a:xfrm>
              <a:off x="12211383" y="1678204"/>
              <a:ext cx="364482" cy="361710"/>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TextBox 3">
              <a:extLst>
                <a:ext uri="{FF2B5EF4-FFF2-40B4-BE49-F238E27FC236}">
                  <a16:creationId xmlns:a16="http://schemas.microsoft.com/office/drawing/2014/main" id="{49C383ED-A497-7D87-6ABA-5FE289ECDAC5}"/>
                </a:ext>
              </a:extLst>
            </p:cNvPr>
            <p:cNvSpPr txBox="1"/>
            <p:nvPr/>
          </p:nvSpPr>
          <p:spPr>
            <a:xfrm>
              <a:off x="12670941" y="1826891"/>
              <a:ext cx="513082"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5" name="TextBox 4">
              <a:extLst>
                <a:ext uri="{FF2B5EF4-FFF2-40B4-BE49-F238E27FC236}">
                  <a16:creationId xmlns:a16="http://schemas.microsoft.com/office/drawing/2014/main" id="{A95CB33D-CC32-9775-B048-D5138B7E4A98}"/>
                </a:ext>
              </a:extLst>
            </p:cNvPr>
            <p:cNvSpPr txBox="1"/>
            <p:nvPr/>
          </p:nvSpPr>
          <p:spPr>
            <a:xfrm>
              <a:off x="12121644" y="2470618"/>
              <a:ext cx="513081"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a:t>
              </a:r>
            </a:p>
          </p:txBody>
        </p:sp>
        <p:sp>
          <p:nvSpPr>
            <p:cNvPr id="7" name="TextBox 6">
              <a:extLst>
                <a:ext uri="{FF2B5EF4-FFF2-40B4-BE49-F238E27FC236}">
                  <a16:creationId xmlns:a16="http://schemas.microsoft.com/office/drawing/2014/main" id="{2DBA277F-995D-09ED-FABB-44D4C5358DBC}"/>
                </a:ext>
              </a:extLst>
            </p:cNvPr>
            <p:cNvSpPr txBox="1"/>
            <p:nvPr/>
          </p:nvSpPr>
          <p:spPr>
            <a:xfrm>
              <a:off x="12958925" y="2570737"/>
              <a:ext cx="513081"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grpSp>
      <p:sp>
        <p:nvSpPr>
          <p:cNvPr id="6" name="TextBox 5">
            <a:extLst>
              <a:ext uri="{FF2B5EF4-FFF2-40B4-BE49-F238E27FC236}">
                <a16:creationId xmlns:a16="http://schemas.microsoft.com/office/drawing/2014/main" id="{4931BFE2-ECD8-F606-ADB6-6B6D0E5D6093}"/>
              </a:ext>
            </a:extLst>
          </p:cNvPr>
          <p:cNvSpPr txBox="1"/>
          <p:nvPr/>
        </p:nvSpPr>
        <p:spPr>
          <a:xfrm>
            <a:off x="295867" y="1422033"/>
            <a:ext cx="2710327" cy="523220"/>
          </a:xfrm>
          <a:prstGeom prst="rect">
            <a:avLst/>
          </a:prstGeom>
          <a:noFill/>
        </p:spPr>
        <p:txBody>
          <a:bodyPr wrap="square" rtlCol="0">
            <a:spAutoFit/>
          </a:bodyPr>
          <a:lstStyle/>
          <a:p>
            <a:r>
              <a:rPr lang="en-US" sz="2800" dirty="0">
                <a:latin typeface="Arial" panose="02080604020202020204" pitchFamily="34" charset="0"/>
                <a:cs typeface="Arial" panose="02080604020202020204" pitchFamily="34" charset="0"/>
              </a:rPr>
              <a:t>SrTiO</a:t>
            </a:r>
            <a:r>
              <a:rPr lang="en-US" sz="2800" baseline="-25000" dirty="0">
                <a:latin typeface="Arial" panose="02080604020202020204" pitchFamily="34" charset="0"/>
                <a:cs typeface="Arial" panose="02080604020202020204" pitchFamily="34" charset="0"/>
              </a:rPr>
              <a:t>3</a:t>
            </a:r>
            <a:r>
              <a:rPr lang="en-US" sz="2800" dirty="0">
                <a:latin typeface="Arial" panose="02080604020202020204" pitchFamily="34" charset="0"/>
                <a:cs typeface="Arial" panose="02080604020202020204" pitchFamily="34" charset="0"/>
              </a:rPr>
              <a:t> </a:t>
            </a:r>
            <a:r>
              <a:rPr lang="en-US" sz="2800" dirty="0">
                <a:latin typeface="Arial" panose="020B0604020202020204" pitchFamily="34" charset="0"/>
                <a:cs typeface="Arial" panose="020B0604020202020204" pitchFamily="34" charset="0"/>
              </a:rPr>
              <a:t>unit cell</a:t>
            </a:r>
          </a:p>
        </p:txBody>
      </p:sp>
      <p:sp>
        <p:nvSpPr>
          <p:cNvPr id="12" name="TextBox 11">
            <a:extLst>
              <a:ext uri="{FF2B5EF4-FFF2-40B4-BE49-F238E27FC236}">
                <a16:creationId xmlns:a16="http://schemas.microsoft.com/office/drawing/2014/main" id="{BCCC047F-86A9-AA8D-0C05-296DBB87173C}"/>
              </a:ext>
            </a:extLst>
          </p:cNvPr>
          <p:cNvSpPr txBox="1"/>
          <p:nvPr/>
        </p:nvSpPr>
        <p:spPr>
          <a:xfrm>
            <a:off x="5552452" y="1358258"/>
            <a:ext cx="8696948"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In substrate, it has:</a:t>
            </a:r>
          </a:p>
          <a:p>
            <a:r>
              <a:rPr lang="en-US" sz="2800" dirty="0">
                <a:latin typeface="Arial" panose="020B0604020202020204" pitchFamily="34" charset="0"/>
                <a:cs typeface="Arial" panose="020B0604020202020204" pitchFamily="34" charset="0"/>
              </a:rPr>
              <a:t>Ferroelectric phase transition at room temperature [1]</a:t>
            </a:r>
          </a:p>
        </p:txBody>
      </p:sp>
      <p:grpSp>
        <p:nvGrpSpPr>
          <p:cNvPr id="14" name="Group 13">
            <a:extLst>
              <a:ext uri="{FF2B5EF4-FFF2-40B4-BE49-F238E27FC236}">
                <a16:creationId xmlns:a16="http://schemas.microsoft.com/office/drawing/2014/main" id="{9EF27E95-E641-26E2-B530-02474F0E86F0}"/>
              </a:ext>
            </a:extLst>
          </p:cNvPr>
          <p:cNvGrpSpPr/>
          <p:nvPr/>
        </p:nvGrpSpPr>
        <p:grpSpPr>
          <a:xfrm>
            <a:off x="7228535" y="2456578"/>
            <a:ext cx="2582228" cy="2572622"/>
            <a:chOff x="10961629" y="1340851"/>
            <a:chExt cx="2788357" cy="2777984"/>
          </a:xfrm>
        </p:grpSpPr>
        <p:grpSp>
          <p:nvGrpSpPr>
            <p:cNvPr id="15" name="Group 14">
              <a:extLst>
                <a:ext uri="{FF2B5EF4-FFF2-40B4-BE49-F238E27FC236}">
                  <a16:creationId xmlns:a16="http://schemas.microsoft.com/office/drawing/2014/main" id="{3B337BD3-7360-C0EB-A03A-3E84D7DFF3DB}"/>
                </a:ext>
              </a:extLst>
            </p:cNvPr>
            <p:cNvGrpSpPr/>
            <p:nvPr/>
          </p:nvGrpSpPr>
          <p:grpSpPr>
            <a:xfrm>
              <a:off x="10961629" y="1340851"/>
              <a:ext cx="2788357" cy="2777984"/>
              <a:chOff x="14834" y="6195"/>
              <a:chExt cx="3871" cy="3889"/>
            </a:xfrm>
          </p:grpSpPr>
          <p:sp>
            <p:nvSpPr>
              <p:cNvPr id="21" name="Ellipse 350">
                <a:extLst>
                  <a:ext uri="{FF2B5EF4-FFF2-40B4-BE49-F238E27FC236}">
                    <a16:creationId xmlns:a16="http://schemas.microsoft.com/office/drawing/2014/main" id="{87418CC4-0F32-98FC-03BC-E31506DA363C}"/>
                  </a:ext>
                </a:extLst>
              </p:cNvPr>
              <p:cNvSpPr/>
              <p:nvPr/>
            </p:nvSpPr>
            <p:spPr>
              <a:xfrm>
                <a:off x="16886" y="7678"/>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2" name="Connecteur droit 354">
                <a:extLst>
                  <a:ext uri="{FF2B5EF4-FFF2-40B4-BE49-F238E27FC236}">
                    <a16:creationId xmlns:a16="http://schemas.microsoft.com/office/drawing/2014/main" id="{135922C0-B288-0A63-519B-F28EAA46E8FF}"/>
                  </a:ext>
                </a:extLst>
              </p:cNvPr>
              <p:cNvCxnSpPr>
                <a:endCxn id="23" idx="4"/>
              </p:cNvCxnSpPr>
              <p:nvPr/>
            </p:nvCxnSpPr>
            <p:spPr>
              <a:xfrm flipV="1">
                <a:off x="15991" y="7140"/>
                <a:ext cx="0" cy="1732"/>
              </a:xfrm>
              <a:prstGeom prst="line">
                <a:avLst/>
              </a:prstGeom>
              <a:ln w="31750"/>
            </p:spPr>
            <p:style>
              <a:lnRef idx="1">
                <a:schemeClr val="dk1"/>
              </a:lnRef>
              <a:fillRef idx="0">
                <a:schemeClr val="dk1"/>
              </a:fillRef>
              <a:effectRef idx="0">
                <a:schemeClr val="dk1"/>
              </a:effectRef>
              <a:fontRef idx="minor">
                <a:schemeClr val="tx1"/>
              </a:fontRef>
            </p:style>
          </p:cxnSp>
          <p:sp>
            <p:nvSpPr>
              <p:cNvPr id="23" name="Ellipse 355">
                <a:extLst>
                  <a:ext uri="{FF2B5EF4-FFF2-40B4-BE49-F238E27FC236}">
                    <a16:creationId xmlns:a16="http://schemas.microsoft.com/office/drawing/2014/main" id="{F6F6ACB9-CE24-E219-40D4-F3DDE168FF67}"/>
                  </a:ext>
                </a:extLst>
              </p:cNvPr>
              <p:cNvSpPr/>
              <p:nvPr/>
            </p:nvSpPr>
            <p:spPr>
              <a:xfrm>
                <a:off x="15519" y="619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Ellipse 356">
                <a:extLst>
                  <a:ext uri="{FF2B5EF4-FFF2-40B4-BE49-F238E27FC236}">
                    <a16:creationId xmlns:a16="http://schemas.microsoft.com/office/drawing/2014/main" id="{5A139A34-11D6-F79E-887B-C48852AC2401}"/>
                  </a:ext>
                </a:extLst>
              </p:cNvPr>
              <p:cNvSpPr/>
              <p:nvPr/>
            </p:nvSpPr>
            <p:spPr>
              <a:xfrm>
                <a:off x="17760" y="619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Ellipse 357">
                <a:extLst>
                  <a:ext uri="{FF2B5EF4-FFF2-40B4-BE49-F238E27FC236}">
                    <a16:creationId xmlns:a16="http://schemas.microsoft.com/office/drawing/2014/main" id="{EABFD934-B91A-613C-EC72-374431421493}"/>
                  </a:ext>
                </a:extLst>
              </p:cNvPr>
              <p:cNvSpPr/>
              <p:nvPr/>
            </p:nvSpPr>
            <p:spPr>
              <a:xfrm>
                <a:off x="15519" y="859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Ellipse 358">
                <a:extLst>
                  <a:ext uri="{FF2B5EF4-FFF2-40B4-BE49-F238E27FC236}">
                    <a16:creationId xmlns:a16="http://schemas.microsoft.com/office/drawing/2014/main" id="{036D6790-27D6-152D-0B75-9EDB0B39396B}"/>
                  </a:ext>
                </a:extLst>
              </p:cNvPr>
              <p:cNvSpPr/>
              <p:nvPr/>
            </p:nvSpPr>
            <p:spPr>
              <a:xfrm>
                <a:off x="17760" y="859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7" name="Connecteur droit 359">
                <a:extLst>
                  <a:ext uri="{FF2B5EF4-FFF2-40B4-BE49-F238E27FC236}">
                    <a16:creationId xmlns:a16="http://schemas.microsoft.com/office/drawing/2014/main" id="{215B2D40-0420-7721-0D52-D952D727C0B4}"/>
                  </a:ext>
                </a:extLst>
              </p:cNvPr>
              <p:cNvCxnSpPr/>
              <p:nvPr/>
            </p:nvCxnSpPr>
            <p:spPr>
              <a:xfrm flipV="1">
                <a:off x="15297" y="6818"/>
                <a:ext cx="493" cy="403"/>
              </a:xfrm>
              <a:prstGeom prst="line">
                <a:avLst/>
              </a:prstGeom>
              <a:ln w="31750"/>
            </p:spPr>
            <p:style>
              <a:lnRef idx="1">
                <a:schemeClr val="dk1"/>
              </a:lnRef>
              <a:fillRef idx="0">
                <a:schemeClr val="dk1"/>
              </a:fillRef>
              <a:effectRef idx="0">
                <a:schemeClr val="dk1"/>
              </a:effectRef>
              <a:fontRef idx="minor">
                <a:schemeClr val="tx1"/>
              </a:fontRef>
            </p:style>
          </p:cxnSp>
          <p:sp>
            <p:nvSpPr>
              <p:cNvPr id="28" name="Ellipse 360">
                <a:extLst>
                  <a:ext uri="{FF2B5EF4-FFF2-40B4-BE49-F238E27FC236}">
                    <a16:creationId xmlns:a16="http://schemas.microsoft.com/office/drawing/2014/main" id="{A6EFEE78-30B8-164F-D7F2-AFB839421EC8}"/>
                  </a:ext>
                </a:extLst>
              </p:cNvPr>
              <p:cNvSpPr/>
              <p:nvPr/>
            </p:nvSpPr>
            <p:spPr>
              <a:xfrm>
                <a:off x="14834" y="673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9" name="Connecteur droit 361">
                <a:extLst>
                  <a:ext uri="{FF2B5EF4-FFF2-40B4-BE49-F238E27FC236}">
                    <a16:creationId xmlns:a16="http://schemas.microsoft.com/office/drawing/2014/main" id="{81C97E41-D471-AD64-CB06-B84F01AC4773}"/>
                  </a:ext>
                </a:extLst>
              </p:cNvPr>
              <p:cNvCxnSpPr>
                <a:stCxn id="23" idx="6"/>
                <a:endCxn id="24" idx="2"/>
              </p:cNvCxnSpPr>
              <p:nvPr/>
            </p:nvCxnSpPr>
            <p:spPr>
              <a:xfrm>
                <a:off x="16464" y="6667"/>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0" name="Connecteur droit 362">
                <a:extLst>
                  <a:ext uri="{FF2B5EF4-FFF2-40B4-BE49-F238E27FC236}">
                    <a16:creationId xmlns:a16="http://schemas.microsoft.com/office/drawing/2014/main" id="{B973D819-1412-F8A6-F0C9-BF414608C199}"/>
                  </a:ext>
                </a:extLst>
              </p:cNvPr>
              <p:cNvCxnSpPr/>
              <p:nvPr/>
            </p:nvCxnSpPr>
            <p:spPr>
              <a:xfrm flipV="1">
                <a:off x="17513" y="6846"/>
                <a:ext cx="493" cy="403"/>
              </a:xfrm>
              <a:prstGeom prst="line">
                <a:avLst/>
              </a:prstGeom>
              <a:ln w="31750"/>
            </p:spPr>
            <p:style>
              <a:lnRef idx="1">
                <a:schemeClr val="dk1"/>
              </a:lnRef>
              <a:fillRef idx="0">
                <a:schemeClr val="dk1"/>
              </a:fillRef>
              <a:effectRef idx="0">
                <a:schemeClr val="dk1"/>
              </a:effectRef>
              <a:fontRef idx="minor">
                <a:schemeClr val="tx1"/>
              </a:fontRef>
            </p:style>
          </p:cxnSp>
          <p:cxnSp>
            <p:nvCxnSpPr>
              <p:cNvPr id="31" name="Connecteur droit 363">
                <a:extLst>
                  <a:ext uri="{FF2B5EF4-FFF2-40B4-BE49-F238E27FC236}">
                    <a16:creationId xmlns:a16="http://schemas.microsoft.com/office/drawing/2014/main" id="{9F82951F-40B3-51F2-6C9A-B06AB0FC1696}"/>
                  </a:ext>
                </a:extLst>
              </p:cNvPr>
              <p:cNvCxnSpPr/>
              <p:nvPr/>
            </p:nvCxnSpPr>
            <p:spPr>
              <a:xfrm>
                <a:off x="15790" y="9612"/>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2" name="Connecteur droit 364">
                <a:extLst>
                  <a:ext uri="{FF2B5EF4-FFF2-40B4-BE49-F238E27FC236}">
                    <a16:creationId xmlns:a16="http://schemas.microsoft.com/office/drawing/2014/main" id="{92DED919-80B4-8E3B-6125-0CBA5DF760C9}"/>
                  </a:ext>
                </a:extLst>
              </p:cNvPr>
              <p:cNvCxnSpPr/>
              <p:nvPr/>
            </p:nvCxnSpPr>
            <p:spPr>
              <a:xfrm>
                <a:off x="16464" y="9066"/>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3" name="Connecteur droit 365">
                <a:extLst>
                  <a:ext uri="{FF2B5EF4-FFF2-40B4-BE49-F238E27FC236}">
                    <a16:creationId xmlns:a16="http://schemas.microsoft.com/office/drawing/2014/main" id="{D07F637C-BF21-CEC7-39B0-BE38DBAA4733}"/>
                  </a:ext>
                </a:extLst>
              </p:cNvPr>
              <p:cNvCxnSpPr/>
              <p:nvPr/>
            </p:nvCxnSpPr>
            <p:spPr>
              <a:xfrm flipV="1">
                <a:off x="15297" y="9175"/>
                <a:ext cx="493" cy="403"/>
              </a:xfrm>
              <a:prstGeom prst="line">
                <a:avLst/>
              </a:prstGeom>
              <a:ln w="31750"/>
            </p:spPr>
            <p:style>
              <a:lnRef idx="1">
                <a:schemeClr val="dk1"/>
              </a:lnRef>
              <a:fillRef idx="0">
                <a:schemeClr val="dk1"/>
              </a:fillRef>
              <a:effectRef idx="0">
                <a:schemeClr val="dk1"/>
              </a:effectRef>
              <a:fontRef idx="minor">
                <a:schemeClr val="tx1"/>
              </a:fontRef>
            </p:style>
          </p:cxnSp>
          <p:cxnSp>
            <p:nvCxnSpPr>
              <p:cNvPr id="34" name="Connecteur droit 366">
                <a:extLst>
                  <a:ext uri="{FF2B5EF4-FFF2-40B4-BE49-F238E27FC236}">
                    <a16:creationId xmlns:a16="http://schemas.microsoft.com/office/drawing/2014/main" id="{2103067C-6DC9-8A5D-0808-44A8E76CC3CA}"/>
                  </a:ext>
                </a:extLst>
              </p:cNvPr>
              <p:cNvCxnSpPr/>
              <p:nvPr/>
            </p:nvCxnSpPr>
            <p:spPr>
              <a:xfrm flipV="1">
                <a:off x="17546" y="9202"/>
                <a:ext cx="493" cy="403"/>
              </a:xfrm>
              <a:prstGeom prst="line">
                <a:avLst/>
              </a:prstGeom>
              <a:ln w="31750"/>
            </p:spPr>
            <p:style>
              <a:lnRef idx="1">
                <a:schemeClr val="dk1"/>
              </a:lnRef>
              <a:fillRef idx="0">
                <a:schemeClr val="dk1"/>
              </a:fillRef>
              <a:effectRef idx="0">
                <a:schemeClr val="dk1"/>
              </a:effectRef>
              <a:fontRef idx="minor">
                <a:schemeClr val="tx1"/>
              </a:fontRef>
            </p:style>
          </p:cxnSp>
          <p:sp>
            <p:nvSpPr>
              <p:cNvPr id="35" name="Ellipse 367">
                <a:extLst>
                  <a:ext uri="{FF2B5EF4-FFF2-40B4-BE49-F238E27FC236}">
                    <a16:creationId xmlns:a16="http://schemas.microsoft.com/office/drawing/2014/main" id="{18A2255D-C69C-8D8F-51C3-6C7C7C353C00}"/>
                  </a:ext>
                </a:extLst>
              </p:cNvPr>
              <p:cNvSpPr/>
              <p:nvPr/>
            </p:nvSpPr>
            <p:spPr>
              <a:xfrm>
                <a:off x="14834" y="913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Ellipse 368">
                <a:extLst>
                  <a:ext uri="{FF2B5EF4-FFF2-40B4-BE49-F238E27FC236}">
                    <a16:creationId xmlns:a16="http://schemas.microsoft.com/office/drawing/2014/main" id="{78B2C5A4-DE7C-B2D2-1509-2CB6E9B31F12}"/>
                  </a:ext>
                </a:extLst>
              </p:cNvPr>
              <p:cNvSpPr/>
              <p:nvPr/>
            </p:nvSpPr>
            <p:spPr>
              <a:xfrm>
                <a:off x="17075" y="913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7" name="Connecteur droit 369">
                <a:extLst>
                  <a:ext uri="{FF2B5EF4-FFF2-40B4-BE49-F238E27FC236}">
                    <a16:creationId xmlns:a16="http://schemas.microsoft.com/office/drawing/2014/main" id="{959B0CDD-DAE9-A842-C0DF-E18D2180CA22}"/>
                  </a:ext>
                </a:extLst>
              </p:cNvPr>
              <p:cNvCxnSpPr>
                <a:stCxn id="35" idx="0"/>
                <a:endCxn id="28" idx="4"/>
              </p:cNvCxnSpPr>
              <p:nvPr/>
            </p:nvCxnSpPr>
            <p:spPr>
              <a:xfrm flipV="1">
                <a:off x="15306" y="7680"/>
                <a:ext cx="0" cy="1459"/>
              </a:xfrm>
              <a:prstGeom prst="line">
                <a:avLst/>
              </a:prstGeom>
              <a:ln w="31750"/>
            </p:spPr>
            <p:style>
              <a:lnRef idx="1">
                <a:schemeClr val="dk1"/>
              </a:lnRef>
              <a:fillRef idx="0">
                <a:schemeClr val="dk1"/>
              </a:fillRef>
              <a:effectRef idx="0">
                <a:schemeClr val="dk1"/>
              </a:effectRef>
              <a:fontRef idx="minor">
                <a:schemeClr val="tx1"/>
              </a:fontRef>
            </p:style>
          </p:cxnSp>
          <p:cxnSp>
            <p:nvCxnSpPr>
              <p:cNvPr id="38" name="Connecteur droit 370">
                <a:extLst>
                  <a:ext uri="{FF2B5EF4-FFF2-40B4-BE49-F238E27FC236}">
                    <a16:creationId xmlns:a16="http://schemas.microsoft.com/office/drawing/2014/main" id="{61375E27-067A-2C81-AF2B-82BD58DBC9FB}"/>
                  </a:ext>
                </a:extLst>
              </p:cNvPr>
              <p:cNvCxnSpPr>
                <a:stCxn id="36" idx="0"/>
                <a:endCxn id="43" idx="4"/>
              </p:cNvCxnSpPr>
              <p:nvPr/>
            </p:nvCxnSpPr>
            <p:spPr>
              <a:xfrm flipV="1">
                <a:off x="17547" y="7680"/>
                <a:ext cx="0" cy="1459"/>
              </a:xfrm>
              <a:prstGeom prst="line">
                <a:avLst/>
              </a:prstGeom>
              <a:ln w="31750"/>
            </p:spPr>
            <p:style>
              <a:lnRef idx="1">
                <a:schemeClr val="dk1"/>
              </a:lnRef>
              <a:fillRef idx="0">
                <a:schemeClr val="dk1"/>
              </a:fillRef>
              <a:effectRef idx="0">
                <a:schemeClr val="dk1"/>
              </a:effectRef>
              <a:fontRef idx="minor">
                <a:schemeClr val="tx1"/>
              </a:fontRef>
            </p:style>
          </p:cxnSp>
          <p:cxnSp>
            <p:nvCxnSpPr>
              <p:cNvPr id="39" name="Connecteur droit 371">
                <a:extLst>
                  <a:ext uri="{FF2B5EF4-FFF2-40B4-BE49-F238E27FC236}">
                    <a16:creationId xmlns:a16="http://schemas.microsoft.com/office/drawing/2014/main" id="{7F7A1DB0-3512-5E0D-D805-6FE05BCF5B5A}"/>
                  </a:ext>
                </a:extLst>
              </p:cNvPr>
              <p:cNvCxnSpPr>
                <a:stCxn id="26" idx="0"/>
                <a:endCxn id="24" idx="4"/>
              </p:cNvCxnSpPr>
              <p:nvPr/>
            </p:nvCxnSpPr>
            <p:spPr>
              <a:xfrm flipV="1">
                <a:off x="18232" y="7140"/>
                <a:ext cx="0" cy="1459"/>
              </a:xfrm>
              <a:prstGeom prst="line">
                <a:avLst/>
              </a:prstGeom>
              <a:ln w="31750"/>
            </p:spPr>
            <p:style>
              <a:lnRef idx="1">
                <a:schemeClr val="dk1"/>
              </a:lnRef>
              <a:fillRef idx="0">
                <a:schemeClr val="dk1"/>
              </a:fillRef>
              <a:effectRef idx="0">
                <a:schemeClr val="dk1"/>
              </a:effectRef>
              <a:fontRef idx="minor">
                <a:schemeClr val="tx1"/>
              </a:fontRef>
            </p:style>
          </p:cxnSp>
          <p:sp>
            <p:nvSpPr>
              <p:cNvPr id="40" name="Ellipse 372">
                <a:extLst>
                  <a:ext uri="{FF2B5EF4-FFF2-40B4-BE49-F238E27FC236}">
                    <a16:creationId xmlns:a16="http://schemas.microsoft.com/office/drawing/2014/main" id="{630904B5-D95A-D50B-D47F-74DCE08EE42F}"/>
                  </a:ext>
                </a:extLst>
              </p:cNvPr>
              <p:cNvSpPr/>
              <p:nvPr/>
            </p:nvSpPr>
            <p:spPr>
              <a:xfrm>
                <a:off x="15404" y="7995"/>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Ellipse 373">
                <a:extLst>
                  <a:ext uri="{FF2B5EF4-FFF2-40B4-BE49-F238E27FC236}">
                    <a16:creationId xmlns:a16="http://schemas.microsoft.com/office/drawing/2014/main" id="{715046E6-D347-C597-FEAE-E514D7C6D46E}"/>
                  </a:ext>
                </a:extLst>
              </p:cNvPr>
              <p:cNvSpPr/>
              <p:nvPr/>
            </p:nvSpPr>
            <p:spPr>
              <a:xfrm>
                <a:off x="16523" y="9089"/>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2" name="Connecteur droit 375">
                <a:extLst>
                  <a:ext uri="{FF2B5EF4-FFF2-40B4-BE49-F238E27FC236}">
                    <a16:creationId xmlns:a16="http://schemas.microsoft.com/office/drawing/2014/main" id="{5E49E6CF-EEB4-5DA5-A452-C0DBB737B57B}"/>
                  </a:ext>
                </a:extLst>
              </p:cNvPr>
              <p:cNvCxnSpPr>
                <a:stCxn id="28" idx="6"/>
                <a:endCxn id="43" idx="2"/>
              </p:cNvCxnSpPr>
              <p:nvPr/>
            </p:nvCxnSpPr>
            <p:spPr>
              <a:xfrm>
                <a:off x="15779" y="7208"/>
                <a:ext cx="1296" cy="0"/>
              </a:xfrm>
              <a:prstGeom prst="line">
                <a:avLst/>
              </a:prstGeom>
              <a:ln w="31750"/>
            </p:spPr>
            <p:style>
              <a:lnRef idx="1">
                <a:schemeClr val="dk1"/>
              </a:lnRef>
              <a:fillRef idx="0">
                <a:schemeClr val="dk1"/>
              </a:fillRef>
              <a:effectRef idx="0">
                <a:schemeClr val="dk1"/>
              </a:effectRef>
              <a:fontRef idx="minor">
                <a:schemeClr val="tx1"/>
              </a:fontRef>
            </p:style>
          </p:cxnSp>
          <p:sp>
            <p:nvSpPr>
              <p:cNvPr id="43" name="Ellipse 376">
                <a:extLst>
                  <a:ext uri="{FF2B5EF4-FFF2-40B4-BE49-F238E27FC236}">
                    <a16:creationId xmlns:a16="http://schemas.microsoft.com/office/drawing/2014/main" id="{A3449755-655F-14D4-3D2F-286EB23C7DE3}"/>
                  </a:ext>
                </a:extLst>
              </p:cNvPr>
              <p:cNvSpPr/>
              <p:nvPr/>
            </p:nvSpPr>
            <p:spPr>
              <a:xfrm>
                <a:off x="17075" y="673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Ellipse 374">
                <a:extLst>
                  <a:ext uri="{FF2B5EF4-FFF2-40B4-BE49-F238E27FC236}">
                    <a16:creationId xmlns:a16="http://schemas.microsoft.com/office/drawing/2014/main" id="{67B256F3-FF37-4A04-7977-BE3CAC81F578}"/>
                  </a:ext>
                </a:extLst>
              </p:cNvPr>
              <p:cNvSpPr/>
              <p:nvPr/>
            </p:nvSpPr>
            <p:spPr>
              <a:xfrm>
                <a:off x="17656" y="7989"/>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Ellipse 379">
                <a:extLst>
                  <a:ext uri="{FF2B5EF4-FFF2-40B4-BE49-F238E27FC236}">
                    <a16:creationId xmlns:a16="http://schemas.microsoft.com/office/drawing/2014/main" id="{531EBC74-1A30-1D4D-375B-F6C141F543C8}"/>
                  </a:ext>
                </a:extLst>
              </p:cNvPr>
              <p:cNvSpPr/>
              <p:nvPr/>
            </p:nvSpPr>
            <p:spPr>
              <a:xfrm>
                <a:off x="16391" y="7219"/>
                <a:ext cx="782" cy="782"/>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Ellipse 381">
                <a:extLst>
                  <a:ext uri="{FF2B5EF4-FFF2-40B4-BE49-F238E27FC236}">
                    <a16:creationId xmlns:a16="http://schemas.microsoft.com/office/drawing/2014/main" id="{B4BDF28F-E373-4FD7-E101-96268DE9FEFE}"/>
                  </a:ext>
                </a:extLst>
              </p:cNvPr>
              <p:cNvSpPr/>
              <p:nvPr/>
            </p:nvSpPr>
            <p:spPr>
              <a:xfrm>
                <a:off x="16177" y="8213"/>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Ellipse 372">
              <a:extLst>
                <a:ext uri="{FF2B5EF4-FFF2-40B4-BE49-F238E27FC236}">
                  <a16:creationId xmlns:a16="http://schemas.microsoft.com/office/drawing/2014/main" id="{62A83DBF-2B71-37C6-F39D-AB0563DB412F}"/>
                </a:ext>
              </a:extLst>
            </p:cNvPr>
            <p:cNvSpPr/>
            <p:nvPr/>
          </p:nvSpPr>
          <p:spPr>
            <a:xfrm>
              <a:off x="12211383" y="1678204"/>
              <a:ext cx="364482" cy="361710"/>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TextBox 16">
              <a:extLst>
                <a:ext uri="{FF2B5EF4-FFF2-40B4-BE49-F238E27FC236}">
                  <a16:creationId xmlns:a16="http://schemas.microsoft.com/office/drawing/2014/main" id="{1B935D50-2748-8B9E-E6D9-5B8ACD69C458}"/>
                </a:ext>
              </a:extLst>
            </p:cNvPr>
            <p:cNvSpPr txBox="1"/>
            <p:nvPr/>
          </p:nvSpPr>
          <p:spPr>
            <a:xfrm>
              <a:off x="12670941" y="1826891"/>
              <a:ext cx="513082"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9" name="TextBox 18">
              <a:extLst>
                <a:ext uri="{FF2B5EF4-FFF2-40B4-BE49-F238E27FC236}">
                  <a16:creationId xmlns:a16="http://schemas.microsoft.com/office/drawing/2014/main" id="{52178E49-C6F2-583C-9FB0-5375A67FED7F}"/>
                </a:ext>
              </a:extLst>
            </p:cNvPr>
            <p:cNvSpPr txBox="1"/>
            <p:nvPr/>
          </p:nvSpPr>
          <p:spPr>
            <a:xfrm>
              <a:off x="12121644" y="2114059"/>
              <a:ext cx="513081"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a:t>
              </a:r>
            </a:p>
          </p:txBody>
        </p:sp>
        <p:sp>
          <p:nvSpPr>
            <p:cNvPr id="20" name="TextBox 19">
              <a:extLst>
                <a:ext uri="{FF2B5EF4-FFF2-40B4-BE49-F238E27FC236}">
                  <a16:creationId xmlns:a16="http://schemas.microsoft.com/office/drawing/2014/main" id="{B7FA4396-B4CC-6BDD-C195-25C2F2BD1F23}"/>
                </a:ext>
              </a:extLst>
            </p:cNvPr>
            <p:cNvSpPr txBox="1"/>
            <p:nvPr/>
          </p:nvSpPr>
          <p:spPr>
            <a:xfrm>
              <a:off x="12958925" y="2570737"/>
              <a:ext cx="513081"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grpSp>
      <p:cxnSp>
        <p:nvCxnSpPr>
          <p:cNvPr id="48" name="Straight Arrow Connector 47">
            <a:extLst>
              <a:ext uri="{FF2B5EF4-FFF2-40B4-BE49-F238E27FC236}">
                <a16:creationId xmlns:a16="http://schemas.microsoft.com/office/drawing/2014/main" id="{CE24B681-A497-B4B0-02F2-911EF7E92C8A}"/>
              </a:ext>
            </a:extLst>
          </p:cNvPr>
          <p:cNvCxnSpPr>
            <a:cxnSpLocks/>
            <a:endCxn id="45" idx="4"/>
          </p:cNvCxnSpPr>
          <p:nvPr/>
        </p:nvCxnSpPr>
        <p:spPr>
          <a:xfrm flipH="1" flipV="1">
            <a:off x="8527988" y="3651270"/>
            <a:ext cx="4326" cy="24666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3" name="TextBox 52">
            <a:extLst>
              <a:ext uri="{FF2B5EF4-FFF2-40B4-BE49-F238E27FC236}">
                <a16:creationId xmlns:a16="http://schemas.microsoft.com/office/drawing/2014/main" id="{F5743707-33F5-F19F-B0F4-CCEDAC0A219C}"/>
              </a:ext>
            </a:extLst>
          </p:cNvPr>
          <p:cNvSpPr txBox="1"/>
          <p:nvPr/>
        </p:nvSpPr>
        <p:spPr>
          <a:xfrm>
            <a:off x="10465104" y="3505980"/>
            <a:ext cx="212584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Polarization</a:t>
            </a:r>
          </a:p>
        </p:txBody>
      </p:sp>
      <p:sp>
        <p:nvSpPr>
          <p:cNvPr id="54" name="TextBox 53">
            <a:extLst>
              <a:ext uri="{FF2B5EF4-FFF2-40B4-BE49-F238E27FC236}">
                <a16:creationId xmlns:a16="http://schemas.microsoft.com/office/drawing/2014/main" id="{F83D2ECF-D4BD-6803-F22C-FD651B27110E}"/>
              </a:ext>
            </a:extLst>
          </p:cNvPr>
          <p:cNvSpPr txBox="1"/>
          <p:nvPr/>
        </p:nvSpPr>
        <p:spPr>
          <a:xfrm>
            <a:off x="6365411" y="9622102"/>
            <a:ext cx="5177015" cy="369332"/>
          </a:xfrm>
          <a:prstGeom prst="rect">
            <a:avLst/>
          </a:prstGeom>
          <a:noFill/>
        </p:spPr>
        <p:txBody>
          <a:bodyPr wrap="square" rtlCol="0">
            <a:spAutoFit/>
          </a:bodyPr>
          <a:lstStyle/>
          <a:p>
            <a:r>
              <a:rPr lang="en-US" altLang="ja-JP" sz="1800" dirty="0">
                <a:latin typeface="Arial" panose="020B0604020202020204" pitchFamily="34" charset="0"/>
                <a:cs typeface="Arial" panose="020B0604020202020204" pitchFamily="34" charset="0"/>
              </a:rPr>
              <a:t>[1] </a:t>
            </a:r>
            <a:r>
              <a:rPr lang="en-US" sz="1800" dirty="0">
                <a:latin typeface="Arial" panose="020B0604020202020204" pitchFamily="34" charset="0"/>
                <a:cs typeface="Arial" panose="020B0604020202020204" pitchFamily="34" charset="0"/>
              </a:rPr>
              <a:t>Haeni, J. H., </a:t>
            </a:r>
            <a:r>
              <a:rPr lang="en-US" sz="1800" i="1" dirty="0">
                <a:latin typeface="Arial" panose="020B0604020202020204" pitchFamily="34" charset="0"/>
                <a:cs typeface="Arial" panose="020B0604020202020204" pitchFamily="34" charset="0"/>
              </a:rPr>
              <a:t>et al.,</a:t>
            </a:r>
            <a:r>
              <a:rPr lang="en-US" sz="1800" dirty="0">
                <a:latin typeface="Arial" panose="020B0604020202020204" pitchFamily="34" charset="0"/>
                <a:cs typeface="Arial" panose="020B0604020202020204" pitchFamily="34" charset="0"/>
              </a:rPr>
              <a:t> </a:t>
            </a:r>
            <a:r>
              <a:rPr lang="en-US" sz="1800" i="1" dirty="0">
                <a:latin typeface="Arial" panose="020B0604020202020204" pitchFamily="34" charset="0"/>
                <a:cs typeface="Arial" panose="020B0604020202020204" pitchFamily="34" charset="0"/>
              </a:rPr>
              <a:t>Nature.</a:t>
            </a:r>
            <a:r>
              <a:rPr lang="en-US" sz="1800" dirty="0">
                <a:latin typeface="Arial" panose="020B0604020202020204" pitchFamily="34" charset="0"/>
                <a:cs typeface="Arial" panose="020B0604020202020204" pitchFamily="34" charset="0"/>
              </a:rPr>
              <a:t> </a:t>
            </a:r>
            <a:r>
              <a:rPr lang="en-US" sz="1800" b="1" dirty="0">
                <a:latin typeface="Arial" panose="020B0604020202020204" pitchFamily="34" charset="0"/>
                <a:cs typeface="Arial" panose="020B0604020202020204" pitchFamily="34" charset="0"/>
              </a:rPr>
              <a:t>430</a:t>
            </a:r>
            <a:r>
              <a:rPr lang="en-US" sz="1800" dirty="0">
                <a:latin typeface="Arial" panose="020B0604020202020204" pitchFamily="34" charset="0"/>
                <a:cs typeface="Arial" panose="020B0604020202020204" pitchFamily="34" charset="0"/>
              </a:rPr>
              <a:t> 7001 (2004).</a:t>
            </a:r>
            <a:endParaRPr lang="en-US" altLang="ja-JP" sz="1800" dirty="0">
              <a:latin typeface="Arial" panose="020B0604020202020204" pitchFamily="34" charset="0"/>
              <a:cs typeface="Arial" panose="020B0604020202020204" pitchFamily="34" charset="0"/>
            </a:endParaRPr>
          </a:p>
        </p:txBody>
      </p:sp>
      <p:cxnSp>
        <p:nvCxnSpPr>
          <p:cNvPr id="13" name="Straight Arrow Connector 12">
            <a:extLst>
              <a:ext uri="{FF2B5EF4-FFF2-40B4-BE49-F238E27FC236}">
                <a16:creationId xmlns:a16="http://schemas.microsoft.com/office/drawing/2014/main" id="{CF70E26C-C5AC-4F04-E3B8-9E5AD90D1515}"/>
              </a:ext>
            </a:extLst>
          </p:cNvPr>
          <p:cNvCxnSpPr>
            <a:cxnSpLocks/>
          </p:cNvCxnSpPr>
          <p:nvPr/>
        </p:nvCxnSpPr>
        <p:spPr>
          <a:xfrm flipV="1">
            <a:off x="10055442" y="3058253"/>
            <a:ext cx="0" cy="1169194"/>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495758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ACF7CC-0A3D-E332-FF40-61FF76566163}"/>
            </a:ext>
          </a:extLst>
        </p:cNvPr>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31CB4411-ADED-BB62-7550-21F360EBEE2C}"/>
              </a:ext>
            </a:extLst>
          </p:cNvPr>
          <p:cNvSpPr txBox="1"/>
          <p:nvPr/>
        </p:nvSpPr>
        <p:spPr>
          <a:xfrm>
            <a:off x="5304507" y="128016"/>
            <a:ext cx="4021386"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Cluster planes</a:t>
            </a:r>
          </a:p>
        </p:txBody>
      </p:sp>
      <p:grpSp>
        <p:nvGrpSpPr>
          <p:cNvPr id="42" name="Group 41">
            <a:extLst>
              <a:ext uri="{FF2B5EF4-FFF2-40B4-BE49-F238E27FC236}">
                <a16:creationId xmlns:a16="http://schemas.microsoft.com/office/drawing/2014/main" id="{E7A4A643-4FF5-C634-FDF7-F798C4B519C0}"/>
              </a:ext>
            </a:extLst>
          </p:cNvPr>
          <p:cNvGrpSpPr/>
          <p:nvPr/>
        </p:nvGrpSpPr>
        <p:grpSpPr>
          <a:xfrm>
            <a:off x="623972" y="2132958"/>
            <a:ext cx="13808549" cy="6152439"/>
            <a:chOff x="677760" y="1393373"/>
            <a:chExt cx="13808549" cy="6152439"/>
          </a:xfrm>
        </p:grpSpPr>
        <p:pic>
          <p:nvPicPr>
            <p:cNvPr id="34" name="Picture 33" descr="A group of circles with red and green dots&#10;&#10;AI-generated content may be incorrect.">
              <a:extLst>
                <a:ext uri="{FF2B5EF4-FFF2-40B4-BE49-F238E27FC236}">
                  <a16:creationId xmlns:a16="http://schemas.microsoft.com/office/drawing/2014/main" id="{58AFDF3C-FC7F-58A8-13B1-62887A07E859}"/>
                </a:ext>
              </a:extLst>
            </p:cNvPr>
            <p:cNvPicPr>
              <a:picLocks noChangeAspect="1"/>
            </p:cNvPicPr>
            <p:nvPr/>
          </p:nvPicPr>
          <p:blipFill>
            <a:blip r:embed="rId3">
              <a:extLst>
                <a:ext uri="{28A0092B-C50C-407E-A947-70E740481C1C}">
                  <a14:useLocalDpi xmlns:a14="http://schemas.microsoft.com/office/drawing/2010/main" val="0"/>
                </a:ext>
              </a:extLst>
            </a:blip>
            <a:srcRect r="1681"/>
            <a:stretch>
              <a:fillRect/>
            </a:stretch>
          </p:blipFill>
          <p:spPr>
            <a:xfrm>
              <a:off x="9591580" y="5789384"/>
              <a:ext cx="4894729" cy="787400"/>
            </a:xfrm>
            <a:prstGeom prst="rect">
              <a:avLst/>
            </a:prstGeom>
          </p:spPr>
        </p:pic>
        <p:pic>
          <p:nvPicPr>
            <p:cNvPr id="4" name="Picture 3" descr="A group of green and red spheres&#10;&#10;AI-generated content may be incorrect.">
              <a:extLst>
                <a:ext uri="{FF2B5EF4-FFF2-40B4-BE49-F238E27FC236}">
                  <a16:creationId xmlns:a16="http://schemas.microsoft.com/office/drawing/2014/main" id="{DD38F61E-1C7C-D7A9-956B-3337A86F48C8}"/>
                </a:ext>
              </a:extLst>
            </p:cNvPr>
            <p:cNvPicPr>
              <a:picLocks noChangeAspect="1"/>
            </p:cNvPicPr>
            <p:nvPr/>
          </p:nvPicPr>
          <p:blipFill>
            <a:blip r:embed="rId4">
              <a:extLst>
                <a:ext uri="{28A0092B-C50C-407E-A947-70E740481C1C}">
                  <a14:useLocalDpi xmlns:a14="http://schemas.microsoft.com/office/drawing/2010/main" val="0"/>
                </a:ext>
              </a:extLst>
            </a:blip>
            <a:srcRect l="2545" t="1720" r="1964" b="2109"/>
            <a:stretch>
              <a:fillRect/>
            </a:stretch>
          </p:blipFill>
          <p:spPr>
            <a:xfrm>
              <a:off x="792839" y="1393373"/>
              <a:ext cx="4145643" cy="2481944"/>
            </a:xfrm>
            <a:prstGeom prst="rect">
              <a:avLst/>
            </a:prstGeom>
          </p:spPr>
        </p:pic>
        <p:pic>
          <p:nvPicPr>
            <p:cNvPr id="7" name="Picture 6" descr="A group of circles with red and green dots&#10;&#10;AI-generated content may be incorrect.">
              <a:extLst>
                <a:ext uri="{FF2B5EF4-FFF2-40B4-BE49-F238E27FC236}">
                  <a16:creationId xmlns:a16="http://schemas.microsoft.com/office/drawing/2014/main" id="{8AAAB760-B280-E55C-7CDD-890BA5FB03F0}"/>
                </a:ext>
              </a:extLst>
            </p:cNvPr>
            <p:cNvPicPr>
              <a:picLocks noChangeAspect="1"/>
            </p:cNvPicPr>
            <p:nvPr/>
          </p:nvPicPr>
          <p:blipFill>
            <a:blip r:embed="rId5">
              <a:extLst>
                <a:ext uri="{28A0092B-C50C-407E-A947-70E740481C1C}">
                  <a14:useLocalDpi xmlns:a14="http://schemas.microsoft.com/office/drawing/2010/main" val="0"/>
                </a:ext>
              </a:extLst>
            </a:blip>
            <a:srcRect l="281" t="2356" r="1932" b="1177"/>
            <a:stretch>
              <a:fillRect/>
            </a:stretch>
          </p:blipFill>
          <p:spPr>
            <a:xfrm>
              <a:off x="5019164" y="1645559"/>
              <a:ext cx="4408720" cy="2229758"/>
            </a:xfrm>
            <a:prstGeom prst="rect">
              <a:avLst/>
            </a:prstGeom>
          </p:spPr>
        </p:pic>
        <p:pic>
          <p:nvPicPr>
            <p:cNvPr id="9" name="Picture 8" descr="A green and grey circles&#10;&#10;AI-generated content may be incorrect.">
              <a:extLst>
                <a:ext uri="{FF2B5EF4-FFF2-40B4-BE49-F238E27FC236}">
                  <a16:creationId xmlns:a16="http://schemas.microsoft.com/office/drawing/2014/main" id="{7243809E-8393-AE04-1CA1-B46B508890CE}"/>
                </a:ext>
              </a:extLst>
            </p:cNvPr>
            <p:cNvPicPr>
              <a:picLocks noChangeAspect="1"/>
            </p:cNvPicPr>
            <p:nvPr/>
          </p:nvPicPr>
          <p:blipFill>
            <a:blip r:embed="rId6">
              <a:extLst>
                <a:ext uri="{28A0092B-C50C-407E-A947-70E740481C1C}">
                  <a14:useLocalDpi xmlns:a14="http://schemas.microsoft.com/office/drawing/2010/main" val="0"/>
                </a:ext>
              </a:extLst>
            </a:blip>
            <a:srcRect l="1528" t="-1" r="819" b="237"/>
            <a:stretch>
              <a:fillRect/>
            </a:stretch>
          </p:blipFill>
          <p:spPr>
            <a:xfrm rot="60000">
              <a:off x="9607944" y="1961643"/>
              <a:ext cx="4408720" cy="1913674"/>
            </a:xfrm>
            <a:prstGeom prst="rect">
              <a:avLst/>
            </a:prstGeom>
          </p:spPr>
        </p:pic>
        <p:pic>
          <p:nvPicPr>
            <p:cNvPr id="30" name="Picture 29" descr="A green and grey circles&#10;&#10;AI-generated content may be incorrect.">
              <a:extLst>
                <a:ext uri="{FF2B5EF4-FFF2-40B4-BE49-F238E27FC236}">
                  <a16:creationId xmlns:a16="http://schemas.microsoft.com/office/drawing/2014/main" id="{EBE83E96-D158-BEB3-6A3B-DAB5B0F0762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7760" y="5455787"/>
              <a:ext cx="4341404" cy="1454594"/>
            </a:xfrm>
            <a:prstGeom prst="rect">
              <a:avLst/>
            </a:prstGeom>
          </p:spPr>
        </p:pic>
        <p:pic>
          <p:nvPicPr>
            <p:cNvPr id="32" name="Picture 31" descr="A green and red circle structure&#10;&#10;AI-generated content may be incorrect.">
              <a:extLst>
                <a:ext uri="{FF2B5EF4-FFF2-40B4-BE49-F238E27FC236}">
                  <a16:creationId xmlns:a16="http://schemas.microsoft.com/office/drawing/2014/main" id="{EDCB4651-6893-F85B-4F99-54A4B1A2BAC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19164" y="5624284"/>
              <a:ext cx="4495800" cy="1117600"/>
            </a:xfrm>
            <a:prstGeom prst="rect">
              <a:avLst/>
            </a:prstGeom>
          </p:spPr>
        </p:pic>
        <p:sp>
          <p:nvSpPr>
            <p:cNvPr id="35" name="TextBox 34">
              <a:extLst>
                <a:ext uri="{FF2B5EF4-FFF2-40B4-BE49-F238E27FC236}">
                  <a16:creationId xmlns:a16="http://schemas.microsoft.com/office/drawing/2014/main" id="{FC588D89-708A-E883-5A10-4D6F1016AB6A}"/>
                </a:ext>
              </a:extLst>
            </p:cNvPr>
            <p:cNvSpPr txBox="1"/>
            <p:nvPr/>
          </p:nvSpPr>
          <p:spPr>
            <a:xfrm>
              <a:off x="1631503" y="4111127"/>
              <a:ext cx="203954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1920atoms</a:t>
              </a:r>
            </a:p>
          </p:txBody>
        </p:sp>
        <p:sp>
          <p:nvSpPr>
            <p:cNvPr id="36" name="TextBox 35">
              <a:extLst>
                <a:ext uri="{FF2B5EF4-FFF2-40B4-BE49-F238E27FC236}">
                  <a16:creationId xmlns:a16="http://schemas.microsoft.com/office/drawing/2014/main" id="{B7FA32E0-6A66-0D4C-2BB2-41D6941AEE6C}"/>
                </a:ext>
              </a:extLst>
            </p:cNvPr>
            <p:cNvSpPr txBox="1"/>
            <p:nvPr/>
          </p:nvSpPr>
          <p:spPr>
            <a:xfrm>
              <a:off x="6193504" y="4114800"/>
              <a:ext cx="203954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1830atoms</a:t>
              </a:r>
            </a:p>
          </p:txBody>
        </p:sp>
        <p:sp>
          <p:nvSpPr>
            <p:cNvPr id="37" name="TextBox 36">
              <a:extLst>
                <a:ext uri="{FF2B5EF4-FFF2-40B4-BE49-F238E27FC236}">
                  <a16:creationId xmlns:a16="http://schemas.microsoft.com/office/drawing/2014/main" id="{0ED6546D-9EC5-FA95-C681-C8494BF49942}"/>
                </a:ext>
              </a:extLst>
            </p:cNvPr>
            <p:cNvSpPr txBox="1"/>
            <p:nvPr/>
          </p:nvSpPr>
          <p:spPr>
            <a:xfrm>
              <a:off x="10766540" y="4114800"/>
              <a:ext cx="203954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1612atoms</a:t>
              </a:r>
            </a:p>
          </p:txBody>
        </p:sp>
        <p:sp>
          <p:nvSpPr>
            <p:cNvPr id="38" name="TextBox 37">
              <a:extLst>
                <a:ext uri="{FF2B5EF4-FFF2-40B4-BE49-F238E27FC236}">
                  <a16:creationId xmlns:a16="http://schemas.microsoft.com/office/drawing/2014/main" id="{F19D17DC-D01D-5781-F19B-6CEAF4FA2BEB}"/>
                </a:ext>
              </a:extLst>
            </p:cNvPr>
            <p:cNvSpPr txBox="1"/>
            <p:nvPr/>
          </p:nvSpPr>
          <p:spPr>
            <a:xfrm>
              <a:off x="1630736" y="7022592"/>
              <a:ext cx="203954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1286atoms</a:t>
              </a:r>
            </a:p>
          </p:txBody>
        </p:sp>
        <p:sp>
          <p:nvSpPr>
            <p:cNvPr id="39" name="TextBox 38">
              <a:extLst>
                <a:ext uri="{FF2B5EF4-FFF2-40B4-BE49-F238E27FC236}">
                  <a16:creationId xmlns:a16="http://schemas.microsoft.com/office/drawing/2014/main" id="{2456FD53-9C8A-F5A4-6D50-A1BB796E6C31}"/>
                </a:ext>
              </a:extLst>
            </p:cNvPr>
            <p:cNvSpPr txBox="1"/>
            <p:nvPr/>
          </p:nvSpPr>
          <p:spPr>
            <a:xfrm>
              <a:off x="6382029" y="7018436"/>
              <a:ext cx="187791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884atoms</a:t>
              </a:r>
            </a:p>
          </p:txBody>
        </p:sp>
        <p:sp>
          <p:nvSpPr>
            <p:cNvPr id="40" name="TextBox 39">
              <a:extLst>
                <a:ext uri="{FF2B5EF4-FFF2-40B4-BE49-F238E27FC236}">
                  <a16:creationId xmlns:a16="http://schemas.microsoft.com/office/drawing/2014/main" id="{BACD7297-137C-8D3D-3510-58C42C92288C}"/>
                </a:ext>
              </a:extLst>
            </p:cNvPr>
            <p:cNvSpPr txBox="1"/>
            <p:nvPr/>
          </p:nvSpPr>
          <p:spPr>
            <a:xfrm>
              <a:off x="10981692" y="7022592"/>
              <a:ext cx="187791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446atoms</a:t>
              </a:r>
            </a:p>
          </p:txBody>
        </p:sp>
      </p:grpSp>
    </p:spTree>
    <p:extLst>
      <p:ext uri="{BB962C8B-B14F-4D97-AF65-F5344CB8AC3E}">
        <p14:creationId xmlns:p14="http://schemas.microsoft.com/office/powerpoint/2010/main" val="40693537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3CB3A-D820-4D8A-CBBE-A88E9A121E13}"/>
            </a:ext>
          </a:extLst>
        </p:cNvPr>
        <p:cNvGrpSpPr/>
        <p:nvPr/>
      </p:nvGrpSpPr>
      <p:grpSpPr>
        <a:xfrm>
          <a:off x="0" y="0"/>
          <a:ext cx="0" cy="0"/>
          <a:chOff x="0" y="0"/>
          <a:chExt cx="0" cy="0"/>
        </a:xfrm>
      </p:grpSpPr>
      <p:pic>
        <p:nvPicPr>
          <p:cNvPr id="8" name="Picture 7" descr="A graph of different colored lines&#10;&#10;AI-generated content may be incorrect.">
            <a:extLst>
              <a:ext uri="{FF2B5EF4-FFF2-40B4-BE49-F238E27FC236}">
                <a16:creationId xmlns:a16="http://schemas.microsoft.com/office/drawing/2014/main" id="{33C31C6B-984A-BC50-90FF-A7596AB7BD12}"/>
              </a:ext>
            </a:extLst>
          </p:cNvPr>
          <p:cNvPicPr>
            <a:picLocks noChangeAspect="1"/>
          </p:cNvPicPr>
          <p:nvPr/>
        </p:nvPicPr>
        <p:blipFill>
          <a:blip r:embed="rId3">
            <a:extLst>
              <a:ext uri="{28A0092B-C50C-407E-A947-70E740481C1C}">
                <a14:useLocalDpi xmlns:a14="http://schemas.microsoft.com/office/drawing/2010/main" val="0"/>
              </a:ext>
            </a:extLst>
          </a:blip>
          <a:srcRect l="11905" t="11650" r="9442" b="6399"/>
          <a:stretch>
            <a:fillRect/>
          </a:stretch>
        </p:blipFill>
        <p:spPr>
          <a:xfrm>
            <a:off x="3545834" y="1408176"/>
            <a:ext cx="7702899" cy="8025657"/>
          </a:xfrm>
          <a:prstGeom prst="rect">
            <a:avLst/>
          </a:prstGeom>
        </p:spPr>
      </p:pic>
      <p:pic>
        <p:nvPicPr>
          <p:cNvPr id="13" name="Picture 12" descr="A graph of different colored lines&#10;&#10;AI-generated content may be incorrect.">
            <a:extLst>
              <a:ext uri="{FF2B5EF4-FFF2-40B4-BE49-F238E27FC236}">
                <a16:creationId xmlns:a16="http://schemas.microsoft.com/office/drawing/2014/main" id="{BD09AB85-BCB5-054D-13D2-03B6ED0228A8}"/>
              </a:ext>
            </a:extLst>
          </p:cNvPr>
          <p:cNvPicPr>
            <a:picLocks noChangeAspect="1"/>
          </p:cNvPicPr>
          <p:nvPr/>
        </p:nvPicPr>
        <p:blipFill>
          <a:blip r:embed="rId4">
            <a:extLst>
              <a:ext uri="{28A0092B-C50C-407E-A947-70E740481C1C}">
                <a14:useLocalDpi xmlns:a14="http://schemas.microsoft.com/office/drawing/2010/main" val="0"/>
              </a:ext>
            </a:extLst>
          </a:blip>
          <a:srcRect l="61564" t="12802" r="10408" b="56402"/>
          <a:stretch>
            <a:fillRect/>
          </a:stretch>
        </p:blipFill>
        <p:spPr>
          <a:xfrm>
            <a:off x="8788993" y="1527048"/>
            <a:ext cx="2352724" cy="2585076"/>
          </a:xfrm>
          <a:prstGeom prst="rect">
            <a:avLst/>
          </a:prstGeom>
        </p:spPr>
      </p:pic>
      <p:sp>
        <p:nvSpPr>
          <p:cNvPr id="14" name="TextBox 13">
            <a:extLst>
              <a:ext uri="{FF2B5EF4-FFF2-40B4-BE49-F238E27FC236}">
                <a16:creationId xmlns:a16="http://schemas.microsoft.com/office/drawing/2014/main" id="{FC38C69F-5BFC-EC4E-A0D0-A7D23F80109E}"/>
              </a:ext>
            </a:extLst>
          </p:cNvPr>
          <p:cNvSpPr txBox="1"/>
          <p:nvPr/>
        </p:nvSpPr>
        <p:spPr>
          <a:xfrm>
            <a:off x="102077" y="1408176"/>
            <a:ext cx="307621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Ti(2p</a:t>
            </a:r>
            <a:r>
              <a:rPr lang="en-US" sz="2800" baseline="-25000" dirty="0">
                <a:latin typeface="Arial" panose="020B0604020202020204" pitchFamily="34" charset="0"/>
                <a:cs typeface="Arial" panose="020B0604020202020204" pitchFamily="34" charset="0"/>
              </a:rPr>
              <a:t>3/2</a:t>
            </a:r>
            <a:r>
              <a:rPr lang="en-US" sz="2800" dirty="0">
                <a:latin typeface="Arial" panose="020B0604020202020204" pitchFamily="34" charset="0"/>
                <a:cs typeface="Arial" panose="020B0604020202020204" pitchFamily="34" charset="0"/>
              </a:rPr>
              <a:t>) 1019 eV</a:t>
            </a:r>
          </a:p>
        </p:txBody>
      </p:sp>
      <p:sp>
        <p:nvSpPr>
          <p:cNvPr id="3" name="TextBox 2">
            <a:extLst>
              <a:ext uri="{FF2B5EF4-FFF2-40B4-BE49-F238E27FC236}">
                <a16:creationId xmlns:a16="http://schemas.microsoft.com/office/drawing/2014/main" id="{EE69399F-9E6E-4099-06A4-C290904812DC}"/>
              </a:ext>
            </a:extLst>
          </p:cNvPr>
          <p:cNvSpPr txBox="1"/>
          <p:nvPr/>
        </p:nvSpPr>
        <p:spPr>
          <a:xfrm>
            <a:off x="2394679" y="128016"/>
            <a:ext cx="10439755"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Simulation and Experiment – all planes -</a:t>
            </a:r>
          </a:p>
        </p:txBody>
      </p:sp>
      <p:pic>
        <p:nvPicPr>
          <p:cNvPr id="2" name="Picture 1">
            <a:extLst>
              <a:ext uri="{FF2B5EF4-FFF2-40B4-BE49-F238E27FC236}">
                <a16:creationId xmlns:a16="http://schemas.microsoft.com/office/drawing/2014/main" id="{24021E6A-9A51-DB15-26FF-A27EE0EF0E30}"/>
              </a:ext>
            </a:extLst>
          </p:cNvPr>
          <p:cNvPicPr>
            <a:picLocks noChangeAspect="1"/>
          </p:cNvPicPr>
          <p:nvPr/>
        </p:nvPicPr>
        <p:blipFill>
          <a:blip r:embed="rId5">
            <a:extLst>
              <a:ext uri="{28A0092B-C50C-407E-A947-70E740481C1C}">
                <a14:useLocalDpi xmlns:a14="http://schemas.microsoft.com/office/drawing/2010/main" val="0"/>
              </a:ext>
            </a:extLst>
          </a:blip>
          <a:srcRect l="37892" t="93796" r="35264" b="2581"/>
          <a:stretch>
            <a:fillRect/>
          </a:stretch>
        </p:blipFill>
        <p:spPr>
          <a:xfrm>
            <a:off x="6198030" y="9433833"/>
            <a:ext cx="2628900" cy="354780"/>
          </a:xfrm>
          <a:prstGeom prst="rect">
            <a:avLst/>
          </a:prstGeom>
        </p:spPr>
      </p:pic>
      <p:pic>
        <p:nvPicPr>
          <p:cNvPr id="4" name="Picture 3">
            <a:extLst>
              <a:ext uri="{FF2B5EF4-FFF2-40B4-BE49-F238E27FC236}">
                <a16:creationId xmlns:a16="http://schemas.microsoft.com/office/drawing/2014/main" id="{EDA326E6-16F5-20B7-9D46-3FA52725FD16}"/>
              </a:ext>
            </a:extLst>
          </p:cNvPr>
          <p:cNvPicPr>
            <a:picLocks noChangeAspect="1"/>
          </p:cNvPicPr>
          <p:nvPr/>
        </p:nvPicPr>
        <p:blipFill>
          <a:blip r:embed="rId6">
            <a:extLst>
              <a:ext uri="{28A0092B-C50C-407E-A947-70E740481C1C}">
                <a14:useLocalDpi xmlns:a14="http://schemas.microsoft.com/office/drawing/2010/main" val="0"/>
              </a:ext>
            </a:extLst>
          </a:blip>
          <a:srcRect l="7841" t="32219" r="87887" b="30978"/>
          <a:stretch>
            <a:fillRect/>
          </a:stretch>
        </p:blipFill>
        <p:spPr>
          <a:xfrm>
            <a:off x="3127380" y="3383000"/>
            <a:ext cx="418455" cy="3604116"/>
          </a:xfrm>
          <a:prstGeom prst="rect">
            <a:avLst/>
          </a:prstGeom>
        </p:spPr>
      </p:pic>
    </p:spTree>
    <p:extLst>
      <p:ext uri="{BB962C8B-B14F-4D97-AF65-F5344CB8AC3E}">
        <p14:creationId xmlns:p14="http://schemas.microsoft.com/office/powerpoint/2010/main" val="34536463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EED09-B484-E321-B496-074806E081CC}"/>
            </a:ext>
          </a:extLst>
        </p:cNvPr>
        <p:cNvGrpSpPr/>
        <p:nvPr/>
      </p:nvGrpSpPr>
      <p:grpSpPr>
        <a:xfrm>
          <a:off x="0" y="0"/>
          <a:ext cx="0" cy="0"/>
          <a:chOff x="0" y="0"/>
          <a:chExt cx="0" cy="0"/>
        </a:xfrm>
      </p:grpSpPr>
      <p:pic>
        <p:nvPicPr>
          <p:cNvPr id="3" name="Picture 2" descr="A graph of different colored lines&#10;&#10;AI-generated content may be incorrect.">
            <a:extLst>
              <a:ext uri="{FF2B5EF4-FFF2-40B4-BE49-F238E27FC236}">
                <a16:creationId xmlns:a16="http://schemas.microsoft.com/office/drawing/2014/main" id="{320C6841-72DD-A122-B0BE-1685AAEC7AED}"/>
              </a:ext>
            </a:extLst>
          </p:cNvPr>
          <p:cNvPicPr>
            <a:picLocks noChangeAspect="1"/>
          </p:cNvPicPr>
          <p:nvPr/>
        </p:nvPicPr>
        <p:blipFill>
          <a:blip r:embed="rId3">
            <a:extLst>
              <a:ext uri="{28A0092B-C50C-407E-A947-70E740481C1C}">
                <a14:useLocalDpi xmlns:a14="http://schemas.microsoft.com/office/drawing/2010/main" val="0"/>
              </a:ext>
            </a:extLst>
          </a:blip>
          <a:srcRect l="11894" t="11362" r="9503" b="6398"/>
          <a:stretch>
            <a:fillRect/>
          </a:stretch>
        </p:blipFill>
        <p:spPr>
          <a:xfrm>
            <a:off x="3537419" y="1394322"/>
            <a:ext cx="7697868" cy="8053800"/>
          </a:xfrm>
          <a:prstGeom prst="rect">
            <a:avLst/>
          </a:prstGeom>
        </p:spPr>
      </p:pic>
      <p:pic>
        <p:nvPicPr>
          <p:cNvPr id="7" name="Picture 6" descr="A graph of a graph&#10;&#10;AI-generated content may be incorrect.">
            <a:extLst>
              <a:ext uri="{FF2B5EF4-FFF2-40B4-BE49-F238E27FC236}">
                <a16:creationId xmlns:a16="http://schemas.microsoft.com/office/drawing/2014/main" id="{75B25AF7-4D6E-1175-29C3-F5348A4CC092}"/>
              </a:ext>
            </a:extLst>
          </p:cNvPr>
          <p:cNvPicPr>
            <a:picLocks noChangeAspect="1"/>
          </p:cNvPicPr>
          <p:nvPr/>
        </p:nvPicPr>
        <p:blipFill>
          <a:blip r:embed="rId4">
            <a:extLst>
              <a:ext uri="{28A0092B-C50C-407E-A947-70E740481C1C}">
                <a14:useLocalDpi xmlns:a14="http://schemas.microsoft.com/office/drawing/2010/main" val="0"/>
              </a:ext>
            </a:extLst>
          </a:blip>
          <a:srcRect l="61849" t="12630" r="10296" b="68512"/>
          <a:stretch>
            <a:fillRect/>
          </a:stretch>
        </p:blipFill>
        <p:spPr>
          <a:xfrm>
            <a:off x="8787384" y="1527048"/>
            <a:ext cx="2338202" cy="1582977"/>
          </a:xfrm>
          <a:prstGeom prst="rect">
            <a:avLst/>
          </a:prstGeom>
        </p:spPr>
      </p:pic>
      <p:sp>
        <p:nvSpPr>
          <p:cNvPr id="9" name="TextBox 8">
            <a:extLst>
              <a:ext uri="{FF2B5EF4-FFF2-40B4-BE49-F238E27FC236}">
                <a16:creationId xmlns:a16="http://schemas.microsoft.com/office/drawing/2014/main" id="{06CF12C1-E841-3938-4623-5F358EF4EE06}"/>
              </a:ext>
            </a:extLst>
          </p:cNvPr>
          <p:cNvSpPr txBox="1"/>
          <p:nvPr/>
        </p:nvSpPr>
        <p:spPr>
          <a:xfrm>
            <a:off x="102077" y="1408176"/>
            <a:ext cx="307621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Ti(2p</a:t>
            </a:r>
            <a:r>
              <a:rPr lang="en-US" sz="2800" baseline="-25000" dirty="0">
                <a:latin typeface="Arial" panose="020B0604020202020204" pitchFamily="34" charset="0"/>
                <a:cs typeface="Arial" panose="020B0604020202020204" pitchFamily="34" charset="0"/>
              </a:rPr>
              <a:t>3/2</a:t>
            </a:r>
            <a:r>
              <a:rPr lang="en-US" sz="2800" dirty="0">
                <a:latin typeface="Arial" panose="020B0604020202020204" pitchFamily="34" charset="0"/>
                <a:cs typeface="Arial" panose="020B0604020202020204" pitchFamily="34" charset="0"/>
              </a:rPr>
              <a:t>) 1019 eV</a:t>
            </a:r>
          </a:p>
        </p:txBody>
      </p:sp>
      <p:sp>
        <p:nvSpPr>
          <p:cNvPr id="2" name="TextBox 1">
            <a:extLst>
              <a:ext uri="{FF2B5EF4-FFF2-40B4-BE49-F238E27FC236}">
                <a16:creationId xmlns:a16="http://schemas.microsoft.com/office/drawing/2014/main" id="{7F40FB41-4D4C-6BFF-6A54-317FEF581F33}"/>
              </a:ext>
            </a:extLst>
          </p:cNvPr>
          <p:cNvSpPr txBox="1"/>
          <p:nvPr/>
        </p:nvSpPr>
        <p:spPr>
          <a:xfrm>
            <a:off x="2394679" y="128016"/>
            <a:ext cx="10439755"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Simulation and Experiment – plane 0 ~ 2 -</a:t>
            </a:r>
          </a:p>
        </p:txBody>
      </p:sp>
      <p:pic>
        <p:nvPicPr>
          <p:cNvPr id="4" name="Picture 3">
            <a:extLst>
              <a:ext uri="{FF2B5EF4-FFF2-40B4-BE49-F238E27FC236}">
                <a16:creationId xmlns:a16="http://schemas.microsoft.com/office/drawing/2014/main" id="{3DAEAB7F-7C2A-CB94-EE7C-9727FA2F5CDD}"/>
              </a:ext>
            </a:extLst>
          </p:cNvPr>
          <p:cNvPicPr>
            <a:picLocks noChangeAspect="1"/>
          </p:cNvPicPr>
          <p:nvPr/>
        </p:nvPicPr>
        <p:blipFill>
          <a:blip r:embed="rId5">
            <a:extLst>
              <a:ext uri="{28A0092B-C50C-407E-A947-70E740481C1C}">
                <a14:useLocalDpi xmlns:a14="http://schemas.microsoft.com/office/drawing/2010/main" val="0"/>
              </a:ext>
            </a:extLst>
          </a:blip>
          <a:srcRect l="37892" t="93796" r="35264" b="2581"/>
          <a:stretch>
            <a:fillRect/>
          </a:stretch>
        </p:blipFill>
        <p:spPr>
          <a:xfrm>
            <a:off x="6198031" y="9448121"/>
            <a:ext cx="2628900" cy="354780"/>
          </a:xfrm>
          <a:prstGeom prst="rect">
            <a:avLst/>
          </a:prstGeom>
        </p:spPr>
      </p:pic>
      <p:pic>
        <p:nvPicPr>
          <p:cNvPr id="5" name="Picture 4">
            <a:extLst>
              <a:ext uri="{FF2B5EF4-FFF2-40B4-BE49-F238E27FC236}">
                <a16:creationId xmlns:a16="http://schemas.microsoft.com/office/drawing/2014/main" id="{2B3CA4BD-E213-D671-B217-693F8AEF5E49}"/>
              </a:ext>
            </a:extLst>
          </p:cNvPr>
          <p:cNvPicPr>
            <a:picLocks noChangeAspect="1"/>
          </p:cNvPicPr>
          <p:nvPr/>
        </p:nvPicPr>
        <p:blipFill>
          <a:blip r:embed="rId6">
            <a:extLst>
              <a:ext uri="{28A0092B-C50C-407E-A947-70E740481C1C}">
                <a14:useLocalDpi xmlns:a14="http://schemas.microsoft.com/office/drawing/2010/main" val="0"/>
              </a:ext>
            </a:extLst>
          </a:blip>
          <a:srcRect l="7841" t="32219" r="87887" b="30978"/>
          <a:stretch>
            <a:fillRect/>
          </a:stretch>
        </p:blipFill>
        <p:spPr>
          <a:xfrm>
            <a:off x="3118964" y="3440149"/>
            <a:ext cx="418455" cy="3604116"/>
          </a:xfrm>
          <a:prstGeom prst="rect">
            <a:avLst/>
          </a:prstGeom>
        </p:spPr>
      </p:pic>
    </p:spTree>
    <p:extLst>
      <p:ext uri="{BB962C8B-B14F-4D97-AF65-F5344CB8AC3E}">
        <p14:creationId xmlns:p14="http://schemas.microsoft.com/office/powerpoint/2010/main" val="15966222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51B820-28B9-1319-C07A-D4F56FF2EE86}"/>
            </a:ext>
          </a:extLst>
        </p:cNvPr>
        <p:cNvGrpSpPr/>
        <p:nvPr/>
      </p:nvGrpSpPr>
      <p:grpSpPr>
        <a:xfrm>
          <a:off x="0" y="0"/>
          <a:ext cx="0" cy="0"/>
          <a:chOff x="0" y="0"/>
          <a:chExt cx="0" cy="0"/>
        </a:xfrm>
      </p:grpSpPr>
      <p:sp>
        <p:nvSpPr>
          <p:cNvPr id="8" name="テキスト ボックス 5">
            <a:extLst>
              <a:ext uri="{FF2B5EF4-FFF2-40B4-BE49-F238E27FC236}">
                <a16:creationId xmlns:a16="http://schemas.microsoft.com/office/drawing/2014/main" id="{7A20ECFE-D52A-EFFC-1029-DD3664F6D5CC}"/>
              </a:ext>
            </a:extLst>
          </p:cNvPr>
          <p:cNvSpPr txBox="1"/>
          <p:nvPr/>
        </p:nvSpPr>
        <p:spPr>
          <a:xfrm>
            <a:off x="2970504" y="128016"/>
            <a:ext cx="8911070"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Forward Filtering 30°(1920atoms)</a:t>
            </a:r>
          </a:p>
        </p:txBody>
      </p:sp>
      <p:pic>
        <p:nvPicPr>
          <p:cNvPr id="6" name="Picture 5" descr="A graph of different colored lines&#10;&#10;AI-generated content may be incorrect.">
            <a:extLst>
              <a:ext uri="{FF2B5EF4-FFF2-40B4-BE49-F238E27FC236}">
                <a16:creationId xmlns:a16="http://schemas.microsoft.com/office/drawing/2014/main" id="{3EA9310F-67F6-32B6-F136-6AC717207B8B}"/>
              </a:ext>
            </a:extLst>
          </p:cNvPr>
          <p:cNvPicPr>
            <a:picLocks noChangeAspect="1"/>
          </p:cNvPicPr>
          <p:nvPr/>
        </p:nvPicPr>
        <p:blipFill>
          <a:blip r:embed="rId3">
            <a:extLst>
              <a:ext uri="{28A0092B-C50C-407E-A947-70E740481C1C}">
                <a14:useLocalDpi xmlns:a14="http://schemas.microsoft.com/office/drawing/2010/main" val="0"/>
              </a:ext>
            </a:extLst>
          </a:blip>
          <a:srcRect l="11845" t="11476" r="8936" b="6427"/>
          <a:stretch>
            <a:fillRect/>
          </a:stretch>
        </p:blipFill>
        <p:spPr>
          <a:xfrm>
            <a:off x="3529778" y="1408176"/>
            <a:ext cx="7758076" cy="8039945"/>
          </a:xfrm>
          <a:prstGeom prst="rect">
            <a:avLst/>
          </a:prstGeom>
        </p:spPr>
      </p:pic>
      <p:sp>
        <p:nvSpPr>
          <p:cNvPr id="9" name="TextBox 8">
            <a:extLst>
              <a:ext uri="{FF2B5EF4-FFF2-40B4-BE49-F238E27FC236}">
                <a16:creationId xmlns:a16="http://schemas.microsoft.com/office/drawing/2014/main" id="{56674D7B-9421-203A-4617-E4DF55CC08E2}"/>
              </a:ext>
            </a:extLst>
          </p:cNvPr>
          <p:cNvSpPr txBox="1"/>
          <p:nvPr/>
        </p:nvSpPr>
        <p:spPr>
          <a:xfrm>
            <a:off x="102077" y="1408176"/>
            <a:ext cx="307621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Ti(2p</a:t>
            </a:r>
            <a:r>
              <a:rPr lang="en-US" sz="2800" baseline="-25000" dirty="0">
                <a:latin typeface="Arial" panose="020B0604020202020204" pitchFamily="34" charset="0"/>
                <a:cs typeface="Arial" panose="020B0604020202020204" pitchFamily="34" charset="0"/>
              </a:rPr>
              <a:t>3/2</a:t>
            </a:r>
            <a:r>
              <a:rPr lang="en-US" sz="2800" dirty="0">
                <a:latin typeface="Arial" panose="020B0604020202020204" pitchFamily="34" charset="0"/>
                <a:cs typeface="Arial" panose="020B0604020202020204" pitchFamily="34" charset="0"/>
              </a:rPr>
              <a:t>) 1019 eV</a:t>
            </a:r>
          </a:p>
        </p:txBody>
      </p:sp>
      <p:pic>
        <p:nvPicPr>
          <p:cNvPr id="4" name="Picture 3" descr="A graph of different colored lines&#10;&#10;AI-generated content may be incorrect.">
            <a:extLst>
              <a:ext uri="{FF2B5EF4-FFF2-40B4-BE49-F238E27FC236}">
                <a16:creationId xmlns:a16="http://schemas.microsoft.com/office/drawing/2014/main" id="{31D67239-38D4-0901-87C3-29CD08B7A616}"/>
              </a:ext>
            </a:extLst>
          </p:cNvPr>
          <p:cNvPicPr>
            <a:picLocks noChangeAspect="1"/>
          </p:cNvPicPr>
          <p:nvPr/>
        </p:nvPicPr>
        <p:blipFill>
          <a:blip r:embed="rId4">
            <a:extLst>
              <a:ext uri="{28A0092B-C50C-407E-A947-70E740481C1C}">
                <a14:useLocalDpi xmlns:a14="http://schemas.microsoft.com/office/drawing/2010/main" val="0"/>
              </a:ext>
            </a:extLst>
          </a:blip>
          <a:srcRect l="51979" t="13098" r="10232" b="60521"/>
          <a:stretch>
            <a:fillRect/>
          </a:stretch>
        </p:blipFill>
        <p:spPr>
          <a:xfrm>
            <a:off x="7983821" y="1540902"/>
            <a:ext cx="3172082" cy="2214472"/>
          </a:xfrm>
          <a:prstGeom prst="rect">
            <a:avLst/>
          </a:prstGeom>
        </p:spPr>
      </p:pic>
      <p:pic>
        <p:nvPicPr>
          <p:cNvPr id="2" name="Picture 1">
            <a:extLst>
              <a:ext uri="{FF2B5EF4-FFF2-40B4-BE49-F238E27FC236}">
                <a16:creationId xmlns:a16="http://schemas.microsoft.com/office/drawing/2014/main" id="{FEFFE85B-A1E4-2A0D-5D5A-DEB58953F203}"/>
              </a:ext>
            </a:extLst>
          </p:cNvPr>
          <p:cNvPicPr>
            <a:picLocks noChangeAspect="1"/>
          </p:cNvPicPr>
          <p:nvPr/>
        </p:nvPicPr>
        <p:blipFill>
          <a:blip r:embed="rId5">
            <a:extLst>
              <a:ext uri="{28A0092B-C50C-407E-A947-70E740481C1C}">
                <a14:useLocalDpi xmlns:a14="http://schemas.microsoft.com/office/drawing/2010/main" val="0"/>
              </a:ext>
            </a:extLst>
          </a:blip>
          <a:srcRect l="37892" t="93796" r="35264" b="2581"/>
          <a:stretch>
            <a:fillRect/>
          </a:stretch>
        </p:blipFill>
        <p:spPr>
          <a:xfrm>
            <a:off x="6183744" y="9448121"/>
            <a:ext cx="2628900" cy="354780"/>
          </a:xfrm>
          <a:prstGeom prst="rect">
            <a:avLst/>
          </a:prstGeom>
        </p:spPr>
      </p:pic>
      <p:pic>
        <p:nvPicPr>
          <p:cNvPr id="3" name="Picture 2">
            <a:extLst>
              <a:ext uri="{FF2B5EF4-FFF2-40B4-BE49-F238E27FC236}">
                <a16:creationId xmlns:a16="http://schemas.microsoft.com/office/drawing/2014/main" id="{D65DB769-E66E-824D-4F78-A6763D52F380}"/>
              </a:ext>
            </a:extLst>
          </p:cNvPr>
          <p:cNvPicPr>
            <a:picLocks noChangeAspect="1"/>
          </p:cNvPicPr>
          <p:nvPr/>
        </p:nvPicPr>
        <p:blipFill>
          <a:blip r:embed="rId6">
            <a:extLst>
              <a:ext uri="{28A0092B-C50C-407E-A947-70E740481C1C}">
                <a14:useLocalDpi xmlns:a14="http://schemas.microsoft.com/office/drawing/2010/main" val="0"/>
              </a:ext>
            </a:extLst>
          </a:blip>
          <a:srcRect l="7841" t="32219" r="87887" b="30978"/>
          <a:stretch>
            <a:fillRect/>
          </a:stretch>
        </p:blipFill>
        <p:spPr>
          <a:xfrm>
            <a:off x="3111323" y="3397288"/>
            <a:ext cx="418455" cy="3604116"/>
          </a:xfrm>
          <a:prstGeom prst="rect">
            <a:avLst/>
          </a:prstGeom>
        </p:spPr>
      </p:pic>
    </p:spTree>
    <p:extLst>
      <p:ext uri="{BB962C8B-B14F-4D97-AF65-F5344CB8AC3E}">
        <p14:creationId xmlns:p14="http://schemas.microsoft.com/office/powerpoint/2010/main" val="32770526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32E6F-FBFA-B7F4-65B5-62A9013759A0}"/>
            </a:ext>
          </a:extLst>
        </p:cNvPr>
        <p:cNvGrpSpPr/>
        <p:nvPr/>
      </p:nvGrpSpPr>
      <p:grpSpPr>
        <a:xfrm>
          <a:off x="0" y="0"/>
          <a:ext cx="0" cy="0"/>
          <a:chOff x="0" y="0"/>
          <a:chExt cx="0" cy="0"/>
        </a:xfrm>
      </p:grpSpPr>
      <p:pic>
        <p:nvPicPr>
          <p:cNvPr id="7" name="Picture 6" descr="A graph of different colored lines&#10;&#10;AI-generated content may be incorrect.">
            <a:extLst>
              <a:ext uri="{FF2B5EF4-FFF2-40B4-BE49-F238E27FC236}">
                <a16:creationId xmlns:a16="http://schemas.microsoft.com/office/drawing/2014/main" id="{43171562-AC0D-332E-16A7-79C4B3A57AF8}"/>
              </a:ext>
            </a:extLst>
          </p:cNvPr>
          <p:cNvPicPr>
            <a:picLocks noChangeAspect="1"/>
          </p:cNvPicPr>
          <p:nvPr/>
        </p:nvPicPr>
        <p:blipFill>
          <a:blip r:embed="rId3">
            <a:extLst>
              <a:ext uri="{28A0092B-C50C-407E-A947-70E740481C1C}">
                <a14:useLocalDpi xmlns:a14="http://schemas.microsoft.com/office/drawing/2010/main" val="0"/>
              </a:ext>
            </a:extLst>
          </a:blip>
          <a:srcRect l="11813" t="11311" r="9363" b="6412"/>
          <a:stretch>
            <a:fillRect/>
          </a:stretch>
        </p:blipFill>
        <p:spPr>
          <a:xfrm>
            <a:off x="3583232" y="1408176"/>
            <a:ext cx="7661391" cy="7997081"/>
          </a:xfrm>
          <a:prstGeom prst="rect">
            <a:avLst/>
          </a:prstGeom>
        </p:spPr>
      </p:pic>
      <p:sp>
        <p:nvSpPr>
          <p:cNvPr id="8" name="テキスト ボックス 5">
            <a:extLst>
              <a:ext uri="{FF2B5EF4-FFF2-40B4-BE49-F238E27FC236}">
                <a16:creationId xmlns:a16="http://schemas.microsoft.com/office/drawing/2014/main" id="{8AA69E21-07E5-B888-B8D7-E05F2585E136}"/>
              </a:ext>
            </a:extLst>
          </p:cNvPr>
          <p:cNvSpPr txBox="1"/>
          <p:nvPr/>
        </p:nvSpPr>
        <p:spPr>
          <a:xfrm>
            <a:off x="2970504" y="128016"/>
            <a:ext cx="8911070"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Forward Filtering 20°(1920atoms)</a:t>
            </a:r>
          </a:p>
        </p:txBody>
      </p:sp>
      <p:sp>
        <p:nvSpPr>
          <p:cNvPr id="9" name="TextBox 8">
            <a:extLst>
              <a:ext uri="{FF2B5EF4-FFF2-40B4-BE49-F238E27FC236}">
                <a16:creationId xmlns:a16="http://schemas.microsoft.com/office/drawing/2014/main" id="{04CC8872-1CAE-F418-5043-93CA61CC8BC4}"/>
              </a:ext>
            </a:extLst>
          </p:cNvPr>
          <p:cNvSpPr txBox="1"/>
          <p:nvPr/>
        </p:nvSpPr>
        <p:spPr>
          <a:xfrm>
            <a:off x="102077" y="1408176"/>
            <a:ext cx="307621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Ti(2p</a:t>
            </a:r>
            <a:r>
              <a:rPr lang="en-US" sz="2800" baseline="-25000" dirty="0">
                <a:latin typeface="Arial" panose="020B0604020202020204" pitchFamily="34" charset="0"/>
                <a:cs typeface="Arial" panose="020B0604020202020204" pitchFamily="34" charset="0"/>
              </a:rPr>
              <a:t>3/2</a:t>
            </a:r>
            <a:r>
              <a:rPr lang="en-US" sz="2800" dirty="0">
                <a:latin typeface="Arial" panose="020B0604020202020204" pitchFamily="34" charset="0"/>
                <a:cs typeface="Arial" panose="020B0604020202020204" pitchFamily="34" charset="0"/>
              </a:rPr>
              <a:t>) 1019 eV</a:t>
            </a:r>
          </a:p>
        </p:txBody>
      </p:sp>
      <p:pic>
        <p:nvPicPr>
          <p:cNvPr id="3" name="Picture 2" descr="A graph of different colored lines&#10;&#10;AI-generated content may be incorrect.">
            <a:extLst>
              <a:ext uri="{FF2B5EF4-FFF2-40B4-BE49-F238E27FC236}">
                <a16:creationId xmlns:a16="http://schemas.microsoft.com/office/drawing/2014/main" id="{A1AEFEA6-2FF8-0963-6371-9D898C4D8ED7}"/>
              </a:ext>
            </a:extLst>
          </p:cNvPr>
          <p:cNvPicPr>
            <a:picLocks noChangeAspect="1"/>
          </p:cNvPicPr>
          <p:nvPr/>
        </p:nvPicPr>
        <p:blipFill>
          <a:blip r:embed="rId4">
            <a:extLst>
              <a:ext uri="{28A0092B-C50C-407E-A947-70E740481C1C}">
                <a14:useLocalDpi xmlns:a14="http://schemas.microsoft.com/office/drawing/2010/main" val="0"/>
              </a:ext>
            </a:extLst>
          </a:blip>
          <a:srcRect l="52334" t="12658" r="10411" b="64526"/>
          <a:stretch>
            <a:fillRect/>
          </a:stretch>
        </p:blipFill>
        <p:spPr>
          <a:xfrm>
            <a:off x="8007925" y="1510143"/>
            <a:ext cx="3127256" cy="1915219"/>
          </a:xfrm>
          <a:prstGeom prst="rect">
            <a:avLst/>
          </a:prstGeom>
        </p:spPr>
      </p:pic>
      <p:pic>
        <p:nvPicPr>
          <p:cNvPr id="2" name="Picture 1">
            <a:extLst>
              <a:ext uri="{FF2B5EF4-FFF2-40B4-BE49-F238E27FC236}">
                <a16:creationId xmlns:a16="http://schemas.microsoft.com/office/drawing/2014/main" id="{735AC260-2726-8E15-9A0E-9D2CBEC9C7C5}"/>
              </a:ext>
            </a:extLst>
          </p:cNvPr>
          <p:cNvPicPr>
            <a:picLocks noChangeAspect="1"/>
          </p:cNvPicPr>
          <p:nvPr/>
        </p:nvPicPr>
        <p:blipFill>
          <a:blip r:embed="rId5">
            <a:extLst>
              <a:ext uri="{28A0092B-C50C-407E-A947-70E740481C1C}">
                <a14:useLocalDpi xmlns:a14="http://schemas.microsoft.com/office/drawing/2010/main" val="0"/>
              </a:ext>
            </a:extLst>
          </a:blip>
          <a:srcRect l="37892" t="93796" r="35264" b="2581"/>
          <a:stretch>
            <a:fillRect/>
          </a:stretch>
        </p:blipFill>
        <p:spPr>
          <a:xfrm>
            <a:off x="6212319" y="9405257"/>
            <a:ext cx="2628900" cy="354780"/>
          </a:xfrm>
          <a:prstGeom prst="rect">
            <a:avLst/>
          </a:prstGeom>
        </p:spPr>
      </p:pic>
      <p:pic>
        <p:nvPicPr>
          <p:cNvPr id="4" name="Picture 3">
            <a:extLst>
              <a:ext uri="{FF2B5EF4-FFF2-40B4-BE49-F238E27FC236}">
                <a16:creationId xmlns:a16="http://schemas.microsoft.com/office/drawing/2014/main" id="{0E860C46-BB78-B697-3B21-C60B1102287E}"/>
              </a:ext>
            </a:extLst>
          </p:cNvPr>
          <p:cNvPicPr>
            <a:picLocks noChangeAspect="1"/>
          </p:cNvPicPr>
          <p:nvPr/>
        </p:nvPicPr>
        <p:blipFill>
          <a:blip r:embed="rId6">
            <a:extLst>
              <a:ext uri="{28A0092B-C50C-407E-A947-70E740481C1C}">
                <a14:useLocalDpi xmlns:a14="http://schemas.microsoft.com/office/drawing/2010/main" val="0"/>
              </a:ext>
            </a:extLst>
          </a:blip>
          <a:srcRect l="7841" t="32219" r="87887" b="30978"/>
          <a:stretch>
            <a:fillRect/>
          </a:stretch>
        </p:blipFill>
        <p:spPr>
          <a:xfrm>
            <a:off x="3164778" y="3453938"/>
            <a:ext cx="418455" cy="3604116"/>
          </a:xfrm>
          <a:prstGeom prst="rect">
            <a:avLst/>
          </a:prstGeom>
        </p:spPr>
      </p:pic>
    </p:spTree>
    <p:extLst>
      <p:ext uri="{BB962C8B-B14F-4D97-AF65-F5344CB8AC3E}">
        <p14:creationId xmlns:p14="http://schemas.microsoft.com/office/powerpoint/2010/main" val="8437237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A723BF-D66F-DEC3-E4FD-7E7908A956CD}"/>
            </a:ext>
          </a:extLst>
        </p:cNvPr>
        <p:cNvGrpSpPr/>
        <p:nvPr/>
      </p:nvGrpSpPr>
      <p:grpSpPr>
        <a:xfrm>
          <a:off x="0" y="0"/>
          <a:ext cx="0" cy="0"/>
          <a:chOff x="0" y="0"/>
          <a:chExt cx="0" cy="0"/>
        </a:xfrm>
      </p:grpSpPr>
      <p:pic>
        <p:nvPicPr>
          <p:cNvPr id="13" name="Picture 12" descr="A graph of different colored lines&#10;&#10;AI-generated content may be incorrect.">
            <a:extLst>
              <a:ext uri="{FF2B5EF4-FFF2-40B4-BE49-F238E27FC236}">
                <a16:creationId xmlns:a16="http://schemas.microsoft.com/office/drawing/2014/main" id="{3D12DB8A-D744-6B8A-061E-D16D5D2D53D0}"/>
              </a:ext>
            </a:extLst>
          </p:cNvPr>
          <p:cNvPicPr>
            <a:picLocks noChangeAspect="1"/>
          </p:cNvPicPr>
          <p:nvPr/>
        </p:nvPicPr>
        <p:blipFill>
          <a:blip r:embed="rId3">
            <a:extLst>
              <a:ext uri="{28A0092B-C50C-407E-A947-70E740481C1C}">
                <a14:useLocalDpi xmlns:a14="http://schemas.microsoft.com/office/drawing/2010/main" val="0"/>
              </a:ext>
            </a:extLst>
          </a:blip>
          <a:srcRect l="11804" t="11513" r="8900" b="6390"/>
          <a:stretch>
            <a:fillRect/>
          </a:stretch>
        </p:blipFill>
        <p:spPr>
          <a:xfrm>
            <a:off x="3520671" y="1408176"/>
            <a:ext cx="7765712" cy="8039945"/>
          </a:xfrm>
          <a:prstGeom prst="rect">
            <a:avLst/>
          </a:prstGeom>
        </p:spPr>
      </p:pic>
      <p:sp>
        <p:nvSpPr>
          <p:cNvPr id="8" name="テキスト ボックス 5">
            <a:extLst>
              <a:ext uri="{FF2B5EF4-FFF2-40B4-BE49-F238E27FC236}">
                <a16:creationId xmlns:a16="http://schemas.microsoft.com/office/drawing/2014/main" id="{7451B2DC-8913-F159-F704-EF2CBCC8754A}"/>
              </a:ext>
            </a:extLst>
          </p:cNvPr>
          <p:cNvSpPr txBox="1"/>
          <p:nvPr/>
        </p:nvSpPr>
        <p:spPr>
          <a:xfrm>
            <a:off x="2955514" y="128016"/>
            <a:ext cx="8911070"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Forward Filtering 10°(1920atoms)</a:t>
            </a:r>
          </a:p>
        </p:txBody>
      </p:sp>
      <p:sp>
        <p:nvSpPr>
          <p:cNvPr id="9" name="TextBox 8">
            <a:extLst>
              <a:ext uri="{FF2B5EF4-FFF2-40B4-BE49-F238E27FC236}">
                <a16:creationId xmlns:a16="http://schemas.microsoft.com/office/drawing/2014/main" id="{C2AB18EA-F6E9-10C0-8339-648B7C5EB6A2}"/>
              </a:ext>
            </a:extLst>
          </p:cNvPr>
          <p:cNvSpPr txBox="1"/>
          <p:nvPr/>
        </p:nvSpPr>
        <p:spPr>
          <a:xfrm>
            <a:off x="102077" y="1408176"/>
            <a:ext cx="307621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Ti(2p</a:t>
            </a:r>
            <a:r>
              <a:rPr lang="en-US" sz="2800" baseline="-25000" dirty="0">
                <a:latin typeface="Arial" panose="020B0604020202020204" pitchFamily="34" charset="0"/>
                <a:cs typeface="Arial" panose="020B0604020202020204" pitchFamily="34" charset="0"/>
              </a:rPr>
              <a:t>3/2</a:t>
            </a:r>
            <a:r>
              <a:rPr lang="en-US" sz="2800" dirty="0">
                <a:latin typeface="Arial" panose="020B0604020202020204" pitchFamily="34" charset="0"/>
                <a:cs typeface="Arial" panose="020B0604020202020204" pitchFamily="34" charset="0"/>
              </a:rPr>
              <a:t>) 1019 eV</a:t>
            </a:r>
          </a:p>
        </p:txBody>
      </p:sp>
      <p:pic>
        <p:nvPicPr>
          <p:cNvPr id="4" name="Picture 3" descr="A graph of different colored lines&#10;&#10;AI-generated content may be incorrect.">
            <a:extLst>
              <a:ext uri="{FF2B5EF4-FFF2-40B4-BE49-F238E27FC236}">
                <a16:creationId xmlns:a16="http://schemas.microsoft.com/office/drawing/2014/main" id="{71E0326A-7D8A-91B6-705B-6E3BEC75F121}"/>
              </a:ext>
            </a:extLst>
          </p:cNvPr>
          <p:cNvPicPr>
            <a:picLocks noChangeAspect="1"/>
          </p:cNvPicPr>
          <p:nvPr/>
        </p:nvPicPr>
        <p:blipFill>
          <a:blip r:embed="rId4">
            <a:extLst>
              <a:ext uri="{28A0092B-C50C-407E-A947-70E740481C1C}">
                <a14:useLocalDpi xmlns:a14="http://schemas.microsoft.com/office/drawing/2010/main" val="0"/>
              </a:ext>
            </a:extLst>
          </a:blip>
          <a:srcRect l="51978" t="12741" r="10410" b="60521"/>
          <a:stretch>
            <a:fillRect/>
          </a:stretch>
        </p:blipFill>
        <p:spPr>
          <a:xfrm>
            <a:off x="7952506" y="1517386"/>
            <a:ext cx="3157223" cy="2244439"/>
          </a:xfrm>
          <a:prstGeom prst="rect">
            <a:avLst/>
          </a:prstGeom>
        </p:spPr>
      </p:pic>
      <p:pic>
        <p:nvPicPr>
          <p:cNvPr id="2" name="Picture 1">
            <a:extLst>
              <a:ext uri="{FF2B5EF4-FFF2-40B4-BE49-F238E27FC236}">
                <a16:creationId xmlns:a16="http://schemas.microsoft.com/office/drawing/2014/main" id="{8E8BF413-2748-BE17-D1D7-67FF1587919A}"/>
              </a:ext>
            </a:extLst>
          </p:cNvPr>
          <p:cNvPicPr>
            <a:picLocks noChangeAspect="1"/>
          </p:cNvPicPr>
          <p:nvPr/>
        </p:nvPicPr>
        <p:blipFill>
          <a:blip r:embed="rId5">
            <a:extLst>
              <a:ext uri="{28A0092B-C50C-407E-A947-70E740481C1C}">
                <a14:useLocalDpi xmlns:a14="http://schemas.microsoft.com/office/drawing/2010/main" val="0"/>
              </a:ext>
            </a:extLst>
          </a:blip>
          <a:srcRect l="37892" t="93796" r="35264" b="2581"/>
          <a:stretch>
            <a:fillRect/>
          </a:stretch>
        </p:blipFill>
        <p:spPr>
          <a:xfrm>
            <a:off x="6169457" y="9448121"/>
            <a:ext cx="2628900" cy="354780"/>
          </a:xfrm>
          <a:prstGeom prst="rect">
            <a:avLst/>
          </a:prstGeom>
        </p:spPr>
      </p:pic>
      <p:pic>
        <p:nvPicPr>
          <p:cNvPr id="3" name="Picture 2">
            <a:extLst>
              <a:ext uri="{FF2B5EF4-FFF2-40B4-BE49-F238E27FC236}">
                <a16:creationId xmlns:a16="http://schemas.microsoft.com/office/drawing/2014/main" id="{3BB93744-ECFF-9B7D-F0B4-F6E61DEFEA08}"/>
              </a:ext>
            </a:extLst>
          </p:cNvPr>
          <p:cNvPicPr>
            <a:picLocks noChangeAspect="1"/>
          </p:cNvPicPr>
          <p:nvPr/>
        </p:nvPicPr>
        <p:blipFill>
          <a:blip r:embed="rId6">
            <a:extLst>
              <a:ext uri="{28A0092B-C50C-407E-A947-70E740481C1C}">
                <a14:useLocalDpi xmlns:a14="http://schemas.microsoft.com/office/drawing/2010/main" val="0"/>
              </a:ext>
            </a:extLst>
          </a:blip>
          <a:srcRect l="7841" t="32219" r="87887" b="30978"/>
          <a:stretch>
            <a:fillRect/>
          </a:stretch>
        </p:blipFill>
        <p:spPr>
          <a:xfrm>
            <a:off x="3107764" y="3383000"/>
            <a:ext cx="418455" cy="3604116"/>
          </a:xfrm>
          <a:prstGeom prst="rect">
            <a:avLst/>
          </a:prstGeom>
        </p:spPr>
      </p:pic>
    </p:spTree>
    <p:extLst>
      <p:ext uri="{BB962C8B-B14F-4D97-AF65-F5344CB8AC3E}">
        <p14:creationId xmlns:p14="http://schemas.microsoft.com/office/powerpoint/2010/main" val="18427001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5B192C-37CB-2E09-40E1-5E75FE5E5A35}"/>
            </a:ext>
          </a:extLst>
        </p:cNvPr>
        <p:cNvGrpSpPr/>
        <p:nvPr/>
      </p:nvGrpSpPr>
      <p:grpSpPr>
        <a:xfrm>
          <a:off x="0" y="0"/>
          <a:ext cx="0" cy="0"/>
          <a:chOff x="0" y="0"/>
          <a:chExt cx="0" cy="0"/>
        </a:xfrm>
      </p:grpSpPr>
      <p:pic>
        <p:nvPicPr>
          <p:cNvPr id="12" name="Picture 11" descr="A graph of different colored lines&#10;&#10;AI-generated content may be incorrect.">
            <a:extLst>
              <a:ext uri="{FF2B5EF4-FFF2-40B4-BE49-F238E27FC236}">
                <a16:creationId xmlns:a16="http://schemas.microsoft.com/office/drawing/2014/main" id="{C36F4656-ECAA-B342-69FA-DDA0CF591871}"/>
              </a:ext>
            </a:extLst>
          </p:cNvPr>
          <p:cNvPicPr>
            <a:picLocks noChangeAspect="1"/>
          </p:cNvPicPr>
          <p:nvPr/>
        </p:nvPicPr>
        <p:blipFill>
          <a:blip r:embed="rId3">
            <a:extLst>
              <a:ext uri="{28A0092B-C50C-407E-A947-70E740481C1C}">
                <a14:useLocalDpi xmlns:a14="http://schemas.microsoft.com/office/drawing/2010/main" val="0"/>
              </a:ext>
            </a:extLst>
          </a:blip>
          <a:srcRect l="11671" t="11762" r="9309" b="6283"/>
          <a:stretch>
            <a:fillRect/>
          </a:stretch>
        </p:blipFill>
        <p:spPr>
          <a:xfrm>
            <a:off x="3511807" y="1422031"/>
            <a:ext cx="7738637" cy="8026090"/>
          </a:xfrm>
          <a:prstGeom prst="rect">
            <a:avLst/>
          </a:prstGeom>
        </p:spPr>
      </p:pic>
      <p:sp>
        <p:nvSpPr>
          <p:cNvPr id="8" name="テキスト ボックス 5">
            <a:extLst>
              <a:ext uri="{FF2B5EF4-FFF2-40B4-BE49-F238E27FC236}">
                <a16:creationId xmlns:a16="http://schemas.microsoft.com/office/drawing/2014/main" id="{BDABF306-EA36-6923-D103-A789A12EA6E1}"/>
              </a:ext>
            </a:extLst>
          </p:cNvPr>
          <p:cNvSpPr txBox="1"/>
          <p:nvPr/>
        </p:nvSpPr>
        <p:spPr>
          <a:xfrm>
            <a:off x="2970504" y="128016"/>
            <a:ext cx="8911070"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Forward Filtering 0°(1920atoms)</a:t>
            </a:r>
          </a:p>
        </p:txBody>
      </p:sp>
      <p:sp>
        <p:nvSpPr>
          <p:cNvPr id="9" name="TextBox 8">
            <a:extLst>
              <a:ext uri="{FF2B5EF4-FFF2-40B4-BE49-F238E27FC236}">
                <a16:creationId xmlns:a16="http://schemas.microsoft.com/office/drawing/2014/main" id="{CF192BD7-ACC1-220C-121C-B95B715F5187}"/>
              </a:ext>
            </a:extLst>
          </p:cNvPr>
          <p:cNvSpPr txBox="1"/>
          <p:nvPr/>
        </p:nvSpPr>
        <p:spPr>
          <a:xfrm>
            <a:off x="102077" y="1408176"/>
            <a:ext cx="307621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Ti(2p</a:t>
            </a:r>
            <a:r>
              <a:rPr lang="en-US" sz="2800" baseline="-25000" dirty="0">
                <a:latin typeface="Arial" panose="020B0604020202020204" pitchFamily="34" charset="0"/>
                <a:cs typeface="Arial" panose="020B0604020202020204" pitchFamily="34" charset="0"/>
              </a:rPr>
              <a:t>3/2</a:t>
            </a:r>
            <a:r>
              <a:rPr lang="en-US" sz="2800" dirty="0">
                <a:latin typeface="Arial" panose="020B0604020202020204" pitchFamily="34" charset="0"/>
                <a:cs typeface="Arial" panose="020B0604020202020204" pitchFamily="34" charset="0"/>
              </a:rPr>
              <a:t>) 1019 eV</a:t>
            </a:r>
          </a:p>
        </p:txBody>
      </p:sp>
      <p:pic>
        <p:nvPicPr>
          <p:cNvPr id="3" name="Picture 2" descr="A graph of different colored lines&#10;&#10;AI-generated content may be incorrect.">
            <a:extLst>
              <a:ext uri="{FF2B5EF4-FFF2-40B4-BE49-F238E27FC236}">
                <a16:creationId xmlns:a16="http://schemas.microsoft.com/office/drawing/2014/main" id="{4974354B-3DFF-7E21-7EB5-89BDA32500DA}"/>
              </a:ext>
            </a:extLst>
          </p:cNvPr>
          <p:cNvPicPr>
            <a:picLocks noChangeAspect="1"/>
          </p:cNvPicPr>
          <p:nvPr/>
        </p:nvPicPr>
        <p:blipFill>
          <a:blip r:embed="rId4">
            <a:extLst>
              <a:ext uri="{28A0092B-C50C-407E-A947-70E740481C1C}">
                <a14:useLocalDpi xmlns:a14="http://schemas.microsoft.com/office/drawing/2010/main" val="0"/>
              </a:ext>
            </a:extLst>
          </a:blip>
          <a:srcRect l="50730" t="12584" r="10232" b="56757"/>
          <a:stretch>
            <a:fillRect/>
          </a:stretch>
        </p:blipFill>
        <p:spPr>
          <a:xfrm>
            <a:off x="7841669" y="1510143"/>
            <a:ext cx="3276924" cy="2573575"/>
          </a:xfrm>
          <a:prstGeom prst="rect">
            <a:avLst/>
          </a:prstGeom>
        </p:spPr>
      </p:pic>
      <p:pic>
        <p:nvPicPr>
          <p:cNvPr id="2" name="Picture 1">
            <a:extLst>
              <a:ext uri="{FF2B5EF4-FFF2-40B4-BE49-F238E27FC236}">
                <a16:creationId xmlns:a16="http://schemas.microsoft.com/office/drawing/2014/main" id="{0BA7545E-C9AB-6F7F-E1DF-763CF43F3942}"/>
              </a:ext>
            </a:extLst>
          </p:cNvPr>
          <p:cNvPicPr>
            <a:picLocks noChangeAspect="1"/>
          </p:cNvPicPr>
          <p:nvPr/>
        </p:nvPicPr>
        <p:blipFill>
          <a:blip r:embed="rId5">
            <a:extLst>
              <a:ext uri="{28A0092B-C50C-407E-A947-70E740481C1C}">
                <a14:useLocalDpi xmlns:a14="http://schemas.microsoft.com/office/drawing/2010/main" val="0"/>
              </a:ext>
            </a:extLst>
          </a:blip>
          <a:srcRect l="37892" t="93796" r="35264" b="2581"/>
          <a:stretch>
            <a:fillRect/>
          </a:stretch>
        </p:blipFill>
        <p:spPr>
          <a:xfrm>
            <a:off x="6169455" y="9448121"/>
            <a:ext cx="2628900" cy="354780"/>
          </a:xfrm>
          <a:prstGeom prst="rect">
            <a:avLst/>
          </a:prstGeom>
        </p:spPr>
      </p:pic>
    </p:spTree>
    <p:extLst>
      <p:ext uri="{BB962C8B-B14F-4D97-AF65-F5344CB8AC3E}">
        <p14:creationId xmlns:p14="http://schemas.microsoft.com/office/powerpoint/2010/main" val="41130063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89CD73-15C1-094C-7943-47872D323646}"/>
            </a:ext>
          </a:extLst>
        </p:cNvPr>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576FA33-D236-E02B-17A8-1CDE3B6714BF}"/>
              </a:ext>
            </a:extLst>
          </p:cNvPr>
          <p:cNvSpPr>
            <a:spLocks noGrp="1"/>
          </p:cNvSpPr>
          <p:nvPr>
            <p:ph idx="1"/>
          </p:nvPr>
        </p:nvSpPr>
        <p:spPr>
          <a:xfrm>
            <a:off x="267170" y="3238370"/>
            <a:ext cx="12519440" cy="1325955"/>
          </a:xfrm>
        </p:spPr>
        <p:txBody>
          <a:bodyPr>
            <a:normAutofit/>
          </a:bodyPr>
          <a:lstStyle/>
          <a:p>
            <a:pPr>
              <a:buFont typeface="Arial" panose="020B0604020202020204" pitchFamily="34" charset="0"/>
              <a:buChar char="•"/>
            </a:pPr>
            <a:r>
              <a:rPr lang="en-US" altLang="ja-JP" sz="3000" dirty="0">
                <a:latin typeface="Arial" panose="020B0604020202020204" pitchFamily="34" charset="0"/>
                <a:cs typeface="Arial" panose="020B0604020202020204" pitchFamily="34" charset="0"/>
              </a:rPr>
              <a:t>We have a rough estimate of the computational time of  cross section: </a:t>
            </a:r>
            <a:r>
              <a:rPr lang="en-US" altLang="ja-JP" dirty="0"/>
              <a:t>  </a:t>
            </a:r>
          </a:p>
          <a:p>
            <a:pPr marL="0" indent="0" algn="ctr">
              <a:buNone/>
            </a:pPr>
            <a:r>
              <a:rPr lang="en-US" altLang="ja-JP" dirty="0">
                <a:solidFill>
                  <a:srgbClr val="FF0000"/>
                </a:solidFill>
                <a:latin typeface="Arial" panose="020B0604020202020204" pitchFamily="34" charset="0"/>
                <a:cs typeface="Arial" panose="020B0604020202020204" pitchFamily="34" charset="0"/>
              </a:rPr>
              <a:t>(Calculation time) </a:t>
            </a:r>
            <a:r>
              <a:rPr lang="ja-JP" altLang="en-US" dirty="0">
                <a:solidFill>
                  <a:srgbClr val="FF0000"/>
                </a:solidFill>
                <a:latin typeface="Arial" panose="020B0604020202020204" pitchFamily="34" charset="0"/>
                <a:cs typeface="Arial" panose="020B0604020202020204" pitchFamily="34" charset="0"/>
              </a:rPr>
              <a:t>∝</a:t>
            </a:r>
            <a:r>
              <a:rPr lang="en-US" altLang="ja-JP" dirty="0">
                <a:solidFill>
                  <a:srgbClr val="FF0000"/>
                </a:solidFill>
                <a:latin typeface="Arial" panose="020B0604020202020204" pitchFamily="34" charset="0"/>
                <a:cs typeface="Arial" panose="020B0604020202020204" pitchFamily="34" charset="0"/>
              </a:rPr>
              <a:t>(Number of paths)</a:t>
            </a:r>
            <a:endParaRPr lang="en-US" altLang="ja-JP" dirty="0">
              <a:latin typeface="Arial" panose="020B0604020202020204" pitchFamily="34" charset="0"/>
              <a:cs typeface="Arial" panose="020B0604020202020204" pitchFamily="34" charset="0"/>
            </a:endParaRPr>
          </a:p>
        </p:txBody>
      </p:sp>
      <p:sp>
        <p:nvSpPr>
          <p:cNvPr id="8" name="テキスト ボックス 7">
            <a:extLst>
              <a:ext uri="{FF2B5EF4-FFF2-40B4-BE49-F238E27FC236}">
                <a16:creationId xmlns:a16="http://schemas.microsoft.com/office/drawing/2014/main" id="{1C9A9249-2227-08A6-4A01-CC2573758AB9}"/>
              </a:ext>
            </a:extLst>
          </p:cNvPr>
          <p:cNvSpPr txBox="1"/>
          <p:nvPr/>
        </p:nvSpPr>
        <p:spPr>
          <a:xfrm>
            <a:off x="2316083" y="128016"/>
            <a:ext cx="10117819"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Computational time of Series Expansion</a:t>
            </a:r>
          </a:p>
        </p:txBody>
      </p:sp>
      <p:grpSp>
        <p:nvGrpSpPr>
          <p:cNvPr id="165" name="Group 164">
            <a:extLst>
              <a:ext uri="{FF2B5EF4-FFF2-40B4-BE49-F238E27FC236}">
                <a16:creationId xmlns:a16="http://schemas.microsoft.com/office/drawing/2014/main" id="{1BB207EA-4B86-8A01-99F1-EFD5215DE041}"/>
              </a:ext>
            </a:extLst>
          </p:cNvPr>
          <p:cNvGrpSpPr/>
          <p:nvPr/>
        </p:nvGrpSpPr>
        <p:grpSpPr>
          <a:xfrm>
            <a:off x="927743" y="1647615"/>
            <a:ext cx="8499460" cy="1009588"/>
            <a:chOff x="1347464" y="2696924"/>
            <a:chExt cx="8499460" cy="1009588"/>
          </a:xfrm>
        </p:grpSpPr>
        <p:grpSp>
          <p:nvGrpSpPr>
            <p:cNvPr id="5" name="グループ化 4">
              <a:extLst>
                <a:ext uri="{FF2B5EF4-FFF2-40B4-BE49-F238E27FC236}">
                  <a16:creationId xmlns:a16="http://schemas.microsoft.com/office/drawing/2014/main" id="{FBF35630-6C7A-5362-5712-739A9A217568}"/>
                </a:ext>
              </a:extLst>
            </p:cNvPr>
            <p:cNvGrpSpPr/>
            <p:nvPr/>
          </p:nvGrpSpPr>
          <p:grpSpPr>
            <a:xfrm>
              <a:off x="8658730" y="2713088"/>
              <a:ext cx="942498" cy="993424"/>
              <a:chOff x="4576015" y="3490660"/>
              <a:chExt cx="504057" cy="531293"/>
            </a:xfrm>
          </p:grpSpPr>
          <p:sp>
            <p:nvSpPr>
              <p:cNvPr id="7" name="Ellipse 111">
                <a:extLst>
                  <a:ext uri="{FF2B5EF4-FFF2-40B4-BE49-F238E27FC236}">
                    <a16:creationId xmlns:a16="http://schemas.microsoft.com/office/drawing/2014/main" id="{2FC4FBB9-D4B0-34D7-B6EB-0C5E46B5D8E2}"/>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9" name="Ellipse 112">
                <a:extLst>
                  <a:ext uri="{FF2B5EF4-FFF2-40B4-BE49-F238E27FC236}">
                    <a16:creationId xmlns:a16="http://schemas.microsoft.com/office/drawing/2014/main" id="{AB607FA4-07D6-DFCC-DBF3-C516D8BCD7CB}"/>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 name="グループ化 9">
              <a:extLst>
                <a:ext uri="{FF2B5EF4-FFF2-40B4-BE49-F238E27FC236}">
                  <a16:creationId xmlns:a16="http://schemas.microsoft.com/office/drawing/2014/main" id="{381559F8-2AA4-E232-8184-8CBE0CE02BBE}"/>
                </a:ext>
              </a:extLst>
            </p:cNvPr>
            <p:cNvGrpSpPr/>
            <p:nvPr/>
          </p:nvGrpSpPr>
          <p:grpSpPr>
            <a:xfrm>
              <a:off x="3182219" y="2698251"/>
              <a:ext cx="942498" cy="993424"/>
              <a:chOff x="4576015" y="3490660"/>
              <a:chExt cx="504057" cy="531293"/>
            </a:xfrm>
          </p:grpSpPr>
          <p:sp>
            <p:nvSpPr>
              <p:cNvPr id="11" name="Ellipse 111">
                <a:extLst>
                  <a:ext uri="{FF2B5EF4-FFF2-40B4-BE49-F238E27FC236}">
                    <a16:creationId xmlns:a16="http://schemas.microsoft.com/office/drawing/2014/main" id="{508D61AE-04EA-7E32-6DF1-954DF5FA8C59}"/>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4" name="Ellipse 112">
                <a:extLst>
                  <a:ext uri="{FF2B5EF4-FFF2-40B4-BE49-F238E27FC236}">
                    <a16:creationId xmlns:a16="http://schemas.microsoft.com/office/drawing/2014/main" id="{FFC57356-58A4-DE7D-AEC9-BC885921C375}"/>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8" name="グループ化 17">
              <a:extLst>
                <a:ext uri="{FF2B5EF4-FFF2-40B4-BE49-F238E27FC236}">
                  <a16:creationId xmlns:a16="http://schemas.microsoft.com/office/drawing/2014/main" id="{95C8C47C-653F-4A46-C32A-BDFCF99CAD6D}"/>
                </a:ext>
              </a:extLst>
            </p:cNvPr>
            <p:cNvGrpSpPr/>
            <p:nvPr/>
          </p:nvGrpSpPr>
          <p:grpSpPr>
            <a:xfrm>
              <a:off x="6829567" y="2708222"/>
              <a:ext cx="942498" cy="993424"/>
              <a:chOff x="4576015" y="3490660"/>
              <a:chExt cx="504057" cy="531293"/>
            </a:xfrm>
          </p:grpSpPr>
          <p:sp>
            <p:nvSpPr>
              <p:cNvPr id="19" name="Ellipse 111">
                <a:extLst>
                  <a:ext uri="{FF2B5EF4-FFF2-40B4-BE49-F238E27FC236}">
                    <a16:creationId xmlns:a16="http://schemas.microsoft.com/office/drawing/2014/main" id="{034F7B11-EB8A-051C-2D8D-FF9805F614FA}"/>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0" name="Ellipse 112">
                <a:extLst>
                  <a:ext uri="{FF2B5EF4-FFF2-40B4-BE49-F238E27FC236}">
                    <a16:creationId xmlns:a16="http://schemas.microsoft.com/office/drawing/2014/main" id="{73B6917D-D679-7311-5013-4A489D38FA81}"/>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38" name="グループ化 37">
              <a:extLst>
                <a:ext uri="{FF2B5EF4-FFF2-40B4-BE49-F238E27FC236}">
                  <a16:creationId xmlns:a16="http://schemas.microsoft.com/office/drawing/2014/main" id="{92D4BD08-0854-6CCF-DE4E-FEA0F8A4E0EC}"/>
                </a:ext>
              </a:extLst>
            </p:cNvPr>
            <p:cNvGrpSpPr/>
            <p:nvPr/>
          </p:nvGrpSpPr>
          <p:grpSpPr>
            <a:xfrm>
              <a:off x="5004750" y="2707394"/>
              <a:ext cx="942498" cy="993424"/>
              <a:chOff x="4576015" y="3490660"/>
              <a:chExt cx="504057" cy="531293"/>
            </a:xfrm>
          </p:grpSpPr>
          <p:sp>
            <p:nvSpPr>
              <p:cNvPr id="39" name="Ellipse 111">
                <a:extLst>
                  <a:ext uri="{FF2B5EF4-FFF2-40B4-BE49-F238E27FC236}">
                    <a16:creationId xmlns:a16="http://schemas.microsoft.com/office/drawing/2014/main" id="{13C0A947-9CEF-062B-20EF-A02D5EB0B650}"/>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0" name="Ellipse 112">
                <a:extLst>
                  <a:ext uri="{FF2B5EF4-FFF2-40B4-BE49-F238E27FC236}">
                    <a16:creationId xmlns:a16="http://schemas.microsoft.com/office/drawing/2014/main" id="{D1BA3014-45A7-7D4C-EDB0-60B9A3C22B32}"/>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41" name="グループ化 40">
              <a:extLst>
                <a:ext uri="{FF2B5EF4-FFF2-40B4-BE49-F238E27FC236}">
                  <a16:creationId xmlns:a16="http://schemas.microsoft.com/office/drawing/2014/main" id="{B610D74A-163C-0CA7-D6AB-03E108DDA324}"/>
                </a:ext>
              </a:extLst>
            </p:cNvPr>
            <p:cNvGrpSpPr/>
            <p:nvPr/>
          </p:nvGrpSpPr>
          <p:grpSpPr>
            <a:xfrm>
              <a:off x="1347464" y="2696924"/>
              <a:ext cx="942498" cy="993424"/>
              <a:chOff x="4576015" y="3490660"/>
              <a:chExt cx="504057" cy="531293"/>
            </a:xfrm>
          </p:grpSpPr>
          <p:sp>
            <p:nvSpPr>
              <p:cNvPr id="42" name="Ellipse 111">
                <a:extLst>
                  <a:ext uri="{FF2B5EF4-FFF2-40B4-BE49-F238E27FC236}">
                    <a16:creationId xmlns:a16="http://schemas.microsoft.com/office/drawing/2014/main" id="{3B427638-E361-B675-B105-A7F668194AF6}"/>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3" name="Ellipse 112">
                <a:extLst>
                  <a:ext uri="{FF2B5EF4-FFF2-40B4-BE49-F238E27FC236}">
                    <a16:creationId xmlns:a16="http://schemas.microsoft.com/office/drawing/2014/main" id="{8493EE95-2002-148C-4D00-C0B5E1C649C7}"/>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cxnSp>
          <p:nvCxnSpPr>
            <p:cNvPr id="34" name="Straight Arrow Connector 33">
              <a:extLst>
                <a:ext uri="{FF2B5EF4-FFF2-40B4-BE49-F238E27FC236}">
                  <a16:creationId xmlns:a16="http://schemas.microsoft.com/office/drawing/2014/main" id="{B846015F-D51D-854D-C1E1-0889215CC6B4}"/>
                </a:ext>
              </a:extLst>
            </p:cNvPr>
            <p:cNvCxnSpPr>
              <a:cxnSpLocks/>
            </p:cNvCxnSpPr>
            <p:nvPr/>
          </p:nvCxnSpPr>
          <p:spPr>
            <a:xfrm>
              <a:off x="1834886" y="3207523"/>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2" name="Straight Arrow Connector 151">
              <a:extLst>
                <a:ext uri="{FF2B5EF4-FFF2-40B4-BE49-F238E27FC236}">
                  <a16:creationId xmlns:a16="http://schemas.microsoft.com/office/drawing/2014/main" id="{D3D198DD-C503-6F96-AD4E-70310EEA3A6C}"/>
                </a:ext>
              </a:extLst>
            </p:cNvPr>
            <p:cNvCxnSpPr>
              <a:cxnSpLocks/>
            </p:cNvCxnSpPr>
            <p:nvPr/>
          </p:nvCxnSpPr>
          <p:spPr>
            <a:xfrm>
              <a:off x="3656207" y="3207523"/>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3" name="Straight Arrow Connector 152">
              <a:extLst>
                <a:ext uri="{FF2B5EF4-FFF2-40B4-BE49-F238E27FC236}">
                  <a16:creationId xmlns:a16="http://schemas.microsoft.com/office/drawing/2014/main" id="{CE75BF6F-736D-1364-5875-947E24A3737F}"/>
                </a:ext>
              </a:extLst>
            </p:cNvPr>
            <p:cNvCxnSpPr>
              <a:cxnSpLocks/>
            </p:cNvCxnSpPr>
            <p:nvPr/>
          </p:nvCxnSpPr>
          <p:spPr>
            <a:xfrm flipH="1">
              <a:off x="2956510" y="3207523"/>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4" name="Straight Arrow Connector 153">
              <a:extLst>
                <a:ext uri="{FF2B5EF4-FFF2-40B4-BE49-F238E27FC236}">
                  <a16:creationId xmlns:a16="http://schemas.microsoft.com/office/drawing/2014/main" id="{76DC2B9D-100B-5782-1A05-FC4683A472F3}"/>
                </a:ext>
              </a:extLst>
            </p:cNvPr>
            <p:cNvCxnSpPr>
              <a:cxnSpLocks/>
            </p:cNvCxnSpPr>
            <p:nvPr/>
          </p:nvCxnSpPr>
          <p:spPr>
            <a:xfrm>
              <a:off x="5490144" y="3207523"/>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5" name="Straight Arrow Connector 154">
              <a:extLst>
                <a:ext uri="{FF2B5EF4-FFF2-40B4-BE49-F238E27FC236}">
                  <a16:creationId xmlns:a16="http://schemas.microsoft.com/office/drawing/2014/main" id="{E210A470-5A4A-AFBF-4F84-265DBA57847E}"/>
                </a:ext>
              </a:extLst>
            </p:cNvPr>
            <p:cNvCxnSpPr>
              <a:cxnSpLocks/>
            </p:cNvCxnSpPr>
            <p:nvPr/>
          </p:nvCxnSpPr>
          <p:spPr>
            <a:xfrm flipH="1">
              <a:off x="4790447" y="3207523"/>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6" name="Straight Arrow Connector 155">
              <a:extLst>
                <a:ext uri="{FF2B5EF4-FFF2-40B4-BE49-F238E27FC236}">
                  <a16:creationId xmlns:a16="http://schemas.microsoft.com/office/drawing/2014/main" id="{A3E6E657-FA27-9FD8-3BB6-2551CF1A6194}"/>
                </a:ext>
              </a:extLst>
            </p:cNvPr>
            <p:cNvCxnSpPr>
              <a:cxnSpLocks/>
            </p:cNvCxnSpPr>
            <p:nvPr/>
          </p:nvCxnSpPr>
          <p:spPr>
            <a:xfrm>
              <a:off x="7318739" y="3207523"/>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8" name="Straight Arrow Connector 157">
              <a:extLst>
                <a:ext uri="{FF2B5EF4-FFF2-40B4-BE49-F238E27FC236}">
                  <a16:creationId xmlns:a16="http://schemas.microsoft.com/office/drawing/2014/main" id="{3B9E6A2F-E622-BBFA-508E-8D4A15C4ABDF}"/>
                </a:ext>
              </a:extLst>
            </p:cNvPr>
            <p:cNvCxnSpPr>
              <a:cxnSpLocks/>
            </p:cNvCxnSpPr>
            <p:nvPr/>
          </p:nvCxnSpPr>
          <p:spPr>
            <a:xfrm flipH="1">
              <a:off x="6618233" y="3207523"/>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9" name="Straight Arrow Connector 158">
              <a:extLst>
                <a:ext uri="{FF2B5EF4-FFF2-40B4-BE49-F238E27FC236}">
                  <a16:creationId xmlns:a16="http://schemas.microsoft.com/office/drawing/2014/main" id="{C08AD1AA-48E3-804F-16A0-A05C278E5EE6}"/>
                </a:ext>
              </a:extLst>
            </p:cNvPr>
            <p:cNvCxnSpPr>
              <a:cxnSpLocks/>
            </p:cNvCxnSpPr>
            <p:nvPr/>
          </p:nvCxnSpPr>
          <p:spPr>
            <a:xfrm>
              <a:off x="9147227" y="3207523"/>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61" name="Straight Arrow Connector 160">
              <a:extLst>
                <a:ext uri="{FF2B5EF4-FFF2-40B4-BE49-F238E27FC236}">
                  <a16:creationId xmlns:a16="http://schemas.microsoft.com/office/drawing/2014/main" id="{9AE3601E-55EF-AC32-FE54-4EC628906752}"/>
                </a:ext>
              </a:extLst>
            </p:cNvPr>
            <p:cNvCxnSpPr>
              <a:cxnSpLocks/>
            </p:cNvCxnSpPr>
            <p:nvPr/>
          </p:nvCxnSpPr>
          <p:spPr>
            <a:xfrm flipH="1">
              <a:off x="8449456" y="3207523"/>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CAC59C29-4AC6-A06F-A6B7-A6D1A4E23FC1}"/>
                  </a:ext>
                </a:extLst>
              </p:cNvPr>
              <p:cNvSpPr txBox="1"/>
              <p:nvPr/>
            </p:nvSpPr>
            <p:spPr>
              <a:xfrm>
                <a:off x="1824797" y="1686081"/>
                <a:ext cx="665277"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m:rPr>
                              <m:sty m:val="p"/>
                            </m:rPr>
                            <a:rPr lang="en-US" sz="2400" b="0" i="0" smtClean="0">
                              <a:latin typeface="Cambria Math" panose="02040503050406030204" pitchFamily="18" charset="0"/>
                            </a:rPr>
                            <m:t>e</m:t>
                          </m:r>
                        </m:e>
                        <m:sup>
                          <m:r>
                            <a:rPr lang="en-US" sz="2400" b="0" i="0" smtClean="0">
                              <a:latin typeface="Cambria Math" panose="02040503050406030204" pitchFamily="18" charset="0"/>
                            </a:rPr>
                            <m:t>−</m:t>
                          </m:r>
                        </m:sup>
                      </m:sSup>
                    </m:oMath>
                  </m:oMathPara>
                </a14:m>
                <a:endParaRPr lang="en-US" sz="2400" dirty="0"/>
              </a:p>
            </p:txBody>
          </p:sp>
        </mc:Choice>
        <mc:Fallback xmlns="">
          <p:sp>
            <p:nvSpPr>
              <p:cNvPr id="22" name="TextBox 21">
                <a:extLst>
                  <a:ext uri="{FF2B5EF4-FFF2-40B4-BE49-F238E27FC236}">
                    <a16:creationId xmlns:a16="http://schemas.microsoft.com/office/drawing/2014/main" id="{CAC59C29-4AC6-A06F-A6B7-A6D1A4E23FC1}"/>
                  </a:ext>
                </a:extLst>
              </p:cNvPr>
              <p:cNvSpPr txBox="1">
                <a:spLocks noRot="1" noChangeAspect="1" noMove="1" noResize="1" noEditPoints="1" noAdjustHandles="1" noChangeArrowheads="1" noChangeShapeType="1" noTextEdit="1"/>
              </p:cNvSpPr>
              <p:nvPr/>
            </p:nvSpPr>
            <p:spPr>
              <a:xfrm>
                <a:off x="1824797" y="1686081"/>
                <a:ext cx="665277" cy="461665"/>
              </a:xfrm>
              <a:prstGeom prst="rect">
                <a:avLst/>
              </a:prstGeom>
              <a:blipFill>
                <a:blip r:embed="rId3"/>
                <a:stretch>
                  <a:fillRect/>
                </a:stretch>
              </a:blipFill>
            </p:spPr>
            <p:txBody>
              <a:bodyPr/>
              <a:lstStyle/>
              <a:p>
                <a:r>
                  <a:rPr lang="en-US">
                    <a:noFill/>
                  </a:rPr>
                  <a:t> </a:t>
                </a:r>
              </a:p>
            </p:txBody>
          </p:sp>
        </mc:Fallback>
      </mc:AlternateContent>
      <p:pic>
        <p:nvPicPr>
          <p:cNvPr id="4" name="Picture 3" descr="A graph with black dots&#10;&#10;AI-generated content may be incorrect.">
            <a:extLst>
              <a:ext uri="{FF2B5EF4-FFF2-40B4-BE49-F238E27FC236}">
                <a16:creationId xmlns:a16="http://schemas.microsoft.com/office/drawing/2014/main" id="{D2B5AC5F-832B-8DD3-9171-E0F813ABF155}"/>
              </a:ext>
            </a:extLst>
          </p:cNvPr>
          <p:cNvPicPr>
            <a:picLocks noChangeAspect="1"/>
          </p:cNvPicPr>
          <p:nvPr/>
        </p:nvPicPr>
        <p:blipFill>
          <a:blip r:embed="rId4">
            <a:extLst>
              <a:ext uri="{28A0092B-C50C-407E-A947-70E740481C1C}">
                <a14:useLocalDpi xmlns:a14="http://schemas.microsoft.com/office/drawing/2010/main" val="0"/>
              </a:ext>
            </a:extLst>
          </a:blip>
          <a:srcRect t="176" b="4009"/>
          <a:stretch>
            <a:fillRect/>
          </a:stretch>
        </p:blipFill>
        <p:spPr>
          <a:xfrm>
            <a:off x="2770236" y="4970365"/>
            <a:ext cx="8281675" cy="4959386"/>
          </a:xfrm>
          <a:prstGeom prst="rect">
            <a:avLst/>
          </a:prstGeom>
        </p:spPr>
      </p:pic>
      <p:sp>
        <p:nvSpPr>
          <p:cNvPr id="6" name="TextBox 5">
            <a:extLst>
              <a:ext uri="{FF2B5EF4-FFF2-40B4-BE49-F238E27FC236}">
                <a16:creationId xmlns:a16="http://schemas.microsoft.com/office/drawing/2014/main" id="{081CD14A-1B4F-2D42-4B26-7CC57C9C80B1}"/>
              </a:ext>
            </a:extLst>
          </p:cNvPr>
          <p:cNvSpPr txBox="1"/>
          <p:nvPr/>
        </p:nvSpPr>
        <p:spPr>
          <a:xfrm>
            <a:off x="3349950" y="4526670"/>
            <a:ext cx="800478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Number of times vs Scattering order（5 atoms）</a:t>
            </a:r>
          </a:p>
        </p:txBody>
      </p:sp>
    </p:spTree>
    <p:extLst>
      <p:ext uri="{BB962C8B-B14F-4D97-AF65-F5344CB8AC3E}">
        <p14:creationId xmlns:p14="http://schemas.microsoft.com/office/powerpoint/2010/main" val="2465682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EEDE4C-6DC6-CE58-E0C4-229DBC6DF95C}"/>
            </a:ext>
          </a:extLst>
        </p:cNvPr>
        <p:cNvGrpSpPr/>
        <p:nvPr/>
      </p:nvGrpSpPr>
      <p:grpSpPr>
        <a:xfrm>
          <a:off x="0" y="0"/>
          <a:ext cx="0" cy="0"/>
          <a:chOff x="0" y="0"/>
          <a:chExt cx="0" cy="0"/>
        </a:xfrm>
      </p:grpSpPr>
      <p:sp>
        <p:nvSpPr>
          <p:cNvPr id="8" name="テキスト ボックス 7">
            <a:extLst>
              <a:ext uri="{FF2B5EF4-FFF2-40B4-BE49-F238E27FC236}">
                <a16:creationId xmlns:a16="http://schemas.microsoft.com/office/drawing/2014/main" id="{463C11BB-7923-B8D3-0346-242F1861D920}"/>
              </a:ext>
            </a:extLst>
          </p:cNvPr>
          <p:cNvSpPr txBox="1"/>
          <p:nvPr/>
        </p:nvSpPr>
        <p:spPr>
          <a:xfrm>
            <a:off x="2958264" y="128016"/>
            <a:ext cx="8618113"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Path Filtering in Series Expansion</a:t>
            </a:r>
          </a:p>
        </p:txBody>
      </p:sp>
      <p:sp>
        <p:nvSpPr>
          <p:cNvPr id="302" name="正方形/長方形 301">
            <a:extLst>
              <a:ext uri="{FF2B5EF4-FFF2-40B4-BE49-F238E27FC236}">
                <a16:creationId xmlns:a16="http://schemas.microsoft.com/office/drawing/2014/main" id="{1CA5C314-4CFF-BFBD-6D21-B42C5E5D20C8}"/>
              </a:ext>
            </a:extLst>
          </p:cNvPr>
          <p:cNvSpPr/>
          <p:nvPr/>
        </p:nvSpPr>
        <p:spPr>
          <a:xfrm>
            <a:off x="10034874" y="2417826"/>
            <a:ext cx="3779750" cy="138873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defRPr/>
            </a:pPr>
            <a:r>
              <a:rPr kumimoji="1" lang="en-US" altLang="ja-JP" dirty="0">
                <a:solidFill>
                  <a:prstClr val="black"/>
                </a:solidFill>
                <a:latin typeface="游ゴシック" panose="02110004020202020204"/>
                <a:ea typeface="游ゴシック" panose="020B0400000000000000" pitchFamily="34" charset="-128"/>
              </a:rPr>
              <a:t>      </a:t>
            </a:r>
            <a:r>
              <a:rPr kumimoji="1" lang="en-US" altLang="ja-JP" sz="2800" dirty="0">
                <a:solidFill>
                  <a:prstClr val="black"/>
                </a:solidFill>
                <a:latin typeface="Arial" panose="020B0604020202020204" pitchFamily="34" charset="0"/>
                <a:ea typeface="游ゴシック" panose="020B0400000000000000" pitchFamily="34" charset="-128"/>
                <a:cs typeface="Arial" panose="020B0604020202020204" pitchFamily="34" charset="0"/>
              </a:rPr>
              <a:t>:forward cone</a:t>
            </a:r>
          </a:p>
        </p:txBody>
      </p:sp>
      <p:grpSp>
        <p:nvGrpSpPr>
          <p:cNvPr id="62" name="グループ化 61">
            <a:extLst>
              <a:ext uri="{FF2B5EF4-FFF2-40B4-BE49-F238E27FC236}">
                <a16:creationId xmlns:a16="http://schemas.microsoft.com/office/drawing/2014/main" id="{0371A936-463A-E22E-D5D5-42CE7C8D0FD1}"/>
              </a:ext>
            </a:extLst>
          </p:cNvPr>
          <p:cNvGrpSpPr/>
          <p:nvPr/>
        </p:nvGrpSpPr>
        <p:grpSpPr>
          <a:xfrm rot="5400000">
            <a:off x="10042117" y="2982410"/>
            <a:ext cx="615919" cy="273755"/>
            <a:chOff x="-1884193" y="2488891"/>
            <a:chExt cx="1450613" cy="434063"/>
          </a:xfrm>
        </p:grpSpPr>
        <p:sp>
          <p:nvSpPr>
            <p:cNvPr id="63" name="object 48">
              <a:extLst>
                <a:ext uri="{FF2B5EF4-FFF2-40B4-BE49-F238E27FC236}">
                  <a16:creationId xmlns:a16="http://schemas.microsoft.com/office/drawing/2014/main" id="{AF7A6098-7C93-F7B3-6202-29B8D1E96D0A}"/>
                </a:ext>
              </a:extLst>
            </p:cNvPr>
            <p:cNvSpPr/>
            <p:nvPr/>
          </p:nvSpPr>
          <p:spPr>
            <a:xfrm>
              <a:off x="-1884193" y="2537508"/>
              <a:ext cx="790676" cy="385446"/>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dirty="0"/>
            </a:p>
          </p:txBody>
        </p:sp>
        <p:sp>
          <p:nvSpPr>
            <p:cNvPr id="64" name="object 55">
              <a:extLst>
                <a:ext uri="{FF2B5EF4-FFF2-40B4-BE49-F238E27FC236}">
                  <a16:creationId xmlns:a16="http://schemas.microsoft.com/office/drawing/2014/main" id="{4720F4F5-3F23-7EC9-29E0-4435D6311D51}"/>
                </a:ext>
              </a:extLst>
            </p:cNvPr>
            <p:cNvSpPr/>
            <p:nvPr/>
          </p:nvSpPr>
          <p:spPr>
            <a:xfrm>
              <a:off x="-1153035" y="2537508"/>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a:p>
          </p:txBody>
        </p:sp>
        <p:sp>
          <p:nvSpPr>
            <p:cNvPr id="65" name="object 57">
              <a:extLst>
                <a:ext uri="{FF2B5EF4-FFF2-40B4-BE49-F238E27FC236}">
                  <a16:creationId xmlns:a16="http://schemas.microsoft.com/office/drawing/2014/main" id="{83726CDC-F271-F98A-26B3-79ECC58F9DE2}"/>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a:p>
          </p:txBody>
        </p:sp>
      </p:grpSp>
      <p:sp>
        <p:nvSpPr>
          <p:cNvPr id="162" name="TextBox 161">
            <a:extLst>
              <a:ext uri="{FF2B5EF4-FFF2-40B4-BE49-F238E27FC236}">
                <a16:creationId xmlns:a16="http://schemas.microsoft.com/office/drawing/2014/main" id="{28BB6832-07BF-AD80-9030-858A43C9971D}"/>
              </a:ext>
            </a:extLst>
          </p:cNvPr>
          <p:cNvSpPr txBox="1"/>
          <p:nvPr/>
        </p:nvSpPr>
        <p:spPr>
          <a:xfrm>
            <a:off x="339159" y="1421884"/>
            <a:ext cx="14025890" cy="523220"/>
          </a:xfrm>
          <a:prstGeom prst="rect">
            <a:avLst/>
          </a:prstGeom>
          <a:noFill/>
        </p:spPr>
        <p:txBody>
          <a:bodyPr wrap="square" rtlCol="0">
            <a:spAutoFit/>
          </a:bodyPr>
          <a:lstStyle/>
          <a:p>
            <a:pPr marL="457200" indent="-457200">
              <a:buFont typeface="Arial" panose="020B0604020202020204" pitchFamily="34" charset="0"/>
              <a:buChar char="•"/>
            </a:pPr>
            <a:r>
              <a:rPr lang="en-US" altLang="ja-JP" sz="2800" dirty="0">
                <a:latin typeface="Arial" panose="020B0604020202020204" pitchFamily="34" charset="0"/>
                <a:cs typeface="Arial" panose="020B0604020202020204" pitchFamily="34" charset="0"/>
              </a:rPr>
              <a:t>Forward or Backward Filtering applicable in Series and Renormalized Expansions:</a:t>
            </a:r>
          </a:p>
        </p:txBody>
      </p:sp>
      <p:sp>
        <p:nvSpPr>
          <p:cNvPr id="244" name="TextBox 243">
            <a:extLst>
              <a:ext uri="{FF2B5EF4-FFF2-40B4-BE49-F238E27FC236}">
                <a16:creationId xmlns:a16="http://schemas.microsoft.com/office/drawing/2014/main" id="{95D06AD5-9C12-F6F7-628A-1FB581F1A809}"/>
              </a:ext>
            </a:extLst>
          </p:cNvPr>
          <p:cNvSpPr txBox="1"/>
          <p:nvPr/>
        </p:nvSpPr>
        <p:spPr>
          <a:xfrm>
            <a:off x="339159" y="7754832"/>
            <a:ext cx="10147795" cy="954107"/>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Forward filtering reduces the number of paths.</a:t>
            </a:r>
          </a:p>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Forward filtering allows us to increase the scattering order.</a:t>
            </a:r>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8BC8574B-E919-1C1E-9737-56F9627F3367}"/>
                  </a:ext>
                </a:extLst>
              </p:cNvPr>
              <p:cNvSpPr txBox="1"/>
              <p:nvPr/>
            </p:nvSpPr>
            <p:spPr>
              <a:xfrm>
                <a:off x="1849804" y="2742362"/>
                <a:ext cx="665277"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m:rPr>
                              <m:sty m:val="p"/>
                            </m:rPr>
                            <a:rPr lang="en-US" sz="2400" b="0" i="0" smtClean="0">
                              <a:latin typeface="Cambria Math" panose="02040503050406030204" pitchFamily="18" charset="0"/>
                            </a:rPr>
                            <m:t>e</m:t>
                          </m:r>
                        </m:e>
                        <m:sup>
                          <m:r>
                            <a:rPr lang="en-US" sz="2400" b="0" i="0" smtClean="0">
                              <a:latin typeface="Cambria Math" panose="02040503050406030204" pitchFamily="18" charset="0"/>
                            </a:rPr>
                            <m:t>−</m:t>
                          </m:r>
                        </m:sup>
                      </m:sSup>
                    </m:oMath>
                  </m:oMathPara>
                </a14:m>
                <a:endParaRPr lang="en-US" sz="2400" dirty="0"/>
              </a:p>
            </p:txBody>
          </p:sp>
        </mc:Choice>
        <mc:Fallback xmlns="">
          <p:sp>
            <p:nvSpPr>
              <p:cNvPr id="22" name="TextBox 21">
                <a:extLst>
                  <a:ext uri="{FF2B5EF4-FFF2-40B4-BE49-F238E27FC236}">
                    <a16:creationId xmlns:a16="http://schemas.microsoft.com/office/drawing/2014/main" id="{F1E60C63-CE9F-8CA4-4827-98FD0DD0A0E6}"/>
                  </a:ext>
                </a:extLst>
              </p:cNvPr>
              <p:cNvSpPr txBox="1">
                <a:spLocks noRot="1" noChangeAspect="1" noMove="1" noResize="1" noEditPoints="1" noAdjustHandles="1" noChangeArrowheads="1" noChangeShapeType="1" noTextEdit="1"/>
              </p:cNvSpPr>
              <p:nvPr/>
            </p:nvSpPr>
            <p:spPr>
              <a:xfrm>
                <a:off x="1849804" y="2742362"/>
                <a:ext cx="665277" cy="461665"/>
              </a:xfrm>
              <a:prstGeom prst="rect">
                <a:avLst/>
              </a:prstGeom>
              <a:blipFill>
                <a:blip r:embed="rId3"/>
                <a:stretch>
                  <a:fillRect/>
                </a:stretch>
              </a:blipFill>
            </p:spPr>
            <p:txBody>
              <a:bodyPr/>
              <a:lstStyle/>
              <a:p>
                <a:r>
                  <a:rPr lang="en-US">
                    <a:noFill/>
                  </a:rPr>
                  <a:t> </a:t>
                </a:r>
              </a:p>
            </p:txBody>
          </p:sp>
        </mc:Fallback>
      </mc:AlternateContent>
      <p:grpSp>
        <p:nvGrpSpPr>
          <p:cNvPr id="53" name="グループ化 57">
            <a:extLst>
              <a:ext uri="{FF2B5EF4-FFF2-40B4-BE49-F238E27FC236}">
                <a16:creationId xmlns:a16="http://schemas.microsoft.com/office/drawing/2014/main" id="{0F926E3F-0E74-1669-0286-A18A92CA0457}"/>
              </a:ext>
            </a:extLst>
          </p:cNvPr>
          <p:cNvGrpSpPr/>
          <p:nvPr/>
        </p:nvGrpSpPr>
        <p:grpSpPr>
          <a:xfrm rot="16200000">
            <a:off x="1857772" y="4598169"/>
            <a:ext cx="1559361" cy="697183"/>
            <a:chOff x="-1877005" y="2488891"/>
            <a:chExt cx="1443355" cy="434448"/>
          </a:xfrm>
        </p:grpSpPr>
        <p:sp>
          <p:nvSpPr>
            <p:cNvPr id="54" name="object 48">
              <a:extLst>
                <a:ext uri="{FF2B5EF4-FFF2-40B4-BE49-F238E27FC236}">
                  <a16:creationId xmlns:a16="http://schemas.microsoft.com/office/drawing/2014/main" id="{09913CFE-CDBE-1F60-1520-924A3A7C7690}"/>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a:p>
          </p:txBody>
        </p:sp>
        <p:sp>
          <p:nvSpPr>
            <p:cNvPr id="55" name="object 55">
              <a:extLst>
                <a:ext uri="{FF2B5EF4-FFF2-40B4-BE49-F238E27FC236}">
                  <a16:creationId xmlns:a16="http://schemas.microsoft.com/office/drawing/2014/main" id="{2EFBEA58-5976-1148-859C-FCAA0A3FA9A3}"/>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dirty="0"/>
            </a:p>
          </p:txBody>
        </p:sp>
        <p:sp>
          <p:nvSpPr>
            <p:cNvPr id="56" name="object 57">
              <a:extLst>
                <a:ext uri="{FF2B5EF4-FFF2-40B4-BE49-F238E27FC236}">
                  <a16:creationId xmlns:a16="http://schemas.microsoft.com/office/drawing/2014/main" id="{AF42817E-D532-178F-5012-0CB7E417512D}"/>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57" name="グループ化 57">
            <a:extLst>
              <a:ext uri="{FF2B5EF4-FFF2-40B4-BE49-F238E27FC236}">
                <a16:creationId xmlns:a16="http://schemas.microsoft.com/office/drawing/2014/main" id="{904B4616-5B2F-195F-31B2-2E3D99B3A581}"/>
              </a:ext>
            </a:extLst>
          </p:cNvPr>
          <p:cNvGrpSpPr/>
          <p:nvPr/>
        </p:nvGrpSpPr>
        <p:grpSpPr>
          <a:xfrm rot="16200000">
            <a:off x="3679094" y="4583016"/>
            <a:ext cx="1559361" cy="697183"/>
            <a:chOff x="-1877005" y="2488891"/>
            <a:chExt cx="1443355" cy="434448"/>
          </a:xfrm>
        </p:grpSpPr>
        <p:sp>
          <p:nvSpPr>
            <p:cNvPr id="66" name="object 48">
              <a:extLst>
                <a:ext uri="{FF2B5EF4-FFF2-40B4-BE49-F238E27FC236}">
                  <a16:creationId xmlns:a16="http://schemas.microsoft.com/office/drawing/2014/main" id="{FB1009B1-7901-2F59-29AB-8CEFA8F11921}"/>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a:p>
          </p:txBody>
        </p:sp>
        <p:sp>
          <p:nvSpPr>
            <p:cNvPr id="67" name="object 55">
              <a:extLst>
                <a:ext uri="{FF2B5EF4-FFF2-40B4-BE49-F238E27FC236}">
                  <a16:creationId xmlns:a16="http://schemas.microsoft.com/office/drawing/2014/main" id="{CB89E919-3D56-A08C-BF24-C11ABFBA4BD7}"/>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dirty="0"/>
            </a:p>
          </p:txBody>
        </p:sp>
        <p:sp>
          <p:nvSpPr>
            <p:cNvPr id="68" name="object 57">
              <a:extLst>
                <a:ext uri="{FF2B5EF4-FFF2-40B4-BE49-F238E27FC236}">
                  <a16:creationId xmlns:a16="http://schemas.microsoft.com/office/drawing/2014/main" id="{5E2A423B-5E9C-B5F0-329B-94C61B99BBF5}"/>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69" name="グループ化 57">
            <a:extLst>
              <a:ext uri="{FF2B5EF4-FFF2-40B4-BE49-F238E27FC236}">
                <a16:creationId xmlns:a16="http://schemas.microsoft.com/office/drawing/2014/main" id="{D2D86F65-9D9F-1F37-CE90-519CD8654830}"/>
              </a:ext>
            </a:extLst>
          </p:cNvPr>
          <p:cNvGrpSpPr/>
          <p:nvPr/>
        </p:nvGrpSpPr>
        <p:grpSpPr>
          <a:xfrm rot="16200000">
            <a:off x="5500415" y="4569576"/>
            <a:ext cx="1559361" cy="697183"/>
            <a:chOff x="-1877005" y="2488891"/>
            <a:chExt cx="1443355" cy="434448"/>
          </a:xfrm>
        </p:grpSpPr>
        <p:sp>
          <p:nvSpPr>
            <p:cNvPr id="70" name="object 48">
              <a:extLst>
                <a:ext uri="{FF2B5EF4-FFF2-40B4-BE49-F238E27FC236}">
                  <a16:creationId xmlns:a16="http://schemas.microsoft.com/office/drawing/2014/main" id="{DFF52E0E-D8DD-96DE-246D-CA594D781006}"/>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a:p>
          </p:txBody>
        </p:sp>
        <p:sp>
          <p:nvSpPr>
            <p:cNvPr id="71" name="object 55">
              <a:extLst>
                <a:ext uri="{FF2B5EF4-FFF2-40B4-BE49-F238E27FC236}">
                  <a16:creationId xmlns:a16="http://schemas.microsoft.com/office/drawing/2014/main" id="{47D3761C-9A90-B560-BA55-C4172741332C}"/>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dirty="0"/>
            </a:p>
          </p:txBody>
        </p:sp>
        <p:sp>
          <p:nvSpPr>
            <p:cNvPr id="72" name="object 57">
              <a:extLst>
                <a:ext uri="{FF2B5EF4-FFF2-40B4-BE49-F238E27FC236}">
                  <a16:creationId xmlns:a16="http://schemas.microsoft.com/office/drawing/2014/main" id="{AE0C686F-E940-7C82-1102-7BC748C9CFD7}"/>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73" name="グループ化 57">
            <a:extLst>
              <a:ext uri="{FF2B5EF4-FFF2-40B4-BE49-F238E27FC236}">
                <a16:creationId xmlns:a16="http://schemas.microsoft.com/office/drawing/2014/main" id="{66FACFF9-2E34-B6A4-9663-8F783111C195}"/>
              </a:ext>
            </a:extLst>
          </p:cNvPr>
          <p:cNvGrpSpPr/>
          <p:nvPr/>
        </p:nvGrpSpPr>
        <p:grpSpPr>
          <a:xfrm rot="16200000">
            <a:off x="7351527" y="4598169"/>
            <a:ext cx="1559361" cy="697183"/>
            <a:chOff x="-1877005" y="2488891"/>
            <a:chExt cx="1443355" cy="434448"/>
          </a:xfrm>
        </p:grpSpPr>
        <p:sp>
          <p:nvSpPr>
            <p:cNvPr id="74" name="object 48">
              <a:extLst>
                <a:ext uri="{FF2B5EF4-FFF2-40B4-BE49-F238E27FC236}">
                  <a16:creationId xmlns:a16="http://schemas.microsoft.com/office/drawing/2014/main" id="{55BDA9A1-193F-56BE-CC4F-639A19345661}"/>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a:p>
          </p:txBody>
        </p:sp>
        <p:sp>
          <p:nvSpPr>
            <p:cNvPr id="75" name="object 55">
              <a:extLst>
                <a:ext uri="{FF2B5EF4-FFF2-40B4-BE49-F238E27FC236}">
                  <a16:creationId xmlns:a16="http://schemas.microsoft.com/office/drawing/2014/main" id="{54E144A8-5B47-4F10-4B68-F460473C9156}"/>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dirty="0"/>
            </a:p>
          </p:txBody>
        </p:sp>
        <p:sp>
          <p:nvSpPr>
            <p:cNvPr id="76" name="object 57">
              <a:extLst>
                <a:ext uri="{FF2B5EF4-FFF2-40B4-BE49-F238E27FC236}">
                  <a16:creationId xmlns:a16="http://schemas.microsoft.com/office/drawing/2014/main" id="{9F1A099A-E94A-0A42-F8F0-50A15D0B3319}"/>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12" name="グループ化 4">
            <a:extLst>
              <a:ext uri="{FF2B5EF4-FFF2-40B4-BE49-F238E27FC236}">
                <a16:creationId xmlns:a16="http://schemas.microsoft.com/office/drawing/2014/main" id="{74306ACF-A989-9D00-76FE-82663824EAC1}"/>
              </a:ext>
            </a:extLst>
          </p:cNvPr>
          <p:cNvGrpSpPr/>
          <p:nvPr/>
        </p:nvGrpSpPr>
        <p:grpSpPr>
          <a:xfrm>
            <a:off x="7991890" y="4452326"/>
            <a:ext cx="942498" cy="993424"/>
            <a:chOff x="4576015" y="3490660"/>
            <a:chExt cx="504057" cy="531293"/>
          </a:xfrm>
        </p:grpSpPr>
        <p:sp>
          <p:nvSpPr>
            <p:cNvPr id="47" name="Ellipse 111">
              <a:extLst>
                <a:ext uri="{FF2B5EF4-FFF2-40B4-BE49-F238E27FC236}">
                  <a16:creationId xmlns:a16="http://schemas.microsoft.com/office/drawing/2014/main" id="{37FE7DC7-F9F1-5396-B124-DA5F22AC098C}"/>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8" name="Ellipse 112">
              <a:extLst>
                <a:ext uri="{FF2B5EF4-FFF2-40B4-BE49-F238E27FC236}">
                  <a16:creationId xmlns:a16="http://schemas.microsoft.com/office/drawing/2014/main" id="{D7BB1A99-78D1-D33B-9389-069D3C526A1E}"/>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3" name="グループ化 9">
            <a:extLst>
              <a:ext uri="{FF2B5EF4-FFF2-40B4-BE49-F238E27FC236}">
                <a16:creationId xmlns:a16="http://schemas.microsoft.com/office/drawing/2014/main" id="{1813E46B-EF90-6366-6B7E-1F002806F81B}"/>
              </a:ext>
            </a:extLst>
          </p:cNvPr>
          <p:cNvGrpSpPr/>
          <p:nvPr/>
        </p:nvGrpSpPr>
        <p:grpSpPr>
          <a:xfrm>
            <a:off x="2515379" y="4437489"/>
            <a:ext cx="942498" cy="993424"/>
            <a:chOff x="4576015" y="3490660"/>
            <a:chExt cx="504057" cy="531293"/>
          </a:xfrm>
        </p:grpSpPr>
        <p:sp>
          <p:nvSpPr>
            <p:cNvPr id="45" name="Ellipse 111">
              <a:extLst>
                <a:ext uri="{FF2B5EF4-FFF2-40B4-BE49-F238E27FC236}">
                  <a16:creationId xmlns:a16="http://schemas.microsoft.com/office/drawing/2014/main" id="{E0BB35A2-71FE-0562-FA91-24F7931A329F}"/>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6" name="Ellipse 112">
              <a:extLst>
                <a:ext uri="{FF2B5EF4-FFF2-40B4-BE49-F238E27FC236}">
                  <a16:creationId xmlns:a16="http://schemas.microsoft.com/office/drawing/2014/main" id="{1B74F8DA-4F77-F48B-A06D-7119CDE2AC35}"/>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5" name="グループ化 17">
            <a:extLst>
              <a:ext uri="{FF2B5EF4-FFF2-40B4-BE49-F238E27FC236}">
                <a16:creationId xmlns:a16="http://schemas.microsoft.com/office/drawing/2014/main" id="{3E1BBEA6-0815-70F6-5167-E9D1D23B7D87}"/>
              </a:ext>
            </a:extLst>
          </p:cNvPr>
          <p:cNvGrpSpPr/>
          <p:nvPr/>
        </p:nvGrpSpPr>
        <p:grpSpPr>
          <a:xfrm>
            <a:off x="6162727" y="4447460"/>
            <a:ext cx="942498" cy="993424"/>
            <a:chOff x="4576015" y="3490660"/>
            <a:chExt cx="504057" cy="531293"/>
          </a:xfrm>
        </p:grpSpPr>
        <p:sp>
          <p:nvSpPr>
            <p:cNvPr id="37" name="Ellipse 111">
              <a:extLst>
                <a:ext uri="{FF2B5EF4-FFF2-40B4-BE49-F238E27FC236}">
                  <a16:creationId xmlns:a16="http://schemas.microsoft.com/office/drawing/2014/main" id="{33AA2703-53CF-9C5A-8DE4-0B9E86842151}"/>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4" name="Ellipse 112">
              <a:extLst>
                <a:ext uri="{FF2B5EF4-FFF2-40B4-BE49-F238E27FC236}">
                  <a16:creationId xmlns:a16="http://schemas.microsoft.com/office/drawing/2014/main" id="{923143C9-1A5B-FA86-5BDB-6AE5497A056E}"/>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6" name="グループ化 37">
            <a:extLst>
              <a:ext uri="{FF2B5EF4-FFF2-40B4-BE49-F238E27FC236}">
                <a16:creationId xmlns:a16="http://schemas.microsoft.com/office/drawing/2014/main" id="{75D5A714-2717-C9F9-2628-75DCC29EBBB9}"/>
              </a:ext>
            </a:extLst>
          </p:cNvPr>
          <p:cNvGrpSpPr/>
          <p:nvPr/>
        </p:nvGrpSpPr>
        <p:grpSpPr>
          <a:xfrm>
            <a:off x="4337910" y="4446632"/>
            <a:ext cx="942498" cy="993424"/>
            <a:chOff x="4576015" y="3490660"/>
            <a:chExt cx="504057" cy="531293"/>
          </a:xfrm>
        </p:grpSpPr>
        <p:sp>
          <p:nvSpPr>
            <p:cNvPr id="35" name="Ellipse 111">
              <a:extLst>
                <a:ext uri="{FF2B5EF4-FFF2-40B4-BE49-F238E27FC236}">
                  <a16:creationId xmlns:a16="http://schemas.microsoft.com/office/drawing/2014/main" id="{EDC47558-253D-C642-9089-386ADCEA5C93}"/>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6" name="Ellipse 112">
              <a:extLst>
                <a:ext uri="{FF2B5EF4-FFF2-40B4-BE49-F238E27FC236}">
                  <a16:creationId xmlns:a16="http://schemas.microsoft.com/office/drawing/2014/main" id="{D7D862DC-3537-5238-1462-50F9C12514D3}"/>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7" name="グループ化 40">
            <a:extLst>
              <a:ext uri="{FF2B5EF4-FFF2-40B4-BE49-F238E27FC236}">
                <a16:creationId xmlns:a16="http://schemas.microsoft.com/office/drawing/2014/main" id="{12966A51-70E9-25B6-3BD5-85D74A2326F8}"/>
              </a:ext>
            </a:extLst>
          </p:cNvPr>
          <p:cNvGrpSpPr/>
          <p:nvPr/>
        </p:nvGrpSpPr>
        <p:grpSpPr>
          <a:xfrm>
            <a:off x="680624" y="4436163"/>
            <a:ext cx="942498" cy="993422"/>
            <a:chOff x="4576015" y="3490661"/>
            <a:chExt cx="504057" cy="531292"/>
          </a:xfrm>
        </p:grpSpPr>
        <p:sp>
          <p:nvSpPr>
            <p:cNvPr id="32" name="Ellipse 111">
              <a:extLst>
                <a:ext uri="{FF2B5EF4-FFF2-40B4-BE49-F238E27FC236}">
                  <a16:creationId xmlns:a16="http://schemas.microsoft.com/office/drawing/2014/main" id="{9AE1AEDD-9083-8043-AC35-F213CD20C32E}"/>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3" name="Ellipse 112">
              <a:extLst>
                <a:ext uri="{FF2B5EF4-FFF2-40B4-BE49-F238E27FC236}">
                  <a16:creationId xmlns:a16="http://schemas.microsoft.com/office/drawing/2014/main" id="{34C950B3-1F80-7B84-786A-F021B57668D7}"/>
                </a:ext>
              </a:extLst>
            </p:cNvPr>
            <p:cNvSpPr/>
            <p:nvPr/>
          </p:nvSpPr>
          <p:spPr>
            <a:xfrm>
              <a:off x="4648024" y="3490661"/>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cxnSp>
        <p:nvCxnSpPr>
          <p:cNvPr id="20" name="Straight Arrow Connector 19">
            <a:extLst>
              <a:ext uri="{FF2B5EF4-FFF2-40B4-BE49-F238E27FC236}">
                <a16:creationId xmlns:a16="http://schemas.microsoft.com/office/drawing/2014/main" id="{310ADD32-AF6E-D228-8BD0-0DDF62DB57BA}"/>
              </a:ext>
            </a:extLst>
          </p:cNvPr>
          <p:cNvCxnSpPr>
            <a:cxnSpLocks/>
          </p:cNvCxnSpPr>
          <p:nvPr/>
        </p:nvCxnSpPr>
        <p:spPr>
          <a:xfrm>
            <a:off x="1168046"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DFD913B9-7025-6FD7-FD12-C4420774D4BC}"/>
              </a:ext>
            </a:extLst>
          </p:cNvPr>
          <p:cNvCxnSpPr>
            <a:cxnSpLocks/>
          </p:cNvCxnSpPr>
          <p:nvPr/>
        </p:nvCxnSpPr>
        <p:spPr>
          <a:xfrm>
            <a:off x="2989367"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23C0DA70-329D-6894-96BC-0155A25489D9}"/>
              </a:ext>
            </a:extLst>
          </p:cNvPr>
          <p:cNvCxnSpPr>
            <a:cxnSpLocks/>
          </p:cNvCxnSpPr>
          <p:nvPr/>
        </p:nvCxnSpPr>
        <p:spPr>
          <a:xfrm flipH="1">
            <a:off x="2289670"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1A3220A3-5562-CDB7-B19A-23A1A2CB1A0D}"/>
              </a:ext>
            </a:extLst>
          </p:cNvPr>
          <p:cNvCxnSpPr>
            <a:cxnSpLocks/>
          </p:cNvCxnSpPr>
          <p:nvPr/>
        </p:nvCxnSpPr>
        <p:spPr>
          <a:xfrm>
            <a:off x="4823304"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B53A22BB-AF22-8582-B52D-9A8C4C0EB7E5}"/>
              </a:ext>
            </a:extLst>
          </p:cNvPr>
          <p:cNvCxnSpPr>
            <a:cxnSpLocks/>
          </p:cNvCxnSpPr>
          <p:nvPr/>
        </p:nvCxnSpPr>
        <p:spPr>
          <a:xfrm flipH="1">
            <a:off x="4123607"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F083A64D-81A8-A02D-C471-03CC025765E7}"/>
              </a:ext>
            </a:extLst>
          </p:cNvPr>
          <p:cNvCxnSpPr>
            <a:cxnSpLocks/>
          </p:cNvCxnSpPr>
          <p:nvPr/>
        </p:nvCxnSpPr>
        <p:spPr>
          <a:xfrm>
            <a:off x="6651899"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82699CAF-DDB9-FF0D-5CB2-11BC4989A706}"/>
              </a:ext>
            </a:extLst>
          </p:cNvPr>
          <p:cNvCxnSpPr>
            <a:cxnSpLocks/>
          </p:cNvCxnSpPr>
          <p:nvPr/>
        </p:nvCxnSpPr>
        <p:spPr>
          <a:xfrm flipH="1">
            <a:off x="5951393"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6788FE71-03D9-C2A5-2EFE-8334F32BD900}"/>
              </a:ext>
            </a:extLst>
          </p:cNvPr>
          <p:cNvCxnSpPr>
            <a:cxnSpLocks/>
          </p:cNvCxnSpPr>
          <p:nvPr/>
        </p:nvCxnSpPr>
        <p:spPr>
          <a:xfrm>
            <a:off x="8480387"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7F416F66-FADF-28F2-68F2-509D7E6F867F}"/>
              </a:ext>
            </a:extLst>
          </p:cNvPr>
          <p:cNvCxnSpPr>
            <a:cxnSpLocks/>
          </p:cNvCxnSpPr>
          <p:nvPr/>
        </p:nvCxnSpPr>
        <p:spPr>
          <a:xfrm flipH="1">
            <a:off x="7782616"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77" name="正方形/長方形 301">
            <a:extLst>
              <a:ext uri="{FF2B5EF4-FFF2-40B4-BE49-F238E27FC236}">
                <a16:creationId xmlns:a16="http://schemas.microsoft.com/office/drawing/2014/main" id="{68F3488E-8BF8-0C16-F698-CFFA05F9D375}"/>
              </a:ext>
            </a:extLst>
          </p:cNvPr>
          <p:cNvSpPr/>
          <p:nvPr/>
        </p:nvSpPr>
        <p:spPr>
          <a:xfrm>
            <a:off x="10034874" y="4337710"/>
            <a:ext cx="3779750" cy="1388731"/>
          </a:xfrm>
          <a:prstGeom prst="rect">
            <a:avLst/>
          </a:prstGeom>
          <a:ln>
            <a:solidFill>
              <a:schemeClr val="tx2">
                <a:lumMod val="75000"/>
                <a:lumOff val="25000"/>
              </a:schemeClr>
            </a:solidFill>
          </a:ln>
        </p:spPr>
        <p:style>
          <a:lnRef idx="2">
            <a:schemeClr val="dk1"/>
          </a:lnRef>
          <a:fillRef idx="1">
            <a:schemeClr val="lt1"/>
          </a:fillRef>
          <a:effectRef idx="0">
            <a:schemeClr val="dk1"/>
          </a:effectRef>
          <a:fontRef idx="minor">
            <a:schemeClr val="dk1"/>
          </a:fontRef>
        </p:style>
        <p:txBody>
          <a:bodyPr rtlCol="0" anchor="ctr"/>
          <a:lstStyle/>
          <a:p>
            <a:pPr>
              <a:defRPr/>
            </a:pPr>
            <a:r>
              <a:rPr kumimoji="1" lang="en-US" altLang="ja-JP" dirty="0">
                <a:solidFill>
                  <a:prstClr val="black"/>
                </a:solidFill>
                <a:latin typeface="游ゴシック" panose="02110004020202020204"/>
                <a:ea typeface="游ゴシック" panose="020B0400000000000000" pitchFamily="34" charset="-128"/>
              </a:rPr>
              <a:t>      </a:t>
            </a:r>
            <a:r>
              <a:rPr kumimoji="1" lang="en-US" altLang="ja-JP" sz="2800" dirty="0">
                <a:solidFill>
                  <a:prstClr val="black"/>
                </a:solidFill>
                <a:latin typeface="Arial" panose="020B0604020202020204" pitchFamily="34" charset="0"/>
                <a:ea typeface="游ゴシック" panose="020B0400000000000000" pitchFamily="34" charset="-128"/>
                <a:cs typeface="Arial" panose="020B0604020202020204" pitchFamily="34" charset="0"/>
              </a:rPr>
              <a:t>:backward cone</a:t>
            </a:r>
          </a:p>
        </p:txBody>
      </p:sp>
      <p:grpSp>
        <p:nvGrpSpPr>
          <p:cNvPr id="78" name="グループ化 61">
            <a:extLst>
              <a:ext uri="{FF2B5EF4-FFF2-40B4-BE49-F238E27FC236}">
                <a16:creationId xmlns:a16="http://schemas.microsoft.com/office/drawing/2014/main" id="{5F0A4A1D-4E3D-BFA9-A920-94CA53B8CB28}"/>
              </a:ext>
            </a:extLst>
          </p:cNvPr>
          <p:cNvGrpSpPr/>
          <p:nvPr/>
        </p:nvGrpSpPr>
        <p:grpSpPr>
          <a:xfrm rot="16200000">
            <a:off x="10113199" y="4924787"/>
            <a:ext cx="615919" cy="273755"/>
            <a:chOff x="-1884193" y="2488891"/>
            <a:chExt cx="1450613" cy="434063"/>
          </a:xfrm>
        </p:grpSpPr>
        <p:sp>
          <p:nvSpPr>
            <p:cNvPr id="79" name="object 48">
              <a:extLst>
                <a:ext uri="{FF2B5EF4-FFF2-40B4-BE49-F238E27FC236}">
                  <a16:creationId xmlns:a16="http://schemas.microsoft.com/office/drawing/2014/main" id="{0BC7EFD4-142B-BF90-97CD-2BDEA7BADB20}"/>
                </a:ext>
              </a:extLst>
            </p:cNvPr>
            <p:cNvSpPr/>
            <p:nvPr/>
          </p:nvSpPr>
          <p:spPr>
            <a:xfrm>
              <a:off x="-1884193" y="2537508"/>
              <a:ext cx="790676" cy="385446"/>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dirty="0"/>
            </a:p>
          </p:txBody>
        </p:sp>
        <p:sp>
          <p:nvSpPr>
            <p:cNvPr id="80" name="object 55">
              <a:extLst>
                <a:ext uri="{FF2B5EF4-FFF2-40B4-BE49-F238E27FC236}">
                  <a16:creationId xmlns:a16="http://schemas.microsoft.com/office/drawing/2014/main" id="{6DD6B245-2989-9306-A9FE-690FA2BAB1BA}"/>
                </a:ext>
              </a:extLst>
            </p:cNvPr>
            <p:cNvSpPr/>
            <p:nvPr/>
          </p:nvSpPr>
          <p:spPr>
            <a:xfrm>
              <a:off x="-1153035" y="2537508"/>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a:p>
          </p:txBody>
        </p:sp>
        <p:sp>
          <p:nvSpPr>
            <p:cNvPr id="81" name="object 57">
              <a:extLst>
                <a:ext uri="{FF2B5EF4-FFF2-40B4-BE49-F238E27FC236}">
                  <a16:creationId xmlns:a16="http://schemas.microsoft.com/office/drawing/2014/main" id="{63D22232-79AF-AAAB-B9E5-0B4DCB948BF9}"/>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123" name="Group 122">
            <a:extLst>
              <a:ext uri="{FF2B5EF4-FFF2-40B4-BE49-F238E27FC236}">
                <a16:creationId xmlns:a16="http://schemas.microsoft.com/office/drawing/2014/main" id="{07BA92E8-F5BF-CDF9-310E-81A452B2CC0C}"/>
              </a:ext>
            </a:extLst>
          </p:cNvPr>
          <p:cNvGrpSpPr/>
          <p:nvPr/>
        </p:nvGrpSpPr>
        <p:grpSpPr>
          <a:xfrm>
            <a:off x="681132" y="2240590"/>
            <a:ext cx="8499460" cy="1565967"/>
            <a:chOff x="980452" y="3819612"/>
            <a:chExt cx="8499460" cy="1565967"/>
          </a:xfrm>
        </p:grpSpPr>
        <p:grpSp>
          <p:nvGrpSpPr>
            <p:cNvPr id="82" name="グループ化 57">
              <a:extLst>
                <a:ext uri="{FF2B5EF4-FFF2-40B4-BE49-F238E27FC236}">
                  <a16:creationId xmlns:a16="http://schemas.microsoft.com/office/drawing/2014/main" id="{908B5701-D8A4-2FA3-B160-F886AC6BF2DF}"/>
                </a:ext>
              </a:extLst>
            </p:cNvPr>
            <p:cNvGrpSpPr/>
            <p:nvPr/>
          </p:nvGrpSpPr>
          <p:grpSpPr>
            <a:xfrm rot="5400000">
              <a:off x="6649096" y="4252923"/>
              <a:ext cx="1559361" cy="697183"/>
              <a:chOff x="-1877005" y="2488891"/>
              <a:chExt cx="1443355" cy="434448"/>
            </a:xfrm>
          </p:grpSpPr>
          <p:sp>
            <p:nvSpPr>
              <p:cNvPr id="83" name="object 48">
                <a:extLst>
                  <a:ext uri="{FF2B5EF4-FFF2-40B4-BE49-F238E27FC236}">
                    <a16:creationId xmlns:a16="http://schemas.microsoft.com/office/drawing/2014/main" id="{DF61B944-0A57-6786-5E58-6003B14F8208}"/>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84" name="object 55">
                <a:extLst>
                  <a:ext uri="{FF2B5EF4-FFF2-40B4-BE49-F238E27FC236}">
                    <a16:creationId xmlns:a16="http://schemas.microsoft.com/office/drawing/2014/main" id="{6691C435-B576-D13E-7435-6E9FC409ACDE}"/>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85" name="object 57">
                <a:extLst>
                  <a:ext uri="{FF2B5EF4-FFF2-40B4-BE49-F238E27FC236}">
                    <a16:creationId xmlns:a16="http://schemas.microsoft.com/office/drawing/2014/main" id="{F2D3E7B2-EE79-72E2-E40B-6D0E4AAD7907}"/>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a:p>
            </p:txBody>
          </p:sp>
        </p:grpSp>
        <p:grpSp>
          <p:nvGrpSpPr>
            <p:cNvPr id="86" name="グループ化 57">
              <a:extLst>
                <a:ext uri="{FF2B5EF4-FFF2-40B4-BE49-F238E27FC236}">
                  <a16:creationId xmlns:a16="http://schemas.microsoft.com/office/drawing/2014/main" id="{BE92D41B-5C22-4771-D84B-59F57C26D4B5}"/>
                </a:ext>
              </a:extLst>
            </p:cNvPr>
            <p:cNvGrpSpPr/>
            <p:nvPr/>
          </p:nvGrpSpPr>
          <p:grpSpPr>
            <a:xfrm rot="5400000">
              <a:off x="4818118" y="4257307"/>
              <a:ext cx="1559361" cy="697183"/>
              <a:chOff x="-1877005" y="2488891"/>
              <a:chExt cx="1443355" cy="434448"/>
            </a:xfrm>
          </p:grpSpPr>
          <p:sp>
            <p:nvSpPr>
              <p:cNvPr id="87" name="object 48">
                <a:extLst>
                  <a:ext uri="{FF2B5EF4-FFF2-40B4-BE49-F238E27FC236}">
                    <a16:creationId xmlns:a16="http://schemas.microsoft.com/office/drawing/2014/main" id="{2F9CDD0E-6305-91DA-C001-8A2DF2A216A5}"/>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88" name="object 55">
                <a:extLst>
                  <a:ext uri="{FF2B5EF4-FFF2-40B4-BE49-F238E27FC236}">
                    <a16:creationId xmlns:a16="http://schemas.microsoft.com/office/drawing/2014/main" id="{6EEDB570-720A-02F7-8050-2432AB92982A}"/>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89" name="object 57">
                <a:extLst>
                  <a:ext uri="{FF2B5EF4-FFF2-40B4-BE49-F238E27FC236}">
                    <a16:creationId xmlns:a16="http://schemas.microsoft.com/office/drawing/2014/main" id="{3A69A034-D586-6C15-4A84-237146542D69}"/>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a:p>
            </p:txBody>
          </p:sp>
        </p:grpSp>
        <p:grpSp>
          <p:nvGrpSpPr>
            <p:cNvPr id="90" name="グループ化 57">
              <a:extLst>
                <a:ext uri="{FF2B5EF4-FFF2-40B4-BE49-F238E27FC236}">
                  <a16:creationId xmlns:a16="http://schemas.microsoft.com/office/drawing/2014/main" id="{A33A9CE4-338C-B03B-EB04-86F48872ABD1}"/>
                </a:ext>
              </a:extLst>
            </p:cNvPr>
            <p:cNvGrpSpPr/>
            <p:nvPr/>
          </p:nvGrpSpPr>
          <p:grpSpPr>
            <a:xfrm rot="5400000">
              <a:off x="2984121" y="4250701"/>
              <a:ext cx="1559361" cy="697183"/>
              <a:chOff x="-1877005" y="2488891"/>
              <a:chExt cx="1443355" cy="434448"/>
            </a:xfrm>
          </p:grpSpPr>
          <p:sp>
            <p:nvSpPr>
              <p:cNvPr id="91" name="object 48">
                <a:extLst>
                  <a:ext uri="{FF2B5EF4-FFF2-40B4-BE49-F238E27FC236}">
                    <a16:creationId xmlns:a16="http://schemas.microsoft.com/office/drawing/2014/main" id="{E259DDC3-6674-7067-6BBE-1143BF09A1DD}"/>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92" name="object 55">
                <a:extLst>
                  <a:ext uri="{FF2B5EF4-FFF2-40B4-BE49-F238E27FC236}">
                    <a16:creationId xmlns:a16="http://schemas.microsoft.com/office/drawing/2014/main" id="{E3911D71-29AD-3E2C-986E-669B053CA9A6}"/>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93" name="object 57">
                <a:extLst>
                  <a:ext uri="{FF2B5EF4-FFF2-40B4-BE49-F238E27FC236}">
                    <a16:creationId xmlns:a16="http://schemas.microsoft.com/office/drawing/2014/main" id="{11FE9298-26E4-A00C-B0E5-98507C1E5040}"/>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a:p>
            </p:txBody>
          </p:sp>
        </p:grpSp>
        <p:grpSp>
          <p:nvGrpSpPr>
            <p:cNvPr id="98" name="グループ化 4">
              <a:extLst>
                <a:ext uri="{FF2B5EF4-FFF2-40B4-BE49-F238E27FC236}">
                  <a16:creationId xmlns:a16="http://schemas.microsoft.com/office/drawing/2014/main" id="{925B75B8-AECC-4BA1-0B91-B4ADAE4406EB}"/>
                </a:ext>
              </a:extLst>
            </p:cNvPr>
            <p:cNvGrpSpPr/>
            <p:nvPr/>
          </p:nvGrpSpPr>
          <p:grpSpPr>
            <a:xfrm>
              <a:off x="8291718" y="4096474"/>
              <a:ext cx="942498" cy="993424"/>
              <a:chOff x="4576015" y="3490660"/>
              <a:chExt cx="504057" cy="531293"/>
            </a:xfrm>
          </p:grpSpPr>
          <p:sp>
            <p:nvSpPr>
              <p:cNvPr id="99" name="Ellipse 111">
                <a:extLst>
                  <a:ext uri="{FF2B5EF4-FFF2-40B4-BE49-F238E27FC236}">
                    <a16:creationId xmlns:a16="http://schemas.microsoft.com/office/drawing/2014/main" id="{60FC707D-2756-708B-7F89-E930786DAC0B}"/>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00" name="Ellipse 112">
                <a:extLst>
                  <a:ext uri="{FF2B5EF4-FFF2-40B4-BE49-F238E27FC236}">
                    <a16:creationId xmlns:a16="http://schemas.microsoft.com/office/drawing/2014/main" id="{D8306092-97B5-EAEA-B2BE-5D4A8F2EB19E}"/>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1" name="グループ化 9">
              <a:extLst>
                <a:ext uri="{FF2B5EF4-FFF2-40B4-BE49-F238E27FC236}">
                  <a16:creationId xmlns:a16="http://schemas.microsoft.com/office/drawing/2014/main" id="{CFF288B2-5D92-EF48-23DA-764E887162E1}"/>
                </a:ext>
              </a:extLst>
            </p:cNvPr>
            <p:cNvGrpSpPr/>
            <p:nvPr/>
          </p:nvGrpSpPr>
          <p:grpSpPr>
            <a:xfrm>
              <a:off x="2815207" y="4081637"/>
              <a:ext cx="942498" cy="993424"/>
              <a:chOff x="4576015" y="3490660"/>
              <a:chExt cx="504057" cy="531293"/>
            </a:xfrm>
          </p:grpSpPr>
          <p:sp>
            <p:nvSpPr>
              <p:cNvPr id="102" name="Ellipse 111">
                <a:extLst>
                  <a:ext uri="{FF2B5EF4-FFF2-40B4-BE49-F238E27FC236}">
                    <a16:creationId xmlns:a16="http://schemas.microsoft.com/office/drawing/2014/main" id="{5C819163-9199-2305-523F-3890E6C8C26C}"/>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03" name="Ellipse 112">
                <a:extLst>
                  <a:ext uri="{FF2B5EF4-FFF2-40B4-BE49-F238E27FC236}">
                    <a16:creationId xmlns:a16="http://schemas.microsoft.com/office/drawing/2014/main" id="{99F47ACF-E6E5-5863-CE9E-10BC2E40F44C}"/>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4" name="グループ化 17">
              <a:extLst>
                <a:ext uri="{FF2B5EF4-FFF2-40B4-BE49-F238E27FC236}">
                  <a16:creationId xmlns:a16="http://schemas.microsoft.com/office/drawing/2014/main" id="{08D96A74-364F-C3AF-9036-55F56E9AA5B3}"/>
                </a:ext>
              </a:extLst>
            </p:cNvPr>
            <p:cNvGrpSpPr/>
            <p:nvPr/>
          </p:nvGrpSpPr>
          <p:grpSpPr>
            <a:xfrm>
              <a:off x="6462555" y="4091608"/>
              <a:ext cx="942498" cy="993424"/>
              <a:chOff x="4576015" y="3490660"/>
              <a:chExt cx="504057" cy="531293"/>
            </a:xfrm>
          </p:grpSpPr>
          <p:sp>
            <p:nvSpPr>
              <p:cNvPr id="105" name="Ellipse 111">
                <a:extLst>
                  <a:ext uri="{FF2B5EF4-FFF2-40B4-BE49-F238E27FC236}">
                    <a16:creationId xmlns:a16="http://schemas.microsoft.com/office/drawing/2014/main" id="{FE308A7C-BCCD-2ED2-0B1B-1A2EEFF7BC33}"/>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06" name="Ellipse 112">
                <a:extLst>
                  <a:ext uri="{FF2B5EF4-FFF2-40B4-BE49-F238E27FC236}">
                    <a16:creationId xmlns:a16="http://schemas.microsoft.com/office/drawing/2014/main" id="{62C072B2-D96A-0282-390C-5DE2E392182F}"/>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7" name="グループ化 37">
              <a:extLst>
                <a:ext uri="{FF2B5EF4-FFF2-40B4-BE49-F238E27FC236}">
                  <a16:creationId xmlns:a16="http://schemas.microsoft.com/office/drawing/2014/main" id="{94FBBF95-12A9-7F7C-15F0-C457F811124F}"/>
                </a:ext>
              </a:extLst>
            </p:cNvPr>
            <p:cNvGrpSpPr/>
            <p:nvPr/>
          </p:nvGrpSpPr>
          <p:grpSpPr>
            <a:xfrm>
              <a:off x="4637738" y="4090780"/>
              <a:ext cx="942498" cy="993424"/>
              <a:chOff x="4576015" y="3490660"/>
              <a:chExt cx="504057" cy="531293"/>
            </a:xfrm>
          </p:grpSpPr>
          <p:sp>
            <p:nvSpPr>
              <p:cNvPr id="108" name="Ellipse 111">
                <a:extLst>
                  <a:ext uri="{FF2B5EF4-FFF2-40B4-BE49-F238E27FC236}">
                    <a16:creationId xmlns:a16="http://schemas.microsoft.com/office/drawing/2014/main" id="{4B7E4E66-B328-BFF7-9D2A-8C67F7883C7A}"/>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09" name="Ellipse 112">
                <a:extLst>
                  <a:ext uri="{FF2B5EF4-FFF2-40B4-BE49-F238E27FC236}">
                    <a16:creationId xmlns:a16="http://schemas.microsoft.com/office/drawing/2014/main" id="{EEE51560-D0F9-E043-E8B8-7DE5E0F9CDB8}"/>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10" name="グループ化 40">
              <a:extLst>
                <a:ext uri="{FF2B5EF4-FFF2-40B4-BE49-F238E27FC236}">
                  <a16:creationId xmlns:a16="http://schemas.microsoft.com/office/drawing/2014/main" id="{3B3C247C-6BC9-DEF7-04B2-22B951EE4291}"/>
                </a:ext>
              </a:extLst>
            </p:cNvPr>
            <p:cNvGrpSpPr/>
            <p:nvPr/>
          </p:nvGrpSpPr>
          <p:grpSpPr>
            <a:xfrm>
              <a:off x="980452" y="4080311"/>
              <a:ext cx="942498" cy="993422"/>
              <a:chOff x="4576015" y="3490661"/>
              <a:chExt cx="504057" cy="531292"/>
            </a:xfrm>
          </p:grpSpPr>
          <p:sp>
            <p:nvSpPr>
              <p:cNvPr id="111" name="Ellipse 111">
                <a:extLst>
                  <a:ext uri="{FF2B5EF4-FFF2-40B4-BE49-F238E27FC236}">
                    <a16:creationId xmlns:a16="http://schemas.microsoft.com/office/drawing/2014/main" id="{30B07120-5499-5319-90CE-3B1CC8826FFB}"/>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12" name="Ellipse 112">
                <a:extLst>
                  <a:ext uri="{FF2B5EF4-FFF2-40B4-BE49-F238E27FC236}">
                    <a16:creationId xmlns:a16="http://schemas.microsoft.com/office/drawing/2014/main" id="{6DC5AC64-D094-7776-4A4B-60A39F05050D}"/>
                  </a:ext>
                </a:extLst>
              </p:cNvPr>
              <p:cNvSpPr/>
              <p:nvPr/>
            </p:nvSpPr>
            <p:spPr>
              <a:xfrm>
                <a:off x="4648024" y="3490661"/>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cxnSp>
          <p:nvCxnSpPr>
            <p:cNvPr id="113" name="Straight Arrow Connector 112">
              <a:extLst>
                <a:ext uri="{FF2B5EF4-FFF2-40B4-BE49-F238E27FC236}">
                  <a16:creationId xmlns:a16="http://schemas.microsoft.com/office/drawing/2014/main" id="{67714990-9C1A-15CB-9F45-8B501DC8277A}"/>
                </a:ext>
              </a:extLst>
            </p:cNvPr>
            <p:cNvCxnSpPr>
              <a:cxnSpLocks/>
            </p:cNvCxnSpPr>
            <p:nvPr/>
          </p:nvCxnSpPr>
          <p:spPr>
            <a:xfrm>
              <a:off x="1467874" y="4590909"/>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5" name="Straight Arrow Connector 114">
              <a:extLst>
                <a:ext uri="{FF2B5EF4-FFF2-40B4-BE49-F238E27FC236}">
                  <a16:creationId xmlns:a16="http://schemas.microsoft.com/office/drawing/2014/main" id="{ABD07DFE-2245-ED09-FA7B-0CE1ECBA439B}"/>
                </a:ext>
              </a:extLst>
            </p:cNvPr>
            <p:cNvCxnSpPr>
              <a:cxnSpLocks/>
            </p:cNvCxnSpPr>
            <p:nvPr/>
          </p:nvCxnSpPr>
          <p:spPr>
            <a:xfrm>
              <a:off x="3289195" y="4590909"/>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6" name="Straight Arrow Connector 115">
              <a:extLst>
                <a:ext uri="{FF2B5EF4-FFF2-40B4-BE49-F238E27FC236}">
                  <a16:creationId xmlns:a16="http://schemas.microsoft.com/office/drawing/2014/main" id="{9CC1AA9A-47E6-6B65-AECF-45A1231E3825}"/>
                </a:ext>
              </a:extLst>
            </p:cNvPr>
            <p:cNvCxnSpPr>
              <a:cxnSpLocks/>
            </p:cNvCxnSpPr>
            <p:nvPr/>
          </p:nvCxnSpPr>
          <p:spPr>
            <a:xfrm flipH="1">
              <a:off x="2589498" y="4590909"/>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39955B47-BB92-EB1C-A702-2FCDFC85AA92}"/>
                </a:ext>
              </a:extLst>
            </p:cNvPr>
            <p:cNvCxnSpPr>
              <a:cxnSpLocks/>
            </p:cNvCxnSpPr>
            <p:nvPr/>
          </p:nvCxnSpPr>
          <p:spPr>
            <a:xfrm>
              <a:off x="5123132" y="4590909"/>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8" name="Straight Arrow Connector 117">
              <a:extLst>
                <a:ext uri="{FF2B5EF4-FFF2-40B4-BE49-F238E27FC236}">
                  <a16:creationId xmlns:a16="http://schemas.microsoft.com/office/drawing/2014/main" id="{4CD563C0-997A-0C43-7395-1462C35F53D7}"/>
                </a:ext>
              </a:extLst>
            </p:cNvPr>
            <p:cNvCxnSpPr>
              <a:cxnSpLocks/>
            </p:cNvCxnSpPr>
            <p:nvPr/>
          </p:nvCxnSpPr>
          <p:spPr>
            <a:xfrm flipH="1">
              <a:off x="4423435" y="4590909"/>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9" name="Straight Arrow Connector 118">
              <a:extLst>
                <a:ext uri="{FF2B5EF4-FFF2-40B4-BE49-F238E27FC236}">
                  <a16:creationId xmlns:a16="http://schemas.microsoft.com/office/drawing/2014/main" id="{DDA3BE37-5E9A-D8BD-ED20-BDC0249EBF58}"/>
                </a:ext>
              </a:extLst>
            </p:cNvPr>
            <p:cNvCxnSpPr>
              <a:cxnSpLocks/>
            </p:cNvCxnSpPr>
            <p:nvPr/>
          </p:nvCxnSpPr>
          <p:spPr>
            <a:xfrm>
              <a:off x="6951727" y="4590909"/>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AC66A014-1E06-12F5-A398-A4257D7D047D}"/>
                </a:ext>
              </a:extLst>
            </p:cNvPr>
            <p:cNvCxnSpPr>
              <a:cxnSpLocks/>
            </p:cNvCxnSpPr>
            <p:nvPr/>
          </p:nvCxnSpPr>
          <p:spPr>
            <a:xfrm flipH="1">
              <a:off x="6251221" y="4590909"/>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1" name="Straight Arrow Connector 120">
              <a:extLst>
                <a:ext uri="{FF2B5EF4-FFF2-40B4-BE49-F238E27FC236}">
                  <a16:creationId xmlns:a16="http://schemas.microsoft.com/office/drawing/2014/main" id="{3811B692-C6ED-6979-532C-044D8F4FB037}"/>
                </a:ext>
              </a:extLst>
            </p:cNvPr>
            <p:cNvCxnSpPr>
              <a:cxnSpLocks/>
            </p:cNvCxnSpPr>
            <p:nvPr/>
          </p:nvCxnSpPr>
          <p:spPr>
            <a:xfrm>
              <a:off x="8780215" y="4590909"/>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2" name="Straight Arrow Connector 121">
              <a:extLst>
                <a:ext uri="{FF2B5EF4-FFF2-40B4-BE49-F238E27FC236}">
                  <a16:creationId xmlns:a16="http://schemas.microsoft.com/office/drawing/2014/main" id="{FD8C4AD7-4DAC-B9C8-90DA-1156ECDF0915}"/>
                </a:ext>
              </a:extLst>
            </p:cNvPr>
            <p:cNvCxnSpPr>
              <a:cxnSpLocks/>
            </p:cNvCxnSpPr>
            <p:nvPr/>
          </p:nvCxnSpPr>
          <p:spPr>
            <a:xfrm flipH="1">
              <a:off x="8082444" y="4590909"/>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127" name="TextBox 126">
                <a:extLst>
                  <a:ext uri="{FF2B5EF4-FFF2-40B4-BE49-F238E27FC236}">
                    <a16:creationId xmlns:a16="http://schemas.microsoft.com/office/drawing/2014/main" id="{9EA32763-EEB6-4DE8-E963-EA3C4FA94622}"/>
                  </a:ext>
                </a:extLst>
              </p:cNvPr>
              <p:cNvSpPr txBox="1"/>
              <p:nvPr/>
            </p:nvSpPr>
            <p:spPr>
              <a:xfrm>
                <a:off x="1795233" y="4708009"/>
                <a:ext cx="665277"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m:rPr>
                              <m:sty m:val="p"/>
                            </m:rPr>
                            <a:rPr lang="en-US" sz="2400" b="0" i="0" smtClean="0">
                              <a:latin typeface="Cambria Math" panose="02040503050406030204" pitchFamily="18" charset="0"/>
                            </a:rPr>
                            <m:t>e</m:t>
                          </m:r>
                        </m:e>
                        <m:sup>
                          <m:r>
                            <a:rPr lang="en-US" sz="2400" b="0" i="0" smtClean="0">
                              <a:latin typeface="Cambria Math" panose="02040503050406030204" pitchFamily="18" charset="0"/>
                            </a:rPr>
                            <m:t>−</m:t>
                          </m:r>
                        </m:sup>
                      </m:sSup>
                    </m:oMath>
                  </m:oMathPara>
                </a14:m>
                <a:endParaRPr lang="en-US" sz="2400" dirty="0"/>
              </a:p>
            </p:txBody>
          </p:sp>
        </mc:Choice>
        <mc:Fallback xmlns="">
          <p:sp>
            <p:nvSpPr>
              <p:cNvPr id="127" name="TextBox 126">
                <a:extLst>
                  <a:ext uri="{FF2B5EF4-FFF2-40B4-BE49-F238E27FC236}">
                    <a16:creationId xmlns:a16="http://schemas.microsoft.com/office/drawing/2014/main" id="{D5ADE928-33A7-46CA-420F-80D6558BFC0E}"/>
                  </a:ext>
                </a:extLst>
              </p:cNvPr>
              <p:cNvSpPr txBox="1">
                <a:spLocks noRot="1" noChangeAspect="1" noMove="1" noResize="1" noEditPoints="1" noAdjustHandles="1" noChangeArrowheads="1" noChangeShapeType="1" noTextEdit="1"/>
              </p:cNvSpPr>
              <p:nvPr/>
            </p:nvSpPr>
            <p:spPr>
              <a:xfrm>
                <a:off x="1795233" y="4708009"/>
                <a:ext cx="665277" cy="461665"/>
              </a:xfrm>
              <a:prstGeom prst="rect">
                <a:avLst/>
              </a:prstGeom>
              <a:blipFill>
                <a:blip r:embed="rId4"/>
                <a:stretch>
                  <a:fillRect/>
                </a:stretch>
              </a:blipFill>
            </p:spPr>
            <p:txBody>
              <a:bodyPr/>
              <a:lstStyle/>
              <a:p>
                <a:r>
                  <a:rPr lang="en-US">
                    <a:noFill/>
                  </a:rPr>
                  <a:t> </a:t>
                </a:r>
              </a:p>
            </p:txBody>
          </p:sp>
        </mc:Fallback>
      </mc:AlternateContent>
      <p:pic>
        <p:nvPicPr>
          <p:cNvPr id="131" name="Picture 130" descr="A graph with dots and numbers&#10;&#10;AI-generated content may be incorrect.">
            <a:extLst>
              <a:ext uri="{FF2B5EF4-FFF2-40B4-BE49-F238E27FC236}">
                <a16:creationId xmlns:a16="http://schemas.microsoft.com/office/drawing/2014/main" id="{71328545-14A1-739D-4CEB-9690C8058CEC}"/>
              </a:ext>
            </a:extLst>
          </p:cNvPr>
          <p:cNvPicPr>
            <a:picLocks noChangeAspect="1"/>
          </p:cNvPicPr>
          <p:nvPr/>
        </p:nvPicPr>
        <p:blipFill>
          <a:blip r:embed="rId5">
            <a:extLst>
              <a:ext uri="{28A0092B-C50C-407E-A947-70E740481C1C}">
                <a14:useLocalDpi xmlns:a14="http://schemas.microsoft.com/office/drawing/2010/main" val="0"/>
              </a:ext>
            </a:extLst>
          </a:blip>
          <a:srcRect l="1156" t="2175" r="450" b="1926"/>
          <a:stretch>
            <a:fillRect/>
          </a:stretch>
        </p:blipFill>
        <p:spPr>
          <a:xfrm>
            <a:off x="848855" y="2783516"/>
            <a:ext cx="6333992" cy="3858362"/>
          </a:xfrm>
          <a:prstGeom prst="rect">
            <a:avLst/>
          </a:prstGeom>
        </p:spPr>
      </p:pic>
      <p:pic>
        <p:nvPicPr>
          <p:cNvPr id="133" name="Picture 132">
            <a:extLst>
              <a:ext uri="{FF2B5EF4-FFF2-40B4-BE49-F238E27FC236}">
                <a16:creationId xmlns:a16="http://schemas.microsoft.com/office/drawing/2014/main" id="{281892D6-08DD-3C0E-1C23-8533276163E6}"/>
              </a:ext>
            </a:extLst>
          </p:cNvPr>
          <p:cNvPicPr>
            <a:picLocks noChangeAspect="1"/>
          </p:cNvPicPr>
          <p:nvPr/>
        </p:nvPicPr>
        <p:blipFill>
          <a:blip r:embed="rId6">
            <a:extLst>
              <a:ext uri="{28A0092B-C50C-407E-A947-70E740481C1C}">
                <a14:useLocalDpi xmlns:a14="http://schemas.microsoft.com/office/drawing/2010/main" val="0"/>
              </a:ext>
            </a:extLst>
          </a:blip>
          <a:srcRect l="977" t="1716" r="629" b="2385"/>
          <a:stretch>
            <a:fillRect/>
          </a:stretch>
        </p:blipFill>
        <p:spPr>
          <a:xfrm>
            <a:off x="8078860" y="2783516"/>
            <a:ext cx="6333993" cy="3858362"/>
          </a:xfrm>
          <a:prstGeom prst="rect">
            <a:avLst/>
          </a:prstGeom>
        </p:spPr>
      </p:pic>
      <p:sp>
        <p:nvSpPr>
          <p:cNvPr id="134" name="TextBox 133">
            <a:extLst>
              <a:ext uri="{FF2B5EF4-FFF2-40B4-BE49-F238E27FC236}">
                <a16:creationId xmlns:a16="http://schemas.microsoft.com/office/drawing/2014/main" id="{DE8D469D-8FF9-6BBD-1988-2E1353F6F3E9}"/>
              </a:ext>
            </a:extLst>
          </p:cNvPr>
          <p:cNvSpPr txBox="1"/>
          <p:nvPr/>
        </p:nvSpPr>
        <p:spPr>
          <a:xfrm>
            <a:off x="2266052" y="7056136"/>
            <a:ext cx="2936768"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Forward Filtering</a:t>
            </a:r>
          </a:p>
        </p:txBody>
      </p:sp>
      <p:sp>
        <p:nvSpPr>
          <p:cNvPr id="135" name="TextBox 134">
            <a:extLst>
              <a:ext uri="{FF2B5EF4-FFF2-40B4-BE49-F238E27FC236}">
                <a16:creationId xmlns:a16="http://schemas.microsoft.com/office/drawing/2014/main" id="{D2024DC3-3CA0-1582-FACB-5AF7F98EBE7B}"/>
              </a:ext>
            </a:extLst>
          </p:cNvPr>
          <p:cNvSpPr txBox="1"/>
          <p:nvPr/>
        </p:nvSpPr>
        <p:spPr>
          <a:xfrm>
            <a:off x="9679864" y="7059168"/>
            <a:ext cx="314863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Backward Filtering</a:t>
            </a:r>
          </a:p>
        </p:txBody>
      </p:sp>
    </p:spTree>
    <p:extLst>
      <p:ext uri="{BB962C8B-B14F-4D97-AF65-F5344CB8AC3E}">
        <p14:creationId xmlns:p14="http://schemas.microsoft.com/office/powerpoint/2010/main" val="1144235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 grpId="0"/>
      <p:bldP spid="134" grpId="0"/>
      <p:bldP spid="13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E4BBB-D4B6-8B36-2D2D-FF480FB830B2}"/>
            </a:ext>
          </a:extLst>
        </p:cNvPr>
        <p:cNvGrpSpPr/>
        <p:nvPr/>
      </p:nvGrpSpPr>
      <p:grpSpPr>
        <a:xfrm>
          <a:off x="0" y="0"/>
          <a:ext cx="0" cy="0"/>
          <a:chOff x="0" y="0"/>
          <a:chExt cx="0" cy="0"/>
        </a:xfrm>
      </p:grpSpPr>
      <p:cxnSp>
        <p:nvCxnSpPr>
          <p:cNvPr id="65" name="Straight Arrow Connector 64">
            <a:extLst>
              <a:ext uri="{FF2B5EF4-FFF2-40B4-BE49-F238E27FC236}">
                <a16:creationId xmlns:a16="http://schemas.microsoft.com/office/drawing/2014/main" id="{58FA52C3-1159-B5DE-2454-9F99FC2887F7}"/>
              </a:ext>
            </a:extLst>
          </p:cNvPr>
          <p:cNvCxnSpPr>
            <a:cxnSpLocks/>
          </p:cNvCxnSpPr>
          <p:nvPr/>
        </p:nvCxnSpPr>
        <p:spPr>
          <a:xfrm flipV="1">
            <a:off x="11050028" y="5711909"/>
            <a:ext cx="1542966" cy="2022599"/>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7E7B1639-69F7-B36A-7B06-CD39A5D96B70}"/>
              </a:ext>
            </a:extLst>
          </p:cNvPr>
          <p:cNvCxnSpPr>
            <a:cxnSpLocks/>
            <a:endCxn id="66" idx="2"/>
          </p:cNvCxnSpPr>
          <p:nvPr/>
        </p:nvCxnSpPr>
        <p:spPr>
          <a:xfrm flipV="1">
            <a:off x="8275011" y="5570355"/>
            <a:ext cx="1668130" cy="2228849"/>
          </a:xfrm>
          <a:prstGeom prst="straightConnector1">
            <a:avLst/>
          </a:prstGeom>
          <a:ln w="38100">
            <a:solidFill>
              <a:schemeClr val="tx2">
                <a:lumMod val="75000"/>
                <a:lumOff val="2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5" name="テキスト ボックス 4">
            <a:extLst>
              <a:ext uri="{FF2B5EF4-FFF2-40B4-BE49-F238E27FC236}">
                <a16:creationId xmlns:a16="http://schemas.microsoft.com/office/drawing/2014/main" id="{1AC646BE-CC80-FA8D-F16E-17C9A65AE9D1}"/>
              </a:ext>
            </a:extLst>
          </p:cNvPr>
          <p:cNvSpPr txBox="1"/>
          <p:nvPr/>
        </p:nvSpPr>
        <p:spPr>
          <a:xfrm>
            <a:off x="5019446" y="128016"/>
            <a:ext cx="4454339"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Damping effects</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C4F350C9-B435-2076-DC10-5B5DAF7808D9}"/>
                  </a:ext>
                </a:extLst>
              </p:cNvPr>
              <p:cNvSpPr txBox="1"/>
              <p:nvPr/>
            </p:nvSpPr>
            <p:spPr>
              <a:xfrm>
                <a:off x="302056" y="1247083"/>
                <a:ext cx="8873212" cy="127624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a:latin typeface="Cambria Math" panose="02040503050406030204" pitchFamily="18" charset="0"/>
                            </a:rPr>
                          </m:ctrlPr>
                        </m:fPr>
                        <m:num>
                          <m:r>
                            <m:rPr>
                              <m:sty m:val="p"/>
                            </m:rPr>
                            <a:rPr lang="en-US" sz="2800">
                              <a:latin typeface="Cambria Math" panose="02040503050406030204" pitchFamily="18" charset="0"/>
                            </a:rPr>
                            <m:t>d</m:t>
                          </m:r>
                          <m:r>
                            <m:rPr>
                              <m:sty m:val="p"/>
                            </m:rPr>
                            <a:rPr lang="en-US" sz="2800">
                              <a:latin typeface="Cambria Math" panose="02040503050406030204" pitchFamily="18" charset="0"/>
                              <a:ea typeface="Cambria Math" panose="02040503050406030204" pitchFamily="18" charset="0"/>
                            </a:rPr>
                            <m:t>σ</m:t>
                          </m:r>
                        </m:num>
                        <m:den>
                          <m:r>
                            <m:rPr>
                              <m:sty m:val="p"/>
                            </m:rPr>
                            <a:rPr lang="en-US" sz="2800">
                              <a:latin typeface="Cambria Math" panose="02040503050406030204" pitchFamily="18" charset="0"/>
                            </a:rPr>
                            <m:t>d</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den>
                      </m:f>
                      <m:r>
                        <a:rPr lang="en-US" sz="2800">
                          <a:latin typeface="Cambria Math" panose="02040503050406030204" pitchFamily="18" charset="0"/>
                        </a:rPr>
                        <m:t>=8</m:t>
                      </m:r>
                      <m:sSup>
                        <m:sSupPr>
                          <m:ctrlPr>
                            <a:rPr lang="en-US" sz="2800" i="1">
                              <a:latin typeface="Cambria Math" panose="02040503050406030204" pitchFamily="18" charset="0"/>
                            </a:rPr>
                          </m:ctrlPr>
                        </m:sSupPr>
                        <m:e>
                          <m:r>
                            <m:rPr>
                              <m:sty m:val="p"/>
                            </m:rPr>
                            <a:rPr lang="en-US" sz="2800">
                              <a:latin typeface="Cambria Math" panose="02040503050406030204" pitchFamily="18" charset="0"/>
                              <a:ea typeface="Cambria Math" panose="02040503050406030204" pitchFamily="18" charset="0"/>
                            </a:rPr>
                            <m:t>π</m:t>
                          </m:r>
                        </m:e>
                        <m:sup>
                          <m:r>
                            <a:rPr lang="en-US" sz="2800">
                              <a:latin typeface="Cambria Math" panose="02040503050406030204" pitchFamily="18" charset="0"/>
                            </a:rPr>
                            <m:t>2</m:t>
                          </m:r>
                        </m:sup>
                      </m:sSup>
                      <m:r>
                        <m:rPr>
                          <m:sty m:val="p"/>
                        </m:rPr>
                        <a:rPr lang="en-US" sz="2800">
                          <a:latin typeface="Cambria Math" panose="02040503050406030204" pitchFamily="18" charset="0"/>
                          <a:ea typeface="Cambria Math" panose="02040503050406030204" pitchFamily="18" charset="0"/>
                        </a:rPr>
                        <m:t>αk</m:t>
                      </m:r>
                      <m:f>
                        <m:fPr>
                          <m:ctrlPr>
                            <a:rPr lang="en-US" sz="2800" i="1">
                              <a:latin typeface="Cambria Math" panose="02040503050406030204" pitchFamily="18" charset="0"/>
                              <a:ea typeface="Cambria Math" panose="02040503050406030204" pitchFamily="18" charset="0"/>
                            </a:rPr>
                          </m:ctrlPr>
                        </m:fPr>
                        <m:num>
                          <m:r>
                            <m:rPr>
                              <m:sty m:val="p"/>
                            </m:rPr>
                            <a:rPr lang="en-US" sz="2800">
                              <a:latin typeface="Cambria Math" panose="02040503050406030204" pitchFamily="18" charset="0"/>
                              <a:ea typeface="Cambria Math" panose="02040503050406030204" pitchFamily="18" charset="0"/>
                            </a:rPr>
                            <m:t>m</m:t>
                          </m:r>
                          <m:sSub>
                            <m:sSubPr>
                              <m:ctrlPr>
                                <a:rPr lang="en-US" sz="2800" i="1">
                                  <a:latin typeface="Cambria Math" panose="02040503050406030204" pitchFamily="18" charset="0"/>
                                  <a:ea typeface="Cambria Math" panose="02040503050406030204" pitchFamily="18" charset="0"/>
                                </a:rPr>
                              </m:ctrlPr>
                            </m:sSubPr>
                            <m:e>
                              <m:r>
                                <m:rPr>
                                  <m:sty m:val="p"/>
                                </m:rPr>
                                <a:rPr lang="en-US" sz="2800">
                                  <a:latin typeface="Cambria Math" panose="02040503050406030204" pitchFamily="18" charset="0"/>
                                  <a:ea typeface="Cambria Math" panose="02040503050406030204" pitchFamily="18" charset="0"/>
                                </a:rPr>
                                <m:t>ω</m:t>
                              </m:r>
                            </m:e>
                            <m:sub>
                              <m:r>
                                <m:rPr>
                                  <m:sty m:val="p"/>
                                </m:rPr>
                                <a:rPr lang="en-US" sz="2800">
                                  <a:latin typeface="Cambria Math" panose="02040503050406030204" pitchFamily="18" charset="0"/>
                                  <a:ea typeface="Cambria Math" panose="02040503050406030204" pitchFamily="18" charset="0"/>
                                </a:rPr>
                                <m:t>q</m:t>
                              </m:r>
                            </m:sub>
                          </m:sSub>
                        </m:num>
                        <m:den>
                          <m:r>
                            <a:rPr lang="en-US" sz="2800">
                              <a:latin typeface="Cambria Math" panose="02040503050406030204" pitchFamily="18" charset="0"/>
                              <a:ea typeface="Cambria Math" panose="02040503050406030204" pitchFamily="18" charset="0"/>
                            </a:rPr>
                            <m:t>ℏ</m:t>
                          </m:r>
                        </m:den>
                      </m:f>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a:latin typeface="Cambria Math" panose="02040503050406030204" pitchFamily="18" charset="0"/>
                              <a:ea typeface="Cambria Math" panose="02040503050406030204" pitchFamily="18" charset="0"/>
                            </a:rPr>
                            <m:t>0</m:t>
                          </m:r>
                        </m:sub>
                        <m:sup/>
                        <m:e>
                          <m:nary>
                            <m:naryPr>
                              <m:chr m:val="∑"/>
                              <m:supHide m:val="on"/>
                              <m:ctrlPr>
                                <a:rPr lang="en-US" sz="2800" i="1">
                                  <a:latin typeface="Cambria Math" panose="02040503050406030204" pitchFamily="18" charset="0"/>
                                  <a:ea typeface="Cambria Math" panose="02040503050406030204" pitchFamily="18" charset="0"/>
                                </a:rPr>
                              </m:ctrlPr>
                            </m:naryPr>
                            <m:sub>
                              <m:sSub>
                                <m:sSubPr>
                                  <m:ctrlPr>
                                    <a:rPr lang="en-US" sz="2800" i="1">
                                      <a:latin typeface="Cambria Math" panose="02040503050406030204" pitchFamily="18" charset="0"/>
                                      <a:ea typeface="Cambria Math" panose="02040503050406030204" pitchFamily="18" charset="0"/>
                                    </a:rPr>
                                  </m:ctrlPr>
                                </m:sSubPr>
                                <m:e>
                                  <m:r>
                                    <m:rPr>
                                      <m:sty m:val="p"/>
                                    </m:rPr>
                                    <a:rPr lang="en-US" sz="2800">
                                      <a:latin typeface="Cambria Math" panose="02040503050406030204" pitchFamily="18" charset="0"/>
                                      <a:ea typeface="Cambria Math" panose="02040503050406030204" pitchFamily="18" charset="0"/>
                                    </a:rPr>
                                    <m:t>m</m:t>
                                  </m:r>
                                </m:e>
                                <m:sub>
                                  <m:r>
                                    <m:rPr>
                                      <m:sty m:val="p"/>
                                    </m:rPr>
                                    <a:rPr lang="en-US" sz="2800">
                                      <a:latin typeface="Cambria Math" panose="02040503050406030204" pitchFamily="18" charset="0"/>
                                      <a:ea typeface="Cambria Math" panose="02040503050406030204" pitchFamily="18" charset="0"/>
                                    </a:rPr>
                                    <m:t>c</m:t>
                                  </m:r>
                                </m:sub>
                              </m:sSub>
                            </m:sub>
                            <m:sup/>
                            <m:e>
                              <m:sSup>
                                <m:sSupPr>
                                  <m:ctrlPr>
                                    <a:rPr lang="en-US" sz="2800" i="1">
                                      <a:latin typeface="Cambria Math" panose="02040503050406030204" pitchFamily="18" charset="0"/>
                                      <a:ea typeface="Cambria Math" panose="02040503050406030204" pitchFamily="18" charset="0"/>
                                    </a:rPr>
                                  </m:ctrlPr>
                                </m:sSupPr>
                                <m:e>
                                  <m:d>
                                    <m:dPr>
                                      <m:begChr m:val="|"/>
                                      <m:endChr m:val="|"/>
                                      <m:ctrlPr>
                                        <a:rPr lang="en-US" sz="2800" i="1">
                                          <a:latin typeface="Cambria Math" panose="02040503050406030204" pitchFamily="18" charset="0"/>
                                          <a:ea typeface="Cambria Math" panose="02040503050406030204" pitchFamily="18" charset="0"/>
                                        </a:rPr>
                                      </m:ctrlPr>
                                    </m:dPr>
                                    <m:e>
                                      <m:nary>
                                        <m:naryPr>
                                          <m:chr m:val="∑"/>
                                          <m:supHide m:val="on"/>
                                          <m:ctrlPr>
                                            <a:rPr lang="en-US" sz="2800" i="1">
                                              <a:latin typeface="Cambria Math" panose="02040503050406030204" pitchFamily="18" charset="0"/>
                                              <a:ea typeface="Cambria Math" panose="02040503050406030204" pitchFamily="18" charset="0"/>
                                            </a:rPr>
                                          </m:ctrlPr>
                                        </m:naryPr>
                                        <m:sub>
                                          <m:r>
                                            <m:rPr>
                                              <m:sty m:val="p"/>
                                              <m:brk m:alnAt="7"/>
                                            </m:rPr>
                                            <a:rPr lang="en-US" sz="2800">
                                              <a:latin typeface="Cambria Math" panose="02040503050406030204" pitchFamily="18" charset="0"/>
                                              <a:ea typeface="Cambria Math" panose="02040503050406030204" pitchFamily="18" charset="0"/>
                                            </a:rPr>
                                            <m:t>L</m:t>
                                          </m:r>
                                          <m:r>
                                            <a:rPr lang="en-US" sz="2800" baseline="-25000">
                                              <a:latin typeface="Cambria Math" panose="02040503050406030204" pitchFamily="18" charset="0"/>
                                              <a:ea typeface="Cambria Math" panose="02040503050406030204" pitchFamily="18" charset="0"/>
                                            </a:rPr>
                                            <m:t>0</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𝑀</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𝑐</m:t>
                                              </m:r>
                                            </m:sub>
                                            <m:sup>
                                              <m:r>
                                                <a:rPr lang="en-US" sz="2800" i="1">
                                                  <a:latin typeface="Cambria Math" panose="02040503050406030204" pitchFamily="18" charset="0"/>
                                                  <a:ea typeface="Cambria Math" panose="02040503050406030204" pitchFamily="18" charset="0"/>
                                                </a:rPr>
                                                <m:t>00</m:t>
                                              </m:r>
                                            </m:sup>
                                          </m:sSubSup>
                                          <m:sSup>
                                            <m:sSupPr>
                                              <m:ctrlPr>
                                                <a:rPr lang="en-US" sz="2800" i="1">
                                                  <a:latin typeface="Cambria Math" panose="02040503050406030204" pitchFamily="18" charset="0"/>
                                                  <a:ea typeface="Cambria Math" panose="02040503050406030204" pitchFamily="18" charset="0"/>
                                                </a:rPr>
                                              </m:ctrlPr>
                                            </m:sSupPr>
                                            <m:e>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i="1">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m:t>
                                                  </m:r>
                                                  <m:r>
                                                    <a:rPr lang="en-US" sz="2800" i="1">
                                                      <a:latin typeface="Cambria Math" panose="02040503050406030204" pitchFamily="18" charset="0"/>
                                                      <a:ea typeface="Cambria Math" panose="02040503050406030204" pitchFamily="18" charset="0"/>
                                                    </a:rPr>
                                                    <m:t>𝐿𝑗</m:t>
                                                  </m:r>
                                                </m:sub>
                                                <m:sup/>
                                                <m:e>
                                                  <m:sSubSup>
                                                    <m:sSubSupPr>
                                                      <m:ctrlPr>
                                                        <a:rPr lang="en-US" sz="2800" i="1">
                                                          <a:latin typeface="Cambria Math" panose="02040503050406030204" pitchFamily="18" charset="0"/>
                                                          <a:ea typeface="Cambria Math" panose="02040503050406030204" pitchFamily="18" charset="0"/>
                                                        </a:rPr>
                                                      </m:ctrlPr>
                                                    </m:sSubSupPr>
                                                    <m:e>
                                                      <m:acc>
                                                        <m:accPr>
                                                          <m:chr m:val="̃"/>
                                                          <m:ctrlPr>
                                                            <a:rPr lang="en-US" sz="2800" i="1">
                                                              <a:latin typeface="Cambria Math" panose="02040503050406030204" pitchFamily="18" charset="0"/>
                                                              <a:ea typeface="Cambria Math" panose="02040503050406030204" pitchFamily="18" charset="0"/>
                                                            </a:rPr>
                                                          </m:ctrlPr>
                                                        </m:accPr>
                                                        <m:e>
                                                          <m:r>
                                                            <a:rPr lang="en-US" sz="2800" i="1">
                                                              <a:latin typeface="Cambria Math" panose="02040503050406030204" pitchFamily="18" charset="0"/>
                                                              <a:ea typeface="Cambria Math" panose="02040503050406030204" pitchFamily="18" charset="0"/>
                                                            </a:rPr>
                                                            <m:t>𝜏</m:t>
                                                          </m:r>
                                                        </m:e>
                                                      </m:acc>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sub>
                                                    <m:sup>
                                                      <m:r>
                                                        <a:rPr lang="en-US" sz="2800" i="1">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0</m:t>
                                                      </m:r>
                                                    </m:sup>
                                                  </m:sSubSup>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𝑌</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Sub>
                                                  <m:r>
                                                    <a:rPr lang="en-US" sz="2800" i="1">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i="1">
                                                      <a:latin typeface="Cambria Math" panose="02040503050406030204" pitchFamily="18" charset="0"/>
                                                      <a:ea typeface="Cambria Math" panose="02040503050406030204" pitchFamily="18" charset="0"/>
                                                    </a:rPr>
                                                    <m:t>)</m:t>
                                                  </m:r>
                                                </m:e>
                                              </m:nary>
                                              <m:r>
                                                <m:rPr>
                                                  <m:sty m:val="p"/>
                                                </m:rPr>
                                                <a:rPr lang="en-US" sz="2800">
                                                  <a:latin typeface="Cambria Math" panose="02040503050406030204" pitchFamily="18" charset="0"/>
                                                  <a:ea typeface="Cambria Math" panose="02040503050406030204" pitchFamily="18" charset="0"/>
                                                </a:rPr>
                                                <m:t>e</m:t>
                                              </m:r>
                                            </m:e>
                                            <m:sup>
                                              <m:r>
                                                <a:rPr lang="en-US" sz="2800">
                                                  <a:latin typeface="Cambria Math" panose="02040503050406030204" pitchFamily="18" charset="0"/>
                                                  <a:ea typeface="Cambria Math" panose="02040503050406030204" pitchFamily="18" charset="0"/>
                                                </a:rPr>
                                                <m:t>−</m:t>
                                              </m:r>
                                              <m:r>
                                                <m:rPr>
                                                  <m:sty m:val="p"/>
                                                </m:rPr>
                                                <a:rPr lang="en-US" sz="2800">
                                                  <a:latin typeface="Cambria Math" panose="02040503050406030204" pitchFamily="18" charset="0"/>
                                                  <a:ea typeface="Cambria Math" panose="02040503050406030204" pitchFamily="18" charset="0"/>
                                                </a:rPr>
                                                <m:t>i</m:t>
                                              </m:r>
                                              <m:acc>
                                                <m:accPr>
                                                  <m:chr m:val="⃗"/>
                                                  <m:ctrlPr>
                                                    <a:rPr lang="en-US" sz="2800" b="1" i="1">
                                                      <a:latin typeface="Cambria Math" panose="02040503050406030204" pitchFamily="18" charset="0"/>
                                                      <a:ea typeface="Cambria Math" panose="02040503050406030204" pitchFamily="18" charset="0"/>
                                                    </a:rPr>
                                                  </m:ctrlPr>
                                                </m:accPr>
                                                <m:e>
                                                  <m:r>
                                                    <a:rPr lang="en-US" sz="2800" b="1">
                                                      <a:latin typeface="Cambria Math" panose="02040503050406030204" pitchFamily="18" charset="0"/>
                                                      <a:ea typeface="Cambria Math" panose="02040503050406030204" pitchFamily="18" charset="0"/>
                                                    </a:rPr>
                                                    <m:t>𝐤</m:t>
                                                  </m:r>
                                                </m:e>
                                              </m:acc>
                                              <m:r>
                                                <a:rPr lang="en-US" sz="2800" i="1">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𝐑</m:t>
                                                  </m:r>
                                                </m:e>
                                              </m:acc>
                                              <m:r>
                                                <m:rPr>
                                                  <m:sty m:val="p"/>
                                                </m:rPr>
                                                <a:rPr lang="en-US" sz="2800" baseline="-25000">
                                                  <a:latin typeface="Cambria Math" panose="02040503050406030204" pitchFamily="18" charset="0"/>
                                                </a:rPr>
                                                <m:t>j</m:t>
                                              </m:r>
                                            </m:sup>
                                          </m:sSup>
                                        </m:e>
                                      </m:nary>
                                    </m:e>
                                  </m:d>
                                </m:e>
                                <m:sup>
                                  <m:r>
                                    <a:rPr lang="en-US" sz="2800">
                                      <a:latin typeface="Cambria Math" panose="02040503050406030204" pitchFamily="18" charset="0"/>
                                      <a:ea typeface="Cambria Math" panose="02040503050406030204" pitchFamily="18" charset="0"/>
                                    </a:rPr>
                                    <m:t>2</m:t>
                                  </m:r>
                                </m:sup>
                              </m:sSup>
                            </m:e>
                          </m:nary>
                        </m:e>
                      </m:nary>
                    </m:oMath>
                  </m:oMathPara>
                </a14:m>
                <a:endParaRPr lang="en-US" sz="2800" dirty="0"/>
              </a:p>
            </p:txBody>
          </p:sp>
        </mc:Choice>
        <mc:Fallback xmlns="">
          <p:sp>
            <p:nvSpPr>
              <p:cNvPr id="2" name="TextBox 1">
                <a:extLst>
                  <a:ext uri="{FF2B5EF4-FFF2-40B4-BE49-F238E27FC236}">
                    <a16:creationId xmlns:a16="http://schemas.microsoft.com/office/drawing/2014/main" id="{C4F350C9-B435-2076-DC10-5B5DAF7808D9}"/>
                  </a:ext>
                </a:extLst>
              </p:cNvPr>
              <p:cNvSpPr txBox="1">
                <a:spLocks noRot="1" noChangeAspect="1" noMove="1" noResize="1" noEditPoints="1" noAdjustHandles="1" noChangeArrowheads="1" noChangeShapeType="1" noTextEdit="1"/>
              </p:cNvSpPr>
              <p:nvPr/>
            </p:nvSpPr>
            <p:spPr>
              <a:xfrm>
                <a:off x="302056" y="1247083"/>
                <a:ext cx="8873212" cy="1276247"/>
              </a:xfrm>
              <a:prstGeom prst="rect">
                <a:avLst/>
              </a:prstGeom>
              <a:blipFill>
                <a:blip r:embed="rId2"/>
                <a:stretch>
                  <a:fillRect t="-110891" b="-158416"/>
                </a:stretch>
              </a:blipFill>
            </p:spPr>
            <p:txBody>
              <a:bodyPr/>
              <a:lstStyle/>
              <a:p>
                <a:r>
                  <a:rPr lang="en-US">
                    <a:noFill/>
                  </a:rPr>
                  <a:t> </a:t>
                </a:r>
              </a:p>
            </p:txBody>
          </p:sp>
        </mc:Fallback>
      </mc:AlternateContent>
      <p:sp>
        <p:nvSpPr>
          <p:cNvPr id="14" name="Down Arrow 13">
            <a:extLst>
              <a:ext uri="{FF2B5EF4-FFF2-40B4-BE49-F238E27FC236}">
                <a16:creationId xmlns:a16="http://schemas.microsoft.com/office/drawing/2014/main" id="{422C8055-CEC8-805A-5491-1D11FFA70B2B}"/>
              </a:ext>
            </a:extLst>
          </p:cNvPr>
          <p:cNvSpPr/>
          <p:nvPr/>
        </p:nvSpPr>
        <p:spPr>
          <a:xfrm>
            <a:off x="732621" y="2632043"/>
            <a:ext cx="385011" cy="513347"/>
          </a:xfrm>
          <a:prstGeom prst="down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TextBox 15">
            <a:extLst>
              <a:ext uri="{FF2B5EF4-FFF2-40B4-BE49-F238E27FC236}">
                <a16:creationId xmlns:a16="http://schemas.microsoft.com/office/drawing/2014/main" id="{FE5EF096-2F89-9E40-9E83-5693A75BADCC}"/>
              </a:ext>
            </a:extLst>
          </p:cNvPr>
          <p:cNvSpPr txBox="1"/>
          <p:nvPr/>
        </p:nvSpPr>
        <p:spPr>
          <a:xfrm>
            <a:off x="1149486" y="2461418"/>
            <a:ext cx="11006011"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For a fixed emitter and core azimuthal quantum number, divide the sum over j as follows…</a:t>
            </a:r>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90AEA7DA-20A9-90FA-75C2-36226CCC6E6F}"/>
                  </a:ext>
                </a:extLst>
              </p:cNvPr>
              <p:cNvSpPr txBox="1"/>
              <p:nvPr/>
            </p:nvSpPr>
            <p:spPr>
              <a:xfrm>
                <a:off x="302056" y="3427464"/>
                <a:ext cx="11006232" cy="127175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m:rPr>
                              <m:sty m:val="p"/>
                            </m:rPr>
                            <a:rPr lang="en-US" sz="2800">
                              <a:latin typeface="Cambria Math" panose="02040503050406030204" pitchFamily="18" charset="0"/>
                            </a:rPr>
                            <m:t>d</m:t>
                          </m:r>
                          <m:r>
                            <m:rPr>
                              <m:sty m:val="p"/>
                            </m:rPr>
                            <a:rPr lang="en-US" sz="2800">
                              <a:latin typeface="Cambria Math" panose="02040503050406030204" pitchFamily="18" charset="0"/>
                              <a:ea typeface="Cambria Math" panose="02040503050406030204" pitchFamily="18" charset="0"/>
                            </a:rPr>
                            <m:t>σ</m:t>
                          </m:r>
                        </m:num>
                        <m:den>
                          <m:r>
                            <m:rPr>
                              <m:sty m:val="p"/>
                            </m:rPr>
                            <a:rPr lang="en-US" sz="2800">
                              <a:latin typeface="Cambria Math" panose="02040503050406030204" pitchFamily="18" charset="0"/>
                            </a:rPr>
                            <m:t>d</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den>
                      </m:f>
                      <m:r>
                        <a:rPr lang="en-US" sz="2800">
                          <a:latin typeface="Cambria Math" panose="02040503050406030204" pitchFamily="18" charset="0"/>
                        </a:rPr>
                        <m:t>=8</m:t>
                      </m:r>
                      <m:sSup>
                        <m:sSupPr>
                          <m:ctrlPr>
                            <a:rPr lang="en-US" sz="2800" i="1">
                              <a:latin typeface="Cambria Math" panose="02040503050406030204" pitchFamily="18" charset="0"/>
                            </a:rPr>
                          </m:ctrlPr>
                        </m:sSupPr>
                        <m:e>
                          <m:r>
                            <m:rPr>
                              <m:sty m:val="p"/>
                            </m:rPr>
                            <a:rPr lang="en-US" sz="2800">
                              <a:latin typeface="Cambria Math" panose="02040503050406030204" pitchFamily="18" charset="0"/>
                              <a:ea typeface="Cambria Math" panose="02040503050406030204" pitchFamily="18" charset="0"/>
                            </a:rPr>
                            <m:t>π</m:t>
                          </m:r>
                        </m:e>
                        <m:sup>
                          <m:r>
                            <a:rPr lang="en-US" sz="2800">
                              <a:latin typeface="Cambria Math" panose="02040503050406030204" pitchFamily="18" charset="0"/>
                            </a:rPr>
                            <m:t>2</m:t>
                          </m:r>
                        </m:sup>
                      </m:sSup>
                      <m:r>
                        <m:rPr>
                          <m:sty m:val="p"/>
                        </m:rPr>
                        <a:rPr lang="en-US" sz="2800">
                          <a:latin typeface="Cambria Math" panose="02040503050406030204" pitchFamily="18" charset="0"/>
                          <a:ea typeface="Cambria Math" panose="02040503050406030204" pitchFamily="18" charset="0"/>
                        </a:rPr>
                        <m:t>αk</m:t>
                      </m:r>
                      <m:f>
                        <m:fPr>
                          <m:ctrlPr>
                            <a:rPr lang="en-US" sz="2800" i="1">
                              <a:latin typeface="Cambria Math" panose="02040503050406030204" pitchFamily="18" charset="0"/>
                              <a:ea typeface="Cambria Math" panose="02040503050406030204" pitchFamily="18" charset="0"/>
                            </a:rPr>
                          </m:ctrlPr>
                        </m:fPr>
                        <m:num>
                          <m:r>
                            <m:rPr>
                              <m:sty m:val="p"/>
                            </m:rPr>
                            <a:rPr lang="en-US" sz="2800">
                              <a:latin typeface="Cambria Math" panose="02040503050406030204" pitchFamily="18" charset="0"/>
                              <a:ea typeface="Cambria Math" panose="02040503050406030204" pitchFamily="18" charset="0"/>
                            </a:rPr>
                            <m:t>m</m:t>
                          </m:r>
                          <m:sSub>
                            <m:sSubPr>
                              <m:ctrlPr>
                                <a:rPr lang="en-US" sz="2800" i="1">
                                  <a:latin typeface="Cambria Math" panose="02040503050406030204" pitchFamily="18" charset="0"/>
                                  <a:ea typeface="Cambria Math" panose="02040503050406030204" pitchFamily="18" charset="0"/>
                                </a:rPr>
                              </m:ctrlPr>
                            </m:sSubPr>
                            <m:e>
                              <m:r>
                                <m:rPr>
                                  <m:sty m:val="p"/>
                                </m:rPr>
                                <a:rPr lang="en-US" sz="2800">
                                  <a:latin typeface="Cambria Math" panose="02040503050406030204" pitchFamily="18" charset="0"/>
                                  <a:ea typeface="Cambria Math" panose="02040503050406030204" pitchFamily="18" charset="0"/>
                                </a:rPr>
                                <m:t>ω</m:t>
                              </m:r>
                            </m:e>
                            <m:sub>
                              <m:r>
                                <m:rPr>
                                  <m:sty m:val="p"/>
                                </m:rPr>
                                <a:rPr lang="en-US" sz="2800">
                                  <a:latin typeface="Cambria Math" panose="02040503050406030204" pitchFamily="18" charset="0"/>
                                  <a:ea typeface="Cambria Math" panose="02040503050406030204" pitchFamily="18" charset="0"/>
                                </a:rPr>
                                <m:t>q</m:t>
                              </m:r>
                            </m:sub>
                          </m:sSub>
                        </m:num>
                        <m:den>
                          <m:r>
                            <a:rPr lang="en-US" sz="2800">
                              <a:latin typeface="Cambria Math" panose="02040503050406030204" pitchFamily="18" charset="0"/>
                              <a:ea typeface="Cambria Math" panose="02040503050406030204" pitchFamily="18" charset="0"/>
                            </a:rPr>
                            <m:t>ℏ</m:t>
                          </m:r>
                        </m:den>
                      </m:f>
                      <m:sSup>
                        <m:sSupPr>
                          <m:ctrlPr>
                            <a:rPr lang="en-US" sz="2800" i="1">
                              <a:latin typeface="Cambria Math" panose="02040503050406030204" pitchFamily="18" charset="0"/>
                              <a:ea typeface="Cambria Math" panose="02040503050406030204" pitchFamily="18" charset="0"/>
                            </a:rPr>
                          </m:ctrlPr>
                        </m:sSupPr>
                        <m:e>
                          <m:d>
                            <m:dPr>
                              <m:begChr m:val="|"/>
                              <m:endChr m:val="|"/>
                              <m:ctrlPr>
                                <a:rPr lang="en-US" sz="2800" i="1">
                                  <a:latin typeface="Cambria Math" panose="02040503050406030204" pitchFamily="18" charset="0"/>
                                  <a:ea typeface="Cambria Math" panose="02040503050406030204" pitchFamily="18" charset="0"/>
                                </a:rPr>
                              </m:ctrlPr>
                            </m:dPr>
                            <m:e>
                              <m:nary>
                                <m:naryPr>
                                  <m:chr m:val="∑"/>
                                  <m:supHide m:val="on"/>
                                  <m:ctrlPr>
                                    <a:rPr lang="en-US" sz="2800" i="1">
                                      <a:latin typeface="Cambria Math" panose="02040503050406030204" pitchFamily="18" charset="0"/>
                                      <a:ea typeface="Cambria Math" panose="02040503050406030204" pitchFamily="18" charset="0"/>
                                    </a:rPr>
                                  </m:ctrlPr>
                                </m:naryPr>
                                <m:sub>
                                  <m:r>
                                    <m:rPr>
                                      <m:sty m:val="p"/>
                                      <m:brk m:alnAt="7"/>
                                    </m:rPr>
                                    <a:rPr lang="en-US" sz="2800">
                                      <a:latin typeface="Cambria Math" panose="02040503050406030204" pitchFamily="18" charset="0"/>
                                      <a:ea typeface="Cambria Math" panose="02040503050406030204" pitchFamily="18" charset="0"/>
                                    </a:rPr>
                                    <m:t>L</m:t>
                                  </m:r>
                                  <m:r>
                                    <a:rPr lang="en-US" sz="2800" baseline="-25000">
                                      <a:latin typeface="Cambria Math" panose="02040503050406030204" pitchFamily="18" charset="0"/>
                                      <a:ea typeface="Cambria Math" panose="02040503050406030204" pitchFamily="18" charset="0"/>
                                    </a:rPr>
                                    <m:t>0</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𝑀</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𝑐</m:t>
                                      </m:r>
                                    </m:sub>
                                    <m:sup>
                                      <m:r>
                                        <a:rPr lang="en-US" sz="2800" i="1">
                                          <a:latin typeface="Cambria Math" panose="02040503050406030204" pitchFamily="18" charset="0"/>
                                          <a:ea typeface="Cambria Math" panose="02040503050406030204" pitchFamily="18" charset="0"/>
                                        </a:rPr>
                                        <m:t>00</m:t>
                                      </m:r>
                                    </m:sup>
                                  </m:sSubSup>
                                </m:e>
                              </m:nary>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𝑇</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sub>
                                    <m:sup>
                                      <m:r>
                                        <a:rPr lang="en-US" sz="2800" i="1">
                                          <a:latin typeface="Cambria Math" panose="02040503050406030204" pitchFamily="18" charset="0"/>
                                          <a:ea typeface="Cambria Math" panose="02040503050406030204" pitchFamily="18" charset="0"/>
                                        </a:rPr>
                                        <m:t>00</m:t>
                                      </m:r>
                                    </m:sup>
                                  </m:sSubSup>
                                </m:e>
                              </m:nary>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𝑌</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Sub>
                              <m:d>
                                <m:dPr>
                                  <m:ctrlPr>
                                    <a:rPr lang="en-US" sz="2800" i="1" baseline="-25000">
                                      <a:latin typeface="Cambria Math" panose="02040503050406030204" pitchFamily="18" charset="0"/>
                                      <a:ea typeface="Cambria Math" panose="02040503050406030204" pitchFamily="18" charset="0"/>
                                    </a:rPr>
                                  </m:ctrlPr>
                                </m:dPr>
                                <m:e>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e>
                              </m:d>
                              <m:r>
                                <a:rPr lang="en-US" sz="2800" i="1">
                                  <a:latin typeface="Cambria Math" panose="02040503050406030204" pitchFamily="18" charset="0"/>
                                  <a:ea typeface="Cambria Math" panose="02040503050406030204" pitchFamily="18" charset="0"/>
                                </a:rPr>
                                <m:t>+</m:t>
                              </m:r>
                              <m:nary>
                                <m:naryPr>
                                  <m:chr m:val="∑"/>
                                  <m:supHide m:val="on"/>
                                  <m:ctrlPr>
                                    <a:rPr lang="en-US" sz="2800" i="1">
                                      <a:latin typeface="Cambria Math" panose="02040503050406030204" pitchFamily="18" charset="0"/>
                                      <a:ea typeface="Cambria Math" panose="02040503050406030204" pitchFamily="18" charset="0"/>
                                    </a:rPr>
                                  </m:ctrlPr>
                                </m:naryPr>
                                <m:sub>
                                  <m:r>
                                    <m:rPr>
                                      <m:sty m:val="p"/>
                                      <m:brk m:alnAt="7"/>
                                    </m:rPr>
                                    <a:rPr lang="en-US" sz="2800">
                                      <a:latin typeface="Cambria Math" panose="02040503050406030204" pitchFamily="18" charset="0"/>
                                      <a:ea typeface="Cambria Math" panose="02040503050406030204" pitchFamily="18" charset="0"/>
                                    </a:rPr>
                                    <m:t>L</m:t>
                                  </m:r>
                                  <m:r>
                                    <a:rPr lang="en-US" sz="2800" baseline="-25000">
                                      <a:latin typeface="Cambria Math" panose="02040503050406030204" pitchFamily="18" charset="0"/>
                                      <a:ea typeface="Cambria Math" panose="02040503050406030204" pitchFamily="18" charset="0"/>
                                    </a:rPr>
                                    <m:t>0</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𝑀</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𝑐</m:t>
                                      </m:r>
                                    </m:sub>
                                    <m:sup>
                                      <m:r>
                                        <a:rPr lang="en-US" sz="2800" i="1">
                                          <a:latin typeface="Cambria Math" panose="02040503050406030204" pitchFamily="18" charset="0"/>
                                          <a:ea typeface="Cambria Math" panose="02040503050406030204" pitchFamily="18" charset="0"/>
                                        </a:rPr>
                                        <m:t>00</m:t>
                                      </m:r>
                                    </m:sup>
                                  </m:sSubSup>
                                </m:e>
                              </m:nary>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i="1">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≠0,</m:t>
                                  </m:r>
                                  <m:r>
                                    <a:rPr lang="en-US" sz="2800" i="1">
                                      <a:latin typeface="Cambria Math" panose="02040503050406030204" pitchFamily="18" charset="0"/>
                                      <a:ea typeface="Cambria Math" panose="02040503050406030204" pitchFamily="18" charset="0"/>
                                    </a:rPr>
                                    <m:t>𝐿𝑗</m:t>
                                  </m:r>
                                </m:sub>
                                <m:sup/>
                                <m:e>
                                  <m:sSubSup>
                                    <m:sSubSupPr>
                                      <m:ctrlPr>
                                        <a:rPr lang="en-US" sz="2800" i="1">
                                          <a:latin typeface="Cambria Math" panose="02040503050406030204" pitchFamily="18" charset="0"/>
                                          <a:ea typeface="Cambria Math" panose="02040503050406030204" pitchFamily="18" charset="0"/>
                                        </a:rPr>
                                      </m:ctrlPr>
                                    </m:sSubSupPr>
                                    <m:e>
                                      <m:acc>
                                        <m:accPr>
                                          <m:chr m:val="̃"/>
                                          <m:ctrlPr>
                                            <a:rPr lang="en-US" sz="2800" i="1">
                                              <a:latin typeface="Cambria Math" panose="02040503050406030204" pitchFamily="18" charset="0"/>
                                              <a:ea typeface="Cambria Math" panose="02040503050406030204" pitchFamily="18" charset="0"/>
                                            </a:rPr>
                                          </m:ctrlPr>
                                        </m:accPr>
                                        <m:e>
                                          <m:r>
                                            <a:rPr lang="en-US" sz="2800" i="1">
                                              <a:latin typeface="Cambria Math" panose="02040503050406030204" pitchFamily="18" charset="0"/>
                                              <a:ea typeface="Cambria Math" panose="02040503050406030204" pitchFamily="18" charset="0"/>
                                            </a:rPr>
                                            <m:t>𝜏</m:t>
                                          </m:r>
                                        </m:e>
                                      </m:acc>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sub>
                                    <m:sup>
                                      <m:r>
                                        <a:rPr lang="en-US" sz="2800" i="1">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0</m:t>
                                      </m:r>
                                    </m:sup>
                                  </m:sSubSup>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𝑌</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Sub>
                                  <m:r>
                                    <a:rPr lang="en-US" sz="2800" i="1">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i="1">
                                      <a:latin typeface="Cambria Math" panose="02040503050406030204" pitchFamily="18" charset="0"/>
                                      <a:ea typeface="Cambria Math" panose="02040503050406030204" pitchFamily="18" charset="0"/>
                                    </a:rPr>
                                    <m:t>)</m:t>
                                  </m:r>
                                </m:e>
                              </m:nary>
                            </m:e>
                          </m:d>
                        </m:e>
                        <m:sup>
                          <m:r>
                            <a:rPr lang="en-US" sz="2800">
                              <a:latin typeface="Cambria Math" panose="02040503050406030204" pitchFamily="18" charset="0"/>
                              <a:ea typeface="Cambria Math" panose="02040503050406030204" pitchFamily="18" charset="0"/>
                            </a:rPr>
                            <m:t>2</m:t>
                          </m:r>
                        </m:sup>
                      </m:sSup>
                    </m:oMath>
                  </m:oMathPara>
                </a14:m>
                <a:endParaRPr lang="en-US" sz="2800" dirty="0"/>
              </a:p>
            </p:txBody>
          </p:sp>
        </mc:Choice>
        <mc:Fallback xmlns="">
          <p:sp>
            <p:nvSpPr>
              <p:cNvPr id="17" name="TextBox 16">
                <a:extLst>
                  <a:ext uri="{FF2B5EF4-FFF2-40B4-BE49-F238E27FC236}">
                    <a16:creationId xmlns:a16="http://schemas.microsoft.com/office/drawing/2014/main" id="{90AEA7DA-20A9-90FA-75C2-36226CCC6E6F}"/>
                  </a:ext>
                </a:extLst>
              </p:cNvPr>
              <p:cNvSpPr txBox="1">
                <a:spLocks noRot="1" noChangeAspect="1" noMove="1" noResize="1" noEditPoints="1" noAdjustHandles="1" noChangeArrowheads="1" noChangeShapeType="1" noTextEdit="1"/>
              </p:cNvSpPr>
              <p:nvPr/>
            </p:nvSpPr>
            <p:spPr>
              <a:xfrm>
                <a:off x="302056" y="3427464"/>
                <a:ext cx="11006232" cy="1271758"/>
              </a:xfrm>
              <a:prstGeom prst="rect">
                <a:avLst/>
              </a:prstGeom>
              <a:blipFill>
                <a:blip r:embed="rId3"/>
                <a:stretch>
                  <a:fillRect t="-108824" b="-155882"/>
                </a:stretch>
              </a:blipFill>
            </p:spPr>
            <p:txBody>
              <a:bodyPr/>
              <a:lstStyle/>
              <a:p>
                <a:r>
                  <a:rPr lang="en-US">
                    <a:noFill/>
                  </a:rPr>
                  <a:t> </a:t>
                </a:r>
              </a:p>
            </p:txBody>
          </p:sp>
        </mc:Fallback>
      </mc:AlternateContent>
      <p:cxnSp>
        <p:nvCxnSpPr>
          <p:cNvPr id="23" name="Straight Connector 22">
            <a:extLst>
              <a:ext uri="{FF2B5EF4-FFF2-40B4-BE49-F238E27FC236}">
                <a16:creationId xmlns:a16="http://schemas.microsoft.com/office/drawing/2014/main" id="{A72A49F2-5709-2C33-36A9-26CD954E0917}"/>
              </a:ext>
            </a:extLst>
          </p:cNvPr>
          <p:cNvCxnSpPr>
            <a:cxnSpLocks/>
          </p:cNvCxnSpPr>
          <p:nvPr/>
        </p:nvCxnSpPr>
        <p:spPr>
          <a:xfrm>
            <a:off x="3286431" y="6688890"/>
            <a:ext cx="743061" cy="0"/>
          </a:xfrm>
          <a:prstGeom prst="line">
            <a:avLst/>
          </a:prstGeom>
          <a:ln w="38100">
            <a:solidFill>
              <a:schemeClr val="tx2">
                <a:lumMod val="75000"/>
                <a:lumOff val="25000"/>
              </a:schemeClr>
            </a:solidFill>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CA9B22F0-E1A7-1E81-A9BE-AF23FCE14AB9}"/>
              </a:ext>
            </a:extLst>
          </p:cNvPr>
          <p:cNvSpPr txBox="1"/>
          <p:nvPr/>
        </p:nvSpPr>
        <p:spPr>
          <a:xfrm>
            <a:off x="732103" y="7540571"/>
            <a:ext cx="4344883" cy="523220"/>
          </a:xfrm>
          <a:prstGeom prst="rect">
            <a:avLst/>
          </a:prstGeom>
          <a:noFill/>
          <a:ln>
            <a:noFill/>
          </a:ln>
        </p:spPr>
        <p:txBody>
          <a:bodyPr wrap="square" rtlCol="0">
            <a:spAutoFit/>
          </a:bodyPr>
          <a:lstStyle/>
          <a:p>
            <a:r>
              <a:rPr lang="en-US" sz="2800" dirty="0">
                <a:solidFill>
                  <a:schemeClr val="tx2">
                    <a:lumMod val="75000"/>
                    <a:lumOff val="25000"/>
                  </a:schemeClr>
                </a:solidFill>
                <a:latin typeface="Arial" panose="020B0604020202020204" pitchFamily="34" charset="0"/>
                <a:cs typeface="Arial" panose="020B0604020202020204" pitchFamily="34" charset="0"/>
              </a:rPr>
              <a:t>No scattering information</a:t>
            </a:r>
          </a:p>
        </p:txBody>
      </p:sp>
      <p:sp>
        <p:nvSpPr>
          <p:cNvPr id="25" name="TextBox 24">
            <a:extLst>
              <a:ext uri="{FF2B5EF4-FFF2-40B4-BE49-F238E27FC236}">
                <a16:creationId xmlns:a16="http://schemas.microsoft.com/office/drawing/2014/main" id="{C4EF69B3-E567-DAE9-A3CD-21ECE6FBF096}"/>
              </a:ext>
            </a:extLst>
          </p:cNvPr>
          <p:cNvSpPr txBox="1"/>
          <p:nvPr/>
        </p:nvSpPr>
        <p:spPr>
          <a:xfrm>
            <a:off x="728159" y="8222543"/>
            <a:ext cx="5043836" cy="523220"/>
          </a:xfrm>
          <a:prstGeom prst="rect">
            <a:avLst/>
          </a:prstGeom>
          <a:noFill/>
        </p:spPr>
        <p:txBody>
          <a:bodyPr wrap="square" rtlCol="0">
            <a:spAutoFit/>
          </a:bodyPr>
          <a:lstStyle/>
          <a:p>
            <a:r>
              <a:rPr lang="en-US" sz="2800" dirty="0">
                <a:solidFill>
                  <a:srgbClr val="FF0000"/>
                </a:solidFill>
                <a:latin typeface="Arial" panose="020B0604020202020204" pitchFamily="34" charset="0"/>
                <a:cs typeface="Arial" panose="020B0604020202020204" pitchFamily="34" charset="0"/>
              </a:rPr>
              <a:t>Multiple scattering information</a:t>
            </a: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961B8D21-73B7-53A1-2C38-73D47351BAC9}"/>
                  </a:ext>
                </a:extLst>
              </p:cNvPr>
              <p:cNvSpPr txBox="1"/>
              <p:nvPr/>
            </p:nvSpPr>
            <p:spPr>
              <a:xfrm>
                <a:off x="302056" y="5309733"/>
                <a:ext cx="5968750" cy="127175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m:rPr>
                              <m:sty m:val="p"/>
                            </m:rPr>
                            <a:rPr lang="en-US" sz="2800">
                              <a:latin typeface="Cambria Math" panose="02040503050406030204" pitchFamily="18" charset="0"/>
                            </a:rPr>
                            <m:t>d</m:t>
                          </m:r>
                          <m:r>
                            <m:rPr>
                              <m:sty m:val="p"/>
                            </m:rPr>
                            <a:rPr lang="en-US" sz="2800">
                              <a:latin typeface="Cambria Math" panose="02040503050406030204" pitchFamily="18" charset="0"/>
                              <a:ea typeface="Cambria Math" panose="02040503050406030204" pitchFamily="18" charset="0"/>
                            </a:rPr>
                            <m:t>σ</m:t>
                          </m:r>
                        </m:num>
                        <m:den>
                          <m:r>
                            <m:rPr>
                              <m:sty m:val="p"/>
                            </m:rPr>
                            <a:rPr lang="en-US" sz="2800">
                              <a:latin typeface="Cambria Math" panose="02040503050406030204" pitchFamily="18" charset="0"/>
                            </a:rPr>
                            <m:t>d</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den>
                      </m:f>
                      <m:r>
                        <a:rPr lang="en-US" sz="2800">
                          <a:latin typeface="Cambria Math" panose="02040503050406030204" pitchFamily="18" charset="0"/>
                        </a:rPr>
                        <m:t>=8</m:t>
                      </m:r>
                      <m:sSup>
                        <m:sSupPr>
                          <m:ctrlPr>
                            <a:rPr lang="en-US" sz="2800" i="1">
                              <a:latin typeface="Cambria Math" panose="02040503050406030204" pitchFamily="18" charset="0"/>
                            </a:rPr>
                          </m:ctrlPr>
                        </m:sSupPr>
                        <m:e>
                          <m:r>
                            <m:rPr>
                              <m:sty m:val="p"/>
                            </m:rPr>
                            <a:rPr lang="en-US" sz="2800">
                              <a:latin typeface="Cambria Math" panose="02040503050406030204" pitchFamily="18" charset="0"/>
                              <a:ea typeface="Cambria Math" panose="02040503050406030204" pitchFamily="18" charset="0"/>
                            </a:rPr>
                            <m:t>π</m:t>
                          </m:r>
                        </m:e>
                        <m:sup>
                          <m:r>
                            <a:rPr lang="en-US" sz="2800">
                              <a:latin typeface="Cambria Math" panose="02040503050406030204" pitchFamily="18" charset="0"/>
                            </a:rPr>
                            <m:t>2</m:t>
                          </m:r>
                        </m:sup>
                      </m:sSup>
                      <m:r>
                        <m:rPr>
                          <m:sty m:val="p"/>
                        </m:rPr>
                        <a:rPr lang="en-US" sz="2800">
                          <a:latin typeface="Cambria Math" panose="02040503050406030204" pitchFamily="18" charset="0"/>
                          <a:ea typeface="Cambria Math" panose="02040503050406030204" pitchFamily="18" charset="0"/>
                        </a:rPr>
                        <m:t>αk</m:t>
                      </m:r>
                      <m:f>
                        <m:fPr>
                          <m:ctrlPr>
                            <a:rPr lang="en-US" sz="2800" i="1">
                              <a:latin typeface="Cambria Math" panose="02040503050406030204" pitchFamily="18" charset="0"/>
                              <a:ea typeface="Cambria Math" panose="02040503050406030204" pitchFamily="18" charset="0"/>
                            </a:rPr>
                          </m:ctrlPr>
                        </m:fPr>
                        <m:num>
                          <m:r>
                            <m:rPr>
                              <m:sty m:val="p"/>
                            </m:rPr>
                            <a:rPr lang="en-US" sz="2800">
                              <a:latin typeface="Cambria Math" panose="02040503050406030204" pitchFamily="18" charset="0"/>
                              <a:ea typeface="Cambria Math" panose="02040503050406030204" pitchFamily="18" charset="0"/>
                            </a:rPr>
                            <m:t>m</m:t>
                          </m:r>
                          <m:sSub>
                            <m:sSubPr>
                              <m:ctrlPr>
                                <a:rPr lang="en-US" sz="2800" i="1">
                                  <a:latin typeface="Cambria Math" panose="02040503050406030204" pitchFamily="18" charset="0"/>
                                  <a:ea typeface="Cambria Math" panose="02040503050406030204" pitchFamily="18" charset="0"/>
                                </a:rPr>
                              </m:ctrlPr>
                            </m:sSubPr>
                            <m:e>
                              <m:r>
                                <m:rPr>
                                  <m:sty m:val="p"/>
                                </m:rPr>
                                <a:rPr lang="en-US" sz="2800">
                                  <a:latin typeface="Cambria Math" panose="02040503050406030204" pitchFamily="18" charset="0"/>
                                  <a:ea typeface="Cambria Math" panose="02040503050406030204" pitchFamily="18" charset="0"/>
                                </a:rPr>
                                <m:t>ω</m:t>
                              </m:r>
                            </m:e>
                            <m:sub>
                              <m:r>
                                <m:rPr>
                                  <m:sty m:val="p"/>
                                </m:rPr>
                                <a:rPr lang="en-US" sz="2800">
                                  <a:latin typeface="Cambria Math" panose="02040503050406030204" pitchFamily="18" charset="0"/>
                                  <a:ea typeface="Cambria Math" panose="02040503050406030204" pitchFamily="18" charset="0"/>
                                </a:rPr>
                                <m:t>q</m:t>
                              </m:r>
                            </m:sub>
                          </m:sSub>
                        </m:num>
                        <m:den>
                          <m:r>
                            <a:rPr lang="en-US" sz="2800">
                              <a:latin typeface="Cambria Math" panose="02040503050406030204" pitchFamily="18" charset="0"/>
                              <a:ea typeface="Cambria Math" panose="02040503050406030204" pitchFamily="18" charset="0"/>
                            </a:rPr>
                            <m:t>ℏ</m:t>
                          </m:r>
                        </m:den>
                      </m:f>
                      <m:sSup>
                        <m:sSupPr>
                          <m:ctrlPr>
                            <a:rPr lang="en-US" sz="2800" i="1">
                              <a:latin typeface="Cambria Math" panose="02040503050406030204" pitchFamily="18" charset="0"/>
                              <a:ea typeface="Cambria Math" panose="02040503050406030204" pitchFamily="18" charset="0"/>
                            </a:rPr>
                          </m:ctrlPr>
                        </m:sSupPr>
                        <m:e>
                          <m:d>
                            <m:dPr>
                              <m:begChr m:val="|"/>
                              <m:endChr m:val="|"/>
                              <m:ctrlPr>
                                <a:rPr lang="en-US" sz="2800" i="1">
                                  <a:latin typeface="Cambria Math" panose="02040503050406030204" pitchFamily="18" charset="0"/>
                                  <a:ea typeface="Cambria Math" panose="02040503050406030204" pitchFamily="18" charset="0"/>
                                </a:rPr>
                              </m:ctrlPr>
                            </m:dPr>
                            <m:e>
                              <m:sSub>
                                <m:sSubPr>
                                  <m:ctrlPr>
                                    <a:rPr lang="en-US" sz="280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𝑓</m:t>
                                  </m:r>
                                </m:e>
                                <m:sub>
                                  <m:r>
                                    <a:rPr lang="en-US" sz="2800" b="0" i="1" smtClean="0">
                                      <a:latin typeface="Cambria Math" panose="02040503050406030204" pitchFamily="18" charset="0"/>
                                      <a:ea typeface="Cambria Math" panose="02040503050406030204" pitchFamily="18" charset="0"/>
                                    </a:rPr>
                                    <m:t>0</m:t>
                                  </m:r>
                                </m:sub>
                              </m:sSub>
                              <m:r>
                                <a:rPr lang="en-US" sz="2800" b="0" i="1" smtClean="0">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b="0" i="1" smtClean="0">
                                  <a:latin typeface="Cambria Math" panose="02040503050406030204" pitchFamily="18" charset="0"/>
                                  <a:ea typeface="Cambria Math" panose="02040503050406030204" pitchFamily="18" charset="0"/>
                                </a:rPr>
                                <m:t>)</m:t>
                              </m:r>
                              <m:r>
                                <a:rPr lang="en-US" sz="2800" i="1">
                                  <a:latin typeface="Cambria Math" panose="02040503050406030204" pitchFamily="18" charset="0"/>
                                  <a:ea typeface="Cambria Math" panose="02040503050406030204" pitchFamily="18" charset="0"/>
                                </a:rPr>
                                <m:t>+</m:t>
                              </m:r>
                              <m:nary>
                                <m:naryPr>
                                  <m:chr m:val="∑"/>
                                  <m:supHide m:val="on"/>
                                  <m:ctrlPr>
                                    <a:rPr lang="en-US" sz="2800" i="1" smtClean="0">
                                      <a:latin typeface="Cambria Math" panose="02040503050406030204" pitchFamily="18" charset="0"/>
                                      <a:ea typeface="Cambria Math" panose="02040503050406030204" pitchFamily="18" charset="0"/>
                                    </a:rPr>
                                  </m:ctrlPr>
                                </m:naryPr>
                                <m:sub>
                                  <m:r>
                                    <m:rPr>
                                      <m:brk m:alnAt="7"/>
                                    </m:rPr>
                                    <a:rPr lang="en-US" sz="2800" b="0" i="1" smtClean="0">
                                      <a:latin typeface="Cambria Math" panose="02040503050406030204" pitchFamily="18" charset="0"/>
                                      <a:ea typeface="Cambria Math" panose="02040503050406030204" pitchFamily="18" charset="0"/>
                                    </a:rPr>
                                    <m:t>𝑗</m:t>
                                  </m:r>
                                  <m:r>
                                    <a:rPr lang="en-US" sz="2800" b="0" i="1" smtClean="0">
                                      <a:latin typeface="Cambria Math" panose="02040503050406030204" pitchFamily="18" charset="0"/>
                                      <a:ea typeface="Cambria Math" panose="02040503050406030204" pitchFamily="18" charset="0"/>
                                    </a:rPr>
                                    <m:t>≠0</m:t>
                                  </m:r>
                                </m:sub>
                                <m:sup/>
                                <m:e>
                                  <m:sSub>
                                    <m:sSubPr>
                                      <m:ctrlPr>
                                        <a:rPr lang="en-US" sz="280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𝑓</m:t>
                                      </m:r>
                                    </m:e>
                                    <m:sub>
                                      <m:r>
                                        <a:rPr lang="en-US" sz="2800" b="0" i="1" smtClean="0">
                                          <a:latin typeface="Cambria Math" panose="02040503050406030204" pitchFamily="18" charset="0"/>
                                          <a:ea typeface="Cambria Math" panose="02040503050406030204" pitchFamily="18" charset="0"/>
                                        </a:rPr>
                                        <m:t>𝑗</m:t>
                                      </m:r>
                                    </m:sub>
                                  </m:sSub>
                                  <m:r>
                                    <a:rPr lang="en-US" sz="2800" b="0" i="1" smtClean="0">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b="0" i="1" smtClean="0">
                                      <a:latin typeface="Cambria Math" panose="02040503050406030204" pitchFamily="18" charset="0"/>
                                      <a:ea typeface="Cambria Math" panose="02040503050406030204" pitchFamily="18" charset="0"/>
                                    </a:rPr>
                                    <m:t>)</m:t>
                                  </m:r>
                                </m:e>
                              </m:nary>
                            </m:e>
                          </m:d>
                        </m:e>
                        <m:sup>
                          <m:r>
                            <a:rPr lang="en-US" sz="2800">
                              <a:latin typeface="Cambria Math" panose="02040503050406030204" pitchFamily="18" charset="0"/>
                              <a:ea typeface="Cambria Math" panose="02040503050406030204" pitchFamily="18" charset="0"/>
                            </a:rPr>
                            <m:t>2</m:t>
                          </m:r>
                        </m:sup>
                      </m:sSup>
                    </m:oMath>
                  </m:oMathPara>
                </a14:m>
                <a:endParaRPr lang="en-US" sz="2800" dirty="0"/>
              </a:p>
            </p:txBody>
          </p:sp>
        </mc:Choice>
        <mc:Fallback xmlns="">
          <p:sp>
            <p:nvSpPr>
              <p:cNvPr id="27" name="TextBox 26">
                <a:extLst>
                  <a:ext uri="{FF2B5EF4-FFF2-40B4-BE49-F238E27FC236}">
                    <a16:creationId xmlns:a16="http://schemas.microsoft.com/office/drawing/2014/main" id="{961B8D21-73B7-53A1-2C38-73D47351BAC9}"/>
                  </a:ext>
                </a:extLst>
              </p:cNvPr>
              <p:cNvSpPr txBox="1">
                <a:spLocks noRot="1" noChangeAspect="1" noMove="1" noResize="1" noEditPoints="1" noAdjustHandles="1" noChangeArrowheads="1" noChangeShapeType="1" noTextEdit="1"/>
              </p:cNvSpPr>
              <p:nvPr/>
            </p:nvSpPr>
            <p:spPr>
              <a:xfrm>
                <a:off x="302056" y="5309733"/>
                <a:ext cx="5968750" cy="1271758"/>
              </a:xfrm>
              <a:prstGeom prst="rect">
                <a:avLst/>
              </a:prstGeom>
              <a:blipFill>
                <a:blip r:embed="rId4"/>
                <a:stretch>
                  <a:fillRect t="-110891" b="-157426"/>
                </a:stretch>
              </a:blipFill>
            </p:spPr>
            <p:txBody>
              <a:bodyPr/>
              <a:lstStyle/>
              <a:p>
                <a:r>
                  <a:rPr lang="en-US">
                    <a:noFill/>
                  </a:rPr>
                  <a:t> </a:t>
                </a:r>
              </a:p>
            </p:txBody>
          </p:sp>
        </mc:Fallback>
      </mc:AlternateContent>
      <p:sp>
        <p:nvSpPr>
          <p:cNvPr id="28" name="Down Arrow 27">
            <a:extLst>
              <a:ext uri="{FF2B5EF4-FFF2-40B4-BE49-F238E27FC236}">
                <a16:creationId xmlns:a16="http://schemas.microsoft.com/office/drawing/2014/main" id="{B4E9084A-02A9-BC1C-ADA4-1E841857695A}"/>
              </a:ext>
            </a:extLst>
          </p:cNvPr>
          <p:cNvSpPr/>
          <p:nvPr/>
        </p:nvSpPr>
        <p:spPr>
          <a:xfrm>
            <a:off x="732103" y="4723782"/>
            <a:ext cx="385011" cy="513347"/>
          </a:xfrm>
          <a:prstGeom prst="down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1" name="Straight Arrow Connector 30">
            <a:extLst>
              <a:ext uri="{FF2B5EF4-FFF2-40B4-BE49-F238E27FC236}">
                <a16:creationId xmlns:a16="http://schemas.microsoft.com/office/drawing/2014/main" id="{AA2AE504-ACC0-987F-38A6-B703D6B306B0}"/>
              </a:ext>
            </a:extLst>
          </p:cNvPr>
          <p:cNvCxnSpPr>
            <a:cxnSpLocks/>
          </p:cNvCxnSpPr>
          <p:nvPr/>
        </p:nvCxnSpPr>
        <p:spPr>
          <a:xfrm>
            <a:off x="3688597" y="6689977"/>
            <a:ext cx="0" cy="896002"/>
          </a:xfrm>
          <a:prstGeom prst="straightConnector1">
            <a:avLst/>
          </a:prstGeom>
          <a:ln w="38100">
            <a:solidFill>
              <a:schemeClr val="tx2">
                <a:lumMod val="75000"/>
                <a:lumOff val="2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045854EC-9018-D6F1-5BA1-E0AB6DE284B3}"/>
              </a:ext>
            </a:extLst>
          </p:cNvPr>
          <p:cNvCxnSpPr>
            <a:cxnSpLocks/>
          </p:cNvCxnSpPr>
          <p:nvPr/>
        </p:nvCxnSpPr>
        <p:spPr>
          <a:xfrm>
            <a:off x="4501756" y="6657894"/>
            <a:ext cx="1303416"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263CD5EB-68B8-3BC1-2720-CA0DAC158B7B}"/>
              </a:ext>
            </a:extLst>
          </p:cNvPr>
          <p:cNvCxnSpPr>
            <a:cxnSpLocks/>
          </p:cNvCxnSpPr>
          <p:nvPr/>
        </p:nvCxnSpPr>
        <p:spPr>
          <a:xfrm>
            <a:off x="5255260" y="6677668"/>
            <a:ext cx="0" cy="1621279"/>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nvGrpSpPr>
          <p:cNvPr id="64" name="Group 63">
            <a:extLst>
              <a:ext uri="{FF2B5EF4-FFF2-40B4-BE49-F238E27FC236}">
                <a16:creationId xmlns:a16="http://schemas.microsoft.com/office/drawing/2014/main" id="{03063E7D-A343-D943-B180-98912D6F8CE2}"/>
              </a:ext>
            </a:extLst>
          </p:cNvPr>
          <p:cNvGrpSpPr/>
          <p:nvPr/>
        </p:nvGrpSpPr>
        <p:grpSpPr>
          <a:xfrm>
            <a:off x="7946312" y="7410128"/>
            <a:ext cx="643968" cy="678764"/>
            <a:chOff x="8853284" y="6550495"/>
            <a:chExt cx="643968" cy="678764"/>
          </a:xfrm>
        </p:grpSpPr>
        <p:sp>
          <p:nvSpPr>
            <p:cNvPr id="38" name="Ellipse 94">
              <a:extLst>
                <a:ext uri="{FF2B5EF4-FFF2-40B4-BE49-F238E27FC236}">
                  <a16:creationId xmlns:a16="http://schemas.microsoft.com/office/drawing/2014/main" id="{D62514AB-A366-8394-C6AE-9CEC1A545D19}"/>
                </a:ext>
              </a:extLst>
            </p:cNvPr>
            <p:cNvSpPr/>
            <p:nvPr/>
          </p:nvSpPr>
          <p:spPr>
            <a:xfrm>
              <a:off x="8853284" y="658529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9" name="Ellipse 95">
              <a:extLst>
                <a:ext uri="{FF2B5EF4-FFF2-40B4-BE49-F238E27FC236}">
                  <a16:creationId xmlns:a16="http://schemas.microsoft.com/office/drawing/2014/main" id="{1ECD3140-A7A2-E443-3BD7-F2A329690D3D}"/>
                </a:ext>
              </a:extLst>
            </p:cNvPr>
            <p:cNvSpPr/>
            <p:nvPr/>
          </p:nvSpPr>
          <p:spPr>
            <a:xfrm>
              <a:off x="8945279" y="655049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pic>
        <p:nvPicPr>
          <p:cNvPr id="40" name="コンテンツ プレースホルダー 50">
            <a:extLst>
              <a:ext uri="{FF2B5EF4-FFF2-40B4-BE49-F238E27FC236}">
                <a16:creationId xmlns:a16="http://schemas.microsoft.com/office/drawing/2014/main" id="{2C8CE395-075E-9A7E-FD18-046F48E621F3}"/>
              </a:ext>
            </a:extLst>
          </p:cNvPr>
          <p:cNvPicPr>
            <a:picLocks noGrp="1" noChangeAspect="1"/>
          </p:cNvPicPr>
          <p:nvPr>
            <p:ph idx="1"/>
          </p:nvPr>
        </p:nvPicPr>
        <p:blipFill>
          <a:blip r:embed="rId5"/>
          <a:stretch>
            <a:fillRect/>
          </a:stretch>
        </p:blipFill>
        <p:spPr>
          <a:xfrm>
            <a:off x="6652491" y="6129266"/>
            <a:ext cx="1696035" cy="1724620"/>
          </a:xfrm>
          <a:prstGeom prst="rect">
            <a:avLst/>
          </a:prstGeom>
        </p:spPr>
      </p:pic>
      <p:grpSp>
        <p:nvGrpSpPr>
          <p:cNvPr id="63" name="Group 62">
            <a:extLst>
              <a:ext uri="{FF2B5EF4-FFF2-40B4-BE49-F238E27FC236}">
                <a16:creationId xmlns:a16="http://schemas.microsoft.com/office/drawing/2014/main" id="{324CC842-FD63-C09E-2E0B-BD0647C8050D}"/>
              </a:ext>
            </a:extLst>
          </p:cNvPr>
          <p:cNvGrpSpPr/>
          <p:nvPr/>
        </p:nvGrpSpPr>
        <p:grpSpPr>
          <a:xfrm>
            <a:off x="9852565" y="6583042"/>
            <a:ext cx="2302932" cy="2302932"/>
            <a:chOff x="10759537" y="5723409"/>
            <a:chExt cx="2302932" cy="2302932"/>
          </a:xfrm>
        </p:grpSpPr>
        <p:sp>
          <p:nvSpPr>
            <p:cNvPr id="42" name="Ellipse 70">
              <a:extLst>
                <a:ext uri="{FF2B5EF4-FFF2-40B4-BE49-F238E27FC236}">
                  <a16:creationId xmlns:a16="http://schemas.microsoft.com/office/drawing/2014/main" id="{12F7B2DE-2684-2E2B-F46C-2E1B142D8B7E}"/>
                </a:ext>
              </a:extLst>
            </p:cNvPr>
            <p:cNvSpPr/>
            <p:nvPr/>
          </p:nvSpPr>
          <p:spPr>
            <a:xfrm>
              <a:off x="11335247" y="6299119"/>
              <a:ext cx="1151513" cy="115151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FF0000"/>
                </a:solidFill>
              </a:endParaRPr>
            </a:p>
          </p:txBody>
        </p:sp>
        <p:sp>
          <p:nvSpPr>
            <p:cNvPr id="43" name="Ellipse 73">
              <a:extLst>
                <a:ext uri="{FF2B5EF4-FFF2-40B4-BE49-F238E27FC236}">
                  <a16:creationId xmlns:a16="http://schemas.microsoft.com/office/drawing/2014/main" id="{49FD432F-CD6C-100C-53B7-8DDA8EF0C332}"/>
                </a:ext>
              </a:extLst>
            </p:cNvPr>
            <p:cNvSpPr/>
            <p:nvPr/>
          </p:nvSpPr>
          <p:spPr>
            <a:xfrm>
              <a:off x="11126382" y="6090254"/>
              <a:ext cx="1569242" cy="156924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F0000"/>
                </a:solidFill>
              </a:endParaRPr>
            </a:p>
          </p:txBody>
        </p:sp>
        <p:sp>
          <p:nvSpPr>
            <p:cNvPr id="44" name="Ellipse 74">
              <a:extLst>
                <a:ext uri="{FF2B5EF4-FFF2-40B4-BE49-F238E27FC236}">
                  <a16:creationId xmlns:a16="http://schemas.microsoft.com/office/drawing/2014/main" id="{732416F5-EC3C-C115-E642-1AE0C09D5662}"/>
                </a:ext>
              </a:extLst>
            </p:cNvPr>
            <p:cNvSpPr/>
            <p:nvPr/>
          </p:nvSpPr>
          <p:spPr>
            <a:xfrm>
              <a:off x="10939303" y="5903175"/>
              <a:ext cx="1943400" cy="19434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F0000"/>
                </a:solidFill>
              </a:endParaRPr>
            </a:p>
          </p:txBody>
        </p:sp>
        <p:sp>
          <p:nvSpPr>
            <p:cNvPr id="45" name="Ellipse 75">
              <a:extLst>
                <a:ext uri="{FF2B5EF4-FFF2-40B4-BE49-F238E27FC236}">
                  <a16:creationId xmlns:a16="http://schemas.microsoft.com/office/drawing/2014/main" id="{A978A8A6-A533-A022-2D80-C9F953BDD2F5}"/>
                </a:ext>
              </a:extLst>
            </p:cNvPr>
            <p:cNvSpPr/>
            <p:nvPr/>
          </p:nvSpPr>
          <p:spPr>
            <a:xfrm>
              <a:off x="10759537" y="5723409"/>
              <a:ext cx="2302932" cy="230293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F0000"/>
                </a:solidFill>
              </a:endParaRPr>
            </a:p>
          </p:txBody>
        </p:sp>
      </p:grpSp>
      <p:grpSp>
        <p:nvGrpSpPr>
          <p:cNvPr id="62" name="Group 61">
            <a:extLst>
              <a:ext uri="{FF2B5EF4-FFF2-40B4-BE49-F238E27FC236}">
                <a16:creationId xmlns:a16="http://schemas.microsoft.com/office/drawing/2014/main" id="{FB241E94-3136-5ED1-7051-17A8731148A5}"/>
              </a:ext>
            </a:extLst>
          </p:cNvPr>
          <p:cNvGrpSpPr/>
          <p:nvPr/>
        </p:nvGrpSpPr>
        <p:grpSpPr>
          <a:xfrm>
            <a:off x="10682047" y="7377728"/>
            <a:ext cx="643968" cy="678764"/>
            <a:chOff x="11589019" y="6518095"/>
            <a:chExt cx="643968" cy="678764"/>
          </a:xfrm>
        </p:grpSpPr>
        <p:sp>
          <p:nvSpPr>
            <p:cNvPr id="49" name="Ellipse 94">
              <a:extLst>
                <a:ext uri="{FF2B5EF4-FFF2-40B4-BE49-F238E27FC236}">
                  <a16:creationId xmlns:a16="http://schemas.microsoft.com/office/drawing/2014/main" id="{33941956-8042-0E81-B43B-DC6EC8F9A331}"/>
                </a:ext>
              </a:extLst>
            </p:cNvPr>
            <p:cNvSpPr/>
            <p:nvPr/>
          </p:nvSpPr>
          <p:spPr>
            <a:xfrm>
              <a:off x="11589019" y="655289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0" name="Ellipse 95">
              <a:extLst>
                <a:ext uri="{FF2B5EF4-FFF2-40B4-BE49-F238E27FC236}">
                  <a16:creationId xmlns:a16="http://schemas.microsoft.com/office/drawing/2014/main" id="{89E865E8-D0A4-6E1C-ECC5-98B6F2F20C5B}"/>
                </a:ext>
              </a:extLst>
            </p:cNvPr>
            <p:cNvSpPr/>
            <p:nvPr/>
          </p:nvSpPr>
          <p:spPr>
            <a:xfrm>
              <a:off x="11681014" y="651809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cxnSp>
        <p:nvCxnSpPr>
          <p:cNvPr id="51" name="Straight Arrow Connector 50">
            <a:extLst>
              <a:ext uri="{FF2B5EF4-FFF2-40B4-BE49-F238E27FC236}">
                <a16:creationId xmlns:a16="http://schemas.microsoft.com/office/drawing/2014/main" id="{EAE5D884-5FB7-BB11-5FD6-E1495FACC7F3}"/>
              </a:ext>
            </a:extLst>
          </p:cNvPr>
          <p:cNvCxnSpPr>
            <a:cxnSpLocks/>
            <a:endCxn id="49" idx="2"/>
          </p:cNvCxnSpPr>
          <p:nvPr/>
        </p:nvCxnSpPr>
        <p:spPr>
          <a:xfrm flipV="1">
            <a:off x="8592118" y="7734508"/>
            <a:ext cx="2089929" cy="1259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1" name="Group 60">
            <a:extLst>
              <a:ext uri="{FF2B5EF4-FFF2-40B4-BE49-F238E27FC236}">
                <a16:creationId xmlns:a16="http://schemas.microsoft.com/office/drawing/2014/main" id="{8F09E867-5055-1937-A30F-06D7CA309754}"/>
              </a:ext>
            </a:extLst>
          </p:cNvPr>
          <p:cNvGrpSpPr/>
          <p:nvPr/>
        </p:nvGrpSpPr>
        <p:grpSpPr>
          <a:xfrm>
            <a:off x="7112136" y="6595632"/>
            <a:ext cx="2302932" cy="2302932"/>
            <a:chOff x="8019108" y="5735999"/>
            <a:chExt cx="2302932" cy="2302932"/>
          </a:xfrm>
        </p:grpSpPr>
        <p:sp>
          <p:nvSpPr>
            <p:cNvPr id="55" name="Ellipse 70">
              <a:extLst>
                <a:ext uri="{FF2B5EF4-FFF2-40B4-BE49-F238E27FC236}">
                  <a16:creationId xmlns:a16="http://schemas.microsoft.com/office/drawing/2014/main" id="{91E3A50C-7102-9007-3CEF-261F21C2BAEE}"/>
                </a:ext>
              </a:extLst>
            </p:cNvPr>
            <p:cNvSpPr/>
            <p:nvPr/>
          </p:nvSpPr>
          <p:spPr>
            <a:xfrm>
              <a:off x="8594818" y="6311709"/>
              <a:ext cx="1151513" cy="1151513"/>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6" name="Ellipse 73">
              <a:extLst>
                <a:ext uri="{FF2B5EF4-FFF2-40B4-BE49-F238E27FC236}">
                  <a16:creationId xmlns:a16="http://schemas.microsoft.com/office/drawing/2014/main" id="{4116065D-4F76-56AB-0157-992478AAC057}"/>
                </a:ext>
              </a:extLst>
            </p:cNvPr>
            <p:cNvSpPr/>
            <p:nvPr/>
          </p:nvSpPr>
          <p:spPr>
            <a:xfrm>
              <a:off x="8385953" y="6102844"/>
              <a:ext cx="1569242" cy="156924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Ellipse 74">
              <a:extLst>
                <a:ext uri="{FF2B5EF4-FFF2-40B4-BE49-F238E27FC236}">
                  <a16:creationId xmlns:a16="http://schemas.microsoft.com/office/drawing/2014/main" id="{E5A748B6-0D2F-EEB5-CE17-1E9ACF92C29C}"/>
                </a:ext>
              </a:extLst>
            </p:cNvPr>
            <p:cNvSpPr/>
            <p:nvPr/>
          </p:nvSpPr>
          <p:spPr>
            <a:xfrm>
              <a:off x="8198874" y="5915765"/>
              <a:ext cx="1943400" cy="1943400"/>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8" name="Ellipse 75">
              <a:extLst>
                <a:ext uri="{FF2B5EF4-FFF2-40B4-BE49-F238E27FC236}">
                  <a16:creationId xmlns:a16="http://schemas.microsoft.com/office/drawing/2014/main" id="{350ED454-4A84-9185-AD6A-FF91C539806A}"/>
                </a:ext>
              </a:extLst>
            </p:cNvPr>
            <p:cNvSpPr/>
            <p:nvPr/>
          </p:nvSpPr>
          <p:spPr>
            <a:xfrm>
              <a:off x="8019108" y="5735999"/>
              <a:ext cx="2302932" cy="230293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161FDAFA-5075-8C2D-2829-78B950262186}"/>
                  </a:ext>
                </a:extLst>
              </p:cNvPr>
              <p:cNvSpPr txBox="1"/>
              <p:nvPr/>
            </p:nvSpPr>
            <p:spPr>
              <a:xfrm>
                <a:off x="9392507" y="5023602"/>
                <a:ext cx="1101268" cy="54675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800" i="1" smtClean="0">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𝑓</m:t>
                          </m:r>
                        </m:e>
                        <m:sub>
                          <m:r>
                            <a:rPr lang="en-US" sz="2800" b="0" i="1" smtClean="0">
                              <a:latin typeface="Cambria Math" panose="02040503050406030204" pitchFamily="18" charset="0"/>
                              <a:ea typeface="Cambria Math" panose="02040503050406030204" pitchFamily="18" charset="0"/>
                            </a:rPr>
                            <m:t>0</m:t>
                          </m:r>
                        </m:sub>
                      </m:sSub>
                      <m:r>
                        <a:rPr lang="en-US" sz="2800" i="1">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i="1">
                          <a:latin typeface="Cambria Math" panose="02040503050406030204" pitchFamily="18" charset="0"/>
                          <a:ea typeface="Cambria Math" panose="02040503050406030204" pitchFamily="18" charset="0"/>
                        </a:rPr>
                        <m:t>)</m:t>
                      </m:r>
                    </m:oMath>
                  </m:oMathPara>
                </a14:m>
                <a:endParaRPr lang="en-US" sz="2800" dirty="0"/>
              </a:p>
            </p:txBody>
          </p:sp>
        </mc:Choice>
        <mc:Fallback xmlns="">
          <p:sp>
            <p:nvSpPr>
              <p:cNvPr id="66" name="TextBox 65">
                <a:extLst>
                  <a:ext uri="{FF2B5EF4-FFF2-40B4-BE49-F238E27FC236}">
                    <a16:creationId xmlns:a16="http://schemas.microsoft.com/office/drawing/2014/main" id="{161FDAFA-5075-8C2D-2829-78B950262186}"/>
                  </a:ext>
                </a:extLst>
              </p:cNvPr>
              <p:cNvSpPr txBox="1">
                <a:spLocks noRot="1" noChangeAspect="1" noMove="1" noResize="1" noEditPoints="1" noAdjustHandles="1" noChangeArrowheads="1" noChangeShapeType="1" noTextEdit="1"/>
              </p:cNvSpPr>
              <p:nvPr/>
            </p:nvSpPr>
            <p:spPr>
              <a:xfrm>
                <a:off x="9392507" y="5023602"/>
                <a:ext cx="1101268" cy="546753"/>
              </a:xfrm>
              <a:prstGeom prst="rect">
                <a:avLst/>
              </a:prstGeom>
              <a:blipFill>
                <a:blip r:embed="rId6"/>
                <a:stretch>
                  <a:fillRect l="-2273" t="-9091" r="-2273" b="-1818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7" name="TextBox 66">
                <a:extLst>
                  <a:ext uri="{FF2B5EF4-FFF2-40B4-BE49-F238E27FC236}">
                    <a16:creationId xmlns:a16="http://schemas.microsoft.com/office/drawing/2014/main" id="{A1CFCE36-B205-BF10-39AC-BE163A434DA1}"/>
                  </a:ext>
                </a:extLst>
              </p:cNvPr>
              <p:cNvSpPr txBox="1"/>
              <p:nvPr/>
            </p:nvSpPr>
            <p:spPr>
              <a:xfrm>
                <a:off x="12162922" y="5032654"/>
                <a:ext cx="1121436" cy="54675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800" i="1" smtClean="0">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𝑓</m:t>
                          </m:r>
                        </m:e>
                        <m:sub>
                          <m:r>
                            <a:rPr lang="en-US" sz="2800" b="0" i="1" smtClean="0">
                              <a:latin typeface="Cambria Math" panose="02040503050406030204" pitchFamily="18" charset="0"/>
                              <a:ea typeface="Cambria Math" panose="02040503050406030204" pitchFamily="18" charset="0"/>
                            </a:rPr>
                            <m:t>1</m:t>
                          </m:r>
                        </m:sub>
                      </m:sSub>
                      <m:r>
                        <a:rPr lang="en-US" sz="2800" i="1">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i="1">
                          <a:latin typeface="Cambria Math" panose="02040503050406030204" pitchFamily="18" charset="0"/>
                          <a:ea typeface="Cambria Math" panose="02040503050406030204" pitchFamily="18" charset="0"/>
                        </a:rPr>
                        <m:t>)</m:t>
                      </m:r>
                    </m:oMath>
                  </m:oMathPara>
                </a14:m>
                <a:endParaRPr lang="en-US" sz="2800" dirty="0"/>
              </a:p>
            </p:txBody>
          </p:sp>
        </mc:Choice>
        <mc:Fallback xmlns="">
          <p:sp>
            <p:nvSpPr>
              <p:cNvPr id="67" name="TextBox 66">
                <a:extLst>
                  <a:ext uri="{FF2B5EF4-FFF2-40B4-BE49-F238E27FC236}">
                    <a16:creationId xmlns:a16="http://schemas.microsoft.com/office/drawing/2014/main" id="{A1CFCE36-B205-BF10-39AC-BE163A434DA1}"/>
                  </a:ext>
                </a:extLst>
              </p:cNvPr>
              <p:cNvSpPr txBox="1">
                <a:spLocks noRot="1" noChangeAspect="1" noMove="1" noResize="1" noEditPoints="1" noAdjustHandles="1" noChangeArrowheads="1" noChangeShapeType="1" noTextEdit="1"/>
              </p:cNvSpPr>
              <p:nvPr/>
            </p:nvSpPr>
            <p:spPr>
              <a:xfrm>
                <a:off x="12162922" y="5032654"/>
                <a:ext cx="1121436" cy="546753"/>
              </a:xfrm>
              <a:prstGeom prst="rect">
                <a:avLst/>
              </a:prstGeom>
              <a:blipFill>
                <a:blip r:embed="rId7"/>
                <a:stretch>
                  <a:fillRect l="-1124" t="-9091" r="-1124" b="-15909"/>
                </a:stretch>
              </a:blipFill>
            </p:spPr>
            <p:txBody>
              <a:bodyPr/>
              <a:lstStyle/>
              <a:p>
                <a:r>
                  <a:rPr lang="en-US">
                    <a:noFill/>
                  </a:rPr>
                  <a:t> </a:t>
                </a:r>
              </a:p>
            </p:txBody>
          </p:sp>
        </mc:Fallback>
      </mc:AlternateContent>
      <p:sp>
        <p:nvSpPr>
          <p:cNvPr id="68" name="TextBox 67">
            <a:extLst>
              <a:ext uri="{FF2B5EF4-FFF2-40B4-BE49-F238E27FC236}">
                <a16:creationId xmlns:a16="http://schemas.microsoft.com/office/drawing/2014/main" id="{FCFF5E62-8999-BF25-AAEB-57E6EA24994D}"/>
              </a:ext>
            </a:extLst>
          </p:cNvPr>
          <p:cNvSpPr txBox="1"/>
          <p:nvPr/>
        </p:nvSpPr>
        <p:spPr>
          <a:xfrm>
            <a:off x="6895957" y="8944782"/>
            <a:ext cx="313637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atom 0（emitter）</a:t>
            </a:r>
          </a:p>
        </p:txBody>
      </p:sp>
      <p:sp>
        <p:nvSpPr>
          <p:cNvPr id="69" name="TextBox 68">
            <a:extLst>
              <a:ext uri="{FF2B5EF4-FFF2-40B4-BE49-F238E27FC236}">
                <a16:creationId xmlns:a16="http://schemas.microsoft.com/office/drawing/2014/main" id="{442124A3-C498-D0A0-78BA-233CB54B42B6}"/>
              </a:ext>
            </a:extLst>
          </p:cNvPr>
          <p:cNvSpPr txBox="1"/>
          <p:nvPr/>
        </p:nvSpPr>
        <p:spPr>
          <a:xfrm>
            <a:off x="10405830" y="8944782"/>
            <a:ext cx="1309927"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atom 1</a:t>
            </a:r>
          </a:p>
        </p:txBody>
      </p:sp>
      <p:grpSp>
        <p:nvGrpSpPr>
          <p:cNvPr id="70" name="グループ化 95">
            <a:extLst>
              <a:ext uri="{FF2B5EF4-FFF2-40B4-BE49-F238E27FC236}">
                <a16:creationId xmlns:a16="http://schemas.microsoft.com/office/drawing/2014/main" id="{AFEF09E5-2DF6-4FB2-64A0-2F96CA8246F0}"/>
              </a:ext>
            </a:extLst>
          </p:cNvPr>
          <p:cNvGrpSpPr/>
          <p:nvPr/>
        </p:nvGrpSpPr>
        <p:grpSpPr>
          <a:xfrm>
            <a:off x="12977435" y="4214528"/>
            <a:ext cx="1002808" cy="1002808"/>
            <a:chOff x="9771234" y="1527774"/>
            <a:chExt cx="2170131" cy="2170131"/>
          </a:xfrm>
        </p:grpSpPr>
        <p:sp>
          <p:nvSpPr>
            <p:cNvPr id="71" name="Arc 139">
              <a:extLst>
                <a:ext uri="{FF2B5EF4-FFF2-40B4-BE49-F238E27FC236}">
                  <a16:creationId xmlns:a16="http://schemas.microsoft.com/office/drawing/2014/main" id="{935AA607-837C-F841-5598-47D8536D5E21}"/>
                </a:ext>
              </a:extLst>
            </p:cNvPr>
            <p:cNvSpPr/>
            <p:nvPr/>
          </p:nvSpPr>
          <p:spPr>
            <a:xfrm rot="18000000" flipV="1">
              <a:off x="10195347" y="2290856"/>
              <a:ext cx="2170131" cy="643968"/>
            </a:xfrm>
            <a:prstGeom prst="arc">
              <a:avLst>
                <a:gd name="adj1" fmla="val 5921533"/>
                <a:gd name="adj2" fmla="val 9709279"/>
              </a:avLst>
            </a:prstGeom>
            <a:ln w="508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72" name="Arc 140">
              <a:extLst>
                <a:ext uri="{FF2B5EF4-FFF2-40B4-BE49-F238E27FC236}">
                  <a16:creationId xmlns:a16="http://schemas.microsoft.com/office/drawing/2014/main" id="{81D1182D-B038-33F1-D124-217419F268FE}"/>
                </a:ext>
              </a:extLst>
            </p:cNvPr>
            <p:cNvSpPr/>
            <p:nvPr/>
          </p:nvSpPr>
          <p:spPr>
            <a:xfrm rot="19800000">
              <a:off x="9771234" y="1866744"/>
              <a:ext cx="2170131" cy="643968"/>
            </a:xfrm>
            <a:prstGeom prst="arc">
              <a:avLst>
                <a:gd name="adj1" fmla="val 5921533"/>
                <a:gd name="adj2" fmla="val 9709279"/>
              </a:avLst>
            </a:prstGeom>
            <a:ln w="508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73" name="Arc 141">
              <a:extLst>
                <a:ext uri="{FF2B5EF4-FFF2-40B4-BE49-F238E27FC236}">
                  <a16:creationId xmlns:a16="http://schemas.microsoft.com/office/drawing/2014/main" id="{CD6CBADE-85FE-E5B6-E49F-E0E6064AC09D}"/>
                </a:ext>
              </a:extLst>
            </p:cNvPr>
            <p:cNvSpPr/>
            <p:nvPr/>
          </p:nvSpPr>
          <p:spPr>
            <a:xfrm rot="2700000">
              <a:off x="10423602" y="2372810"/>
              <a:ext cx="720055" cy="643968"/>
            </a:xfrm>
            <a:prstGeom prst="arc">
              <a:avLst>
                <a:gd name="adj1" fmla="val 3181783"/>
                <a:gd name="adj2" fmla="val 771002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74" name="Ellipse 142">
              <a:extLst>
                <a:ext uri="{FF2B5EF4-FFF2-40B4-BE49-F238E27FC236}">
                  <a16:creationId xmlns:a16="http://schemas.microsoft.com/office/drawing/2014/main" id="{7FA3A850-2254-C7FD-A41C-E0A546B16806}"/>
                </a:ext>
              </a:extLst>
            </p:cNvPr>
            <p:cNvSpPr/>
            <p:nvPr/>
          </p:nvSpPr>
          <p:spPr>
            <a:xfrm rot="18900000">
              <a:off x="10540236" y="2746532"/>
              <a:ext cx="107328" cy="27598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Ellipse 143">
              <a:extLst>
                <a:ext uri="{FF2B5EF4-FFF2-40B4-BE49-F238E27FC236}">
                  <a16:creationId xmlns:a16="http://schemas.microsoft.com/office/drawing/2014/main" id="{9D4BDAF7-44AA-3178-C53A-20E2AAABB0A3}"/>
                </a:ext>
              </a:extLst>
            </p:cNvPr>
            <p:cNvSpPr/>
            <p:nvPr/>
          </p:nvSpPr>
          <p:spPr>
            <a:xfrm rot="18900000">
              <a:off x="10535873" y="2775813"/>
              <a:ext cx="58409" cy="159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mc:AlternateContent xmlns:mc="http://schemas.openxmlformats.org/markup-compatibility/2006" xmlns:a14="http://schemas.microsoft.com/office/drawing/2010/main">
        <mc:Choice Requires="a14">
          <p:sp>
            <p:nvSpPr>
              <p:cNvPr id="76" name="TextBox 75">
                <a:extLst>
                  <a:ext uri="{FF2B5EF4-FFF2-40B4-BE49-F238E27FC236}">
                    <a16:creationId xmlns:a16="http://schemas.microsoft.com/office/drawing/2014/main" id="{6759836E-D925-FDB1-CFE5-C8C23D0E4EAC}"/>
                  </a:ext>
                </a:extLst>
              </p:cNvPr>
              <p:cNvSpPr txBox="1"/>
              <p:nvPr/>
            </p:nvSpPr>
            <p:spPr>
              <a:xfrm>
                <a:off x="8856677" y="5872878"/>
                <a:ext cx="575757" cy="54675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oMath>
                  </m:oMathPara>
                </a14:m>
                <a:endParaRPr lang="en-US" sz="2800" dirty="0"/>
              </a:p>
            </p:txBody>
          </p:sp>
        </mc:Choice>
        <mc:Fallback xmlns="">
          <p:sp>
            <p:nvSpPr>
              <p:cNvPr id="76" name="TextBox 75">
                <a:extLst>
                  <a:ext uri="{FF2B5EF4-FFF2-40B4-BE49-F238E27FC236}">
                    <a16:creationId xmlns:a16="http://schemas.microsoft.com/office/drawing/2014/main" id="{6759836E-D925-FDB1-CFE5-C8C23D0E4EAC}"/>
                  </a:ext>
                </a:extLst>
              </p:cNvPr>
              <p:cNvSpPr txBox="1">
                <a:spLocks noRot="1" noChangeAspect="1" noMove="1" noResize="1" noEditPoints="1" noAdjustHandles="1" noChangeArrowheads="1" noChangeShapeType="1" noTextEdit="1"/>
              </p:cNvSpPr>
              <p:nvPr/>
            </p:nvSpPr>
            <p:spPr>
              <a:xfrm>
                <a:off x="8856677" y="5872878"/>
                <a:ext cx="575757" cy="546753"/>
              </a:xfrm>
              <a:prstGeom prst="rect">
                <a:avLst/>
              </a:prstGeom>
              <a:blipFill>
                <a:blip r:embed="rId8"/>
                <a:stretch>
                  <a:fillRect t="-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0315A343-177D-65A9-9452-B91B3253F750}"/>
                  </a:ext>
                </a:extLst>
              </p:cNvPr>
              <p:cNvSpPr txBox="1"/>
              <p:nvPr/>
            </p:nvSpPr>
            <p:spPr>
              <a:xfrm>
                <a:off x="11500773" y="5945612"/>
                <a:ext cx="575757" cy="54675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oMath>
                  </m:oMathPara>
                </a14:m>
                <a:endParaRPr lang="en-US" sz="2800" dirty="0"/>
              </a:p>
            </p:txBody>
          </p:sp>
        </mc:Choice>
        <mc:Fallback xmlns="">
          <p:sp>
            <p:nvSpPr>
              <p:cNvPr id="79" name="TextBox 78">
                <a:extLst>
                  <a:ext uri="{FF2B5EF4-FFF2-40B4-BE49-F238E27FC236}">
                    <a16:creationId xmlns:a16="http://schemas.microsoft.com/office/drawing/2014/main" id="{0315A343-177D-65A9-9452-B91B3253F750}"/>
                  </a:ext>
                </a:extLst>
              </p:cNvPr>
              <p:cNvSpPr txBox="1">
                <a:spLocks noRot="1" noChangeAspect="1" noMove="1" noResize="1" noEditPoints="1" noAdjustHandles="1" noChangeArrowheads="1" noChangeShapeType="1" noTextEdit="1"/>
              </p:cNvSpPr>
              <p:nvPr/>
            </p:nvSpPr>
            <p:spPr>
              <a:xfrm>
                <a:off x="11500773" y="5945612"/>
                <a:ext cx="575757" cy="546753"/>
              </a:xfrm>
              <a:prstGeom prst="rect">
                <a:avLst/>
              </a:prstGeom>
              <a:blipFill>
                <a:blip r:embed="rId9"/>
                <a:stretch>
                  <a:fillRect t="-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0" name="TextBox 79">
                <a:extLst>
                  <a:ext uri="{FF2B5EF4-FFF2-40B4-BE49-F238E27FC236}">
                    <a16:creationId xmlns:a16="http://schemas.microsoft.com/office/drawing/2014/main" id="{34256F87-BE33-BACB-1615-BBA3F4D03905}"/>
                  </a:ext>
                </a:extLst>
              </p:cNvPr>
              <p:cNvSpPr txBox="1"/>
              <p:nvPr/>
            </p:nvSpPr>
            <p:spPr>
              <a:xfrm>
                <a:off x="9388472" y="7278759"/>
                <a:ext cx="306059"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800" i="1" smtClean="0">
                              <a:latin typeface="Cambria Math" panose="02040503050406030204" pitchFamily="18" charset="0"/>
                            </a:rPr>
                          </m:ctrlPr>
                        </m:sSupPr>
                        <m:e>
                          <m:r>
                            <a:rPr lang="en-US" sz="2800" b="0" i="1" smtClean="0">
                              <a:latin typeface="Cambria Math" panose="02040503050406030204" pitchFamily="18" charset="0"/>
                            </a:rPr>
                            <m:t>𝑒</m:t>
                          </m:r>
                        </m:e>
                        <m:sup>
                          <m:r>
                            <a:rPr lang="en-US" sz="2800" b="0" i="1" smtClean="0">
                              <a:latin typeface="Cambria Math" panose="02040503050406030204" pitchFamily="18" charset="0"/>
                            </a:rPr>
                            <m:t>−</m:t>
                          </m:r>
                        </m:sup>
                      </m:sSup>
                    </m:oMath>
                  </m:oMathPara>
                </a14:m>
                <a:endParaRPr lang="en-US" sz="2800" dirty="0"/>
              </a:p>
            </p:txBody>
          </p:sp>
        </mc:Choice>
        <mc:Fallback xmlns="">
          <p:sp>
            <p:nvSpPr>
              <p:cNvPr id="80" name="TextBox 79">
                <a:extLst>
                  <a:ext uri="{FF2B5EF4-FFF2-40B4-BE49-F238E27FC236}">
                    <a16:creationId xmlns:a16="http://schemas.microsoft.com/office/drawing/2014/main" id="{34256F87-BE33-BACB-1615-BBA3F4D03905}"/>
                  </a:ext>
                </a:extLst>
              </p:cNvPr>
              <p:cNvSpPr txBox="1">
                <a:spLocks noRot="1" noChangeAspect="1" noMove="1" noResize="1" noEditPoints="1" noAdjustHandles="1" noChangeArrowheads="1" noChangeShapeType="1" noTextEdit="1"/>
              </p:cNvSpPr>
              <p:nvPr/>
            </p:nvSpPr>
            <p:spPr>
              <a:xfrm>
                <a:off x="9388472" y="7278759"/>
                <a:ext cx="306059" cy="523220"/>
              </a:xfrm>
              <a:prstGeom prst="rect">
                <a:avLst/>
              </a:prstGeom>
              <a:blipFill>
                <a:blip r:embed="rId10"/>
                <a:stretch>
                  <a:fillRect r="-64000"/>
                </a:stretch>
              </a:blipFill>
            </p:spPr>
            <p:txBody>
              <a:bodyPr/>
              <a:lstStyle/>
              <a:p>
                <a:r>
                  <a:rPr lang="en-US">
                    <a:noFill/>
                  </a:rPr>
                  <a:t> </a:t>
                </a:r>
              </a:p>
            </p:txBody>
          </p:sp>
        </mc:Fallback>
      </mc:AlternateContent>
    </p:spTree>
    <p:extLst>
      <p:ext uri="{BB962C8B-B14F-4D97-AF65-F5344CB8AC3E}">
        <p14:creationId xmlns:p14="http://schemas.microsoft.com/office/powerpoint/2010/main" val="1668738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A954F557-AB4C-87E7-D529-6D7C6972C764}"/>
            </a:ext>
          </a:extLst>
        </p:cNvPr>
        <p:cNvGrpSpPr/>
        <p:nvPr/>
      </p:nvGrpSpPr>
      <p:grpSpPr>
        <a:xfrm>
          <a:off x="0" y="0"/>
          <a:ext cx="0" cy="0"/>
          <a:chOff x="0" y="0"/>
          <a:chExt cx="0" cy="0"/>
        </a:xfrm>
      </p:grpSpPr>
      <p:grpSp>
        <p:nvGrpSpPr>
          <p:cNvPr id="123" name="Group 122">
            <a:extLst>
              <a:ext uri="{FF2B5EF4-FFF2-40B4-BE49-F238E27FC236}">
                <a16:creationId xmlns:a16="http://schemas.microsoft.com/office/drawing/2014/main" id="{63D48C21-B7A6-F099-0AC3-753FC45CAEEB}"/>
              </a:ext>
            </a:extLst>
          </p:cNvPr>
          <p:cNvGrpSpPr/>
          <p:nvPr/>
        </p:nvGrpSpPr>
        <p:grpSpPr>
          <a:xfrm>
            <a:off x="9646722" y="1151009"/>
            <a:ext cx="2352076" cy="1904162"/>
            <a:chOff x="9646722" y="1151009"/>
            <a:chExt cx="2352076" cy="1904162"/>
          </a:xfrm>
        </p:grpSpPr>
        <p:pic>
          <p:nvPicPr>
            <p:cNvPr id="124" name="Picture 123" descr="A close-up of a metal object&#10;&#10;AI-generated content may be incorrect.">
              <a:extLst>
                <a:ext uri="{FF2B5EF4-FFF2-40B4-BE49-F238E27FC236}">
                  <a16:creationId xmlns:a16="http://schemas.microsoft.com/office/drawing/2014/main" id="{0C6804FB-FBDB-9DFC-D052-CFDB831AEBB6}"/>
                </a:ext>
              </a:extLst>
            </p:cNvPr>
            <p:cNvPicPr>
              <a:picLocks noChangeAspect="1"/>
            </p:cNvPicPr>
            <p:nvPr/>
          </p:nvPicPr>
          <p:blipFill>
            <a:blip r:embed="rId3">
              <a:extLst>
                <a:ext uri="{28A0092B-C50C-407E-A947-70E740481C1C}">
                  <a14:useLocalDpi xmlns:a14="http://schemas.microsoft.com/office/drawing/2010/main" val="0"/>
                </a:ext>
              </a:extLst>
            </a:blip>
            <a:srcRect l="2384" b="809"/>
            <a:stretch>
              <a:fillRect/>
            </a:stretch>
          </p:blipFill>
          <p:spPr>
            <a:xfrm rot="847959">
              <a:off x="9906142" y="1151009"/>
              <a:ext cx="986573" cy="1515120"/>
            </a:xfrm>
            <a:prstGeom prst="rect">
              <a:avLst/>
            </a:prstGeom>
            <a:solidFill>
              <a:srgbClr val="FFFFFF"/>
            </a:solidFill>
            <a:ln>
              <a:noFill/>
            </a:ln>
          </p:spPr>
        </p:pic>
        <p:sp>
          <p:nvSpPr>
            <p:cNvPr id="125" name="ZoneTexte 137">
              <a:extLst>
                <a:ext uri="{FF2B5EF4-FFF2-40B4-BE49-F238E27FC236}">
                  <a16:creationId xmlns:a16="http://schemas.microsoft.com/office/drawing/2014/main" id="{C5632614-1A05-E1E8-2DB0-184FC28FD32C}"/>
                </a:ext>
              </a:extLst>
            </p:cNvPr>
            <p:cNvSpPr txBox="1"/>
            <p:nvPr/>
          </p:nvSpPr>
          <p:spPr>
            <a:xfrm>
              <a:off x="10265631" y="2470396"/>
              <a:ext cx="1733167" cy="584775"/>
            </a:xfrm>
            <a:prstGeom prst="rect">
              <a:avLst/>
            </a:prstGeom>
            <a:noFill/>
          </p:spPr>
          <p:txBody>
            <a:bodyPr wrap="none" rtlCol="0">
              <a:spAutoFit/>
            </a:bodyPr>
            <a:lstStyle/>
            <a:p>
              <a:r>
                <a:rPr lang="fr-FR" sz="3200" dirty="0">
                  <a:latin typeface="Arial" panose="020B0604020202020204" pitchFamily="34" charset="0"/>
                  <a:cs typeface="Arial" panose="020B0604020202020204" pitchFamily="34" charset="0"/>
                </a:rPr>
                <a:t>Detector</a:t>
              </a:r>
              <a:endParaRPr lang="fr-FR" dirty="0">
                <a:latin typeface="Arial" panose="020B0604020202020204" pitchFamily="34" charset="0"/>
                <a:cs typeface="Arial" panose="020B0604020202020204" pitchFamily="34" charset="0"/>
              </a:endParaRPr>
            </a:p>
          </p:txBody>
        </p:sp>
        <p:sp>
          <p:nvSpPr>
            <p:cNvPr id="126" name="TextBox 125">
              <a:extLst>
                <a:ext uri="{FF2B5EF4-FFF2-40B4-BE49-F238E27FC236}">
                  <a16:creationId xmlns:a16="http://schemas.microsoft.com/office/drawing/2014/main" id="{567B8597-7BE2-3986-6075-83E114BE4097}"/>
                </a:ext>
              </a:extLst>
            </p:cNvPr>
            <p:cNvSpPr txBox="1"/>
            <p:nvPr/>
          </p:nvSpPr>
          <p:spPr>
            <a:xfrm rot="19452419">
              <a:off x="9646722" y="1574367"/>
              <a:ext cx="542069" cy="437812"/>
            </a:xfrm>
            <a:prstGeom prst="rect">
              <a:avLst/>
            </a:prstGeom>
            <a:solidFill>
              <a:schemeClr val="bg1"/>
            </a:solidFill>
          </p:spPr>
          <p:txBody>
            <a:bodyPr wrap="square" rtlCol="0">
              <a:spAutoFit/>
            </a:bodyPr>
            <a:lstStyle/>
            <a:p>
              <a:endParaRPr lang="en-US" dirty="0"/>
            </a:p>
          </p:txBody>
        </p:sp>
      </p:grpSp>
      <p:sp>
        <p:nvSpPr>
          <p:cNvPr id="3" name="Rectangle 2">
            <a:extLst>
              <a:ext uri="{FF2B5EF4-FFF2-40B4-BE49-F238E27FC236}">
                <a16:creationId xmlns:a16="http://schemas.microsoft.com/office/drawing/2014/main" id="{91F17B1B-4E4D-6484-7FD8-7E82526108C2}"/>
              </a:ext>
            </a:extLst>
          </p:cNvPr>
          <p:cNvSpPr/>
          <p:nvPr/>
        </p:nvSpPr>
        <p:spPr>
          <a:xfrm>
            <a:off x="1002082" y="3861251"/>
            <a:ext cx="10860066" cy="3215954"/>
          </a:xfrm>
          <a:prstGeom prst="rect">
            <a:avLst/>
          </a:prstGeom>
          <a:solidFill>
            <a:schemeClr val="bg1">
              <a:lumMod val="75000"/>
              <a:alpha val="50000"/>
            </a:schemeClr>
          </a:solidFill>
          <a:ln>
            <a:noFill/>
            <a:prstDash val="sysDash"/>
          </a:ln>
        </p:spPr>
        <p:style>
          <a:lnRef idx="0">
            <a:scrgbClr r="0" g="0" b="0"/>
          </a:lnRef>
          <a:fillRef idx="0">
            <a:scrgbClr r="0" g="0" b="0"/>
          </a:fillRef>
          <a:effectRef idx="0">
            <a:scrgbClr r="0" g="0" b="0"/>
          </a:effectRef>
          <a:fontRef idx="minor">
            <a:schemeClr val="lt1"/>
          </a:fontRef>
        </p:style>
        <p:txBody>
          <a:bodyPr rtlCol="0" anchor="ctr"/>
          <a:lstStyle/>
          <a:p>
            <a:pPr algn="ctr"/>
            <a:endParaRPr lang="en-US" b="1" dirty="0">
              <a:ln w="12700">
                <a:solidFill>
                  <a:schemeClr val="tx2">
                    <a:lumMod val="75000"/>
                  </a:schemeClr>
                </a:solidFill>
                <a:prstDash val="solid"/>
              </a:ln>
              <a:solidFill>
                <a:schemeClr val="bg1">
                  <a:lumMod val="75000"/>
                </a:schemeClr>
              </a:solidFill>
              <a:effectLst>
                <a:outerShdw dist="38100" dir="2640000" algn="bl" rotWithShape="0">
                  <a:schemeClr val="tx2">
                    <a:lumMod val="75000"/>
                  </a:schemeClr>
                </a:outerShdw>
              </a:effectLst>
            </a:endParaRPr>
          </a:p>
        </p:txBody>
      </p:sp>
      <p:pic>
        <p:nvPicPr>
          <p:cNvPr id="51" name="コンテンツ プレースホルダー 50">
            <a:extLst>
              <a:ext uri="{FF2B5EF4-FFF2-40B4-BE49-F238E27FC236}">
                <a16:creationId xmlns:a16="http://schemas.microsoft.com/office/drawing/2014/main" id="{66C39992-49A0-2D54-5E44-4F33C2B915F4}"/>
              </a:ext>
            </a:extLst>
          </p:cNvPr>
          <p:cNvPicPr>
            <a:picLocks noGrp="1" noChangeAspect="1"/>
          </p:cNvPicPr>
          <p:nvPr>
            <p:ph idx="1"/>
          </p:nvPr>
        </p:nvPicPr>
        <p:blipFill>
          <a:blip r:embed="rId4"/>
          <a:stretch>
            <a:fillRect/>
          </a:stretch>
        </p:blipFill>
        <p:spPr>
          <a:xfrm>
            <a:off x="3343831" y="2590008"/>
            <a:ext cx="2664668" cy="2709578"/>
          </a:xfrm>
          <a:prstGeom prst="rect">
            <a:avLst/>
          </a:prstGeom>
        </p:spPr>
      </p:pic>
      <p:cxnSp>
        <p:nvCxnSpPr>
          <p:cNvPr id="52" name="Connecteur droit 46">
            <a:extLst>
              <a:ext uri="{FF2B5EF4-FFF2-40B4-BE49-F238E27FC236}">
                <a16:creationId xmlns:a16="http://schemas.microsoft.com/office/drawing/2014/main" id="{CA195D81-3057-0649-CBAD-C20617487721}"/>
              </a:ext>
            </a:extLst>
          </p:cNvPr>
          <p:cNvCxnSpPr/>
          <p:nvPr/>
        </p:nvCxnSpPr>
        <p:spPr>
          <a:xfrm>
            <a:off x="2732908" y="3851989"/>
            <a:ext cx="8594731" cy="18524"/>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68" name="グループ化 67">
            <a:extLst>
              <a:ext uri="{FF2B5EF4-FFF2-40B4-BE49-F238E27FC236}">
                <a16:creationId xmlns:a16="http://schemas.microsoft.com/office/drawing/2014/main" id="{BFB7EBB7-5695-319D-3079-E1C3102CFBE7}"/>
              </a:ext>
            </a:extLst>
          </p:cNvPr>
          <p:cNvGrpSpPr/>
          <p:nvPr/>
        </p:nvGrpSpPr>
        <p:grpSpPr>
          <a:xfrm>
            <a:off x="3302838" y="3534143"/>
            <a:ext cx="643968" cy="678764"/>
            <a:chOff x="3302838" y="3534143"/>
            <a:chExt cx="643968" cy="678764"/>
          </a:xfrm>
        </p:grpSpPr>
        <p:sp>
          <p:nvSpPr>
            <p:cNvPr id="49" name="Ellipse 111">
              <a:extLst>
                <a:ext uri="{FF2B5EF4-FFF2-40B4-BE49-F238E27FC236}">
                  <a16:creationId xmlns:a16="http://schemas.microsoft.com/office/drawing/2014/main" id="{D90ECD1A-7A03-73F0-64AE-D5DA06D787E4}"/>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0" name="Ellipse 112">
              <a:extLst>
                <a:ext uri="{FF2B5EF4-FFF2-40B4-BE49-F238E27FC236}">
                  <a16:creationId xmlns:a16="http://schemas.microsoft.com/office/drawing/2014/main" id="{FE9B6C83-8E8C-2E82-C3D7-51DE8F12C102}"/>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58" name="グループ化 57">
            <a:extLst>
              <a:ext uri="{FF2B5EF4-FFF2-40B4-BE49-F238E27FC236}">
                <a16:creationId xmlns:a16="http://schemas.microsoft.com/office/drawing/2014/main" id="{A67459D5-5DA7-FCFC-7885-FF99307109A5}"/>
              </a:ext>
            </a:extLst>
          </p:cNvPr>
          <p:cNvGrpSpPr/>
          <p:nvPr/>
        </p:nvGrpSpPr>
        <p:grpSpPr>
          <a:xfrm>
            <a:off x="4984314" y="3489555"/>
            <a:ext cx="643968" cy="678764"/>
            <a:chOff x="4984314" y="3489555"/>
            <a:chExt cx="643968" cy="678764"/>
          </a:xfrm>
        </p:grpSpPr>
        <p:sp>
          <p:nvSpPr>
            <p:cNvPr id="47" name="Ellipse 109">
              <a:extLst>
                <a:ext uri="{FF2B5EF4-FFF2-40B4-BE49-F238E27FC236}">
                  <a16:creationId xmlns:a16="http://schemas.microsoft.com/office/drawing/2014/main" id="{ACA1CB62-AF20-9F8D-0F6F-F747C04EB8EF}"/>
                </a:ext>
              </a:extLst>
            </p:cNvPr>
            <p:cNvSpPr/>
            <p:nvPr/>
          </p:nvSpPr>
          <p:spPr>
            <a:xfrm>
              <a:off x="4984314" y="352435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8" name="Ellipse 110">
              <a:extLst>
                <a:ext uri="{FF2B5EF4-FFF2-40B4-BE49-F238E27FC236}">
                  <a16:creationId xmlns:a16="http://schemas.microsoft.com/office/drawing/2014/main" id="{61D804D2-4C8B-D149-3719-2981E9B61981}"/>
                </a:ext>
              </a:extLst>
            </p:cNvPr>
            <p:cNvSpPr/>
            <p:nvPr/>
          </p:nvSpPr>
          <p:spPr>
            <a:xfrm>
              <a:off x="5076309" y="348955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53" name="グループ化 52">
            <a:extLst>
              <a:ext uri="{FF2B5EF4-FFF2-40B4-BE49-F238E27FC236}">
                <a16:creationId xmlns:a16="http://schemas.microsoft.com/office/drawing/2014/main" id="{A215FF8E-CC0D-35E3-B757-71BDCF96E186}"/>
              </a:ext>
            </a:extLst>
          </p:cNvPr>
          <p:cNvGrpSpPr/>
          <p:nvPr/>
        </p:nvGrpSpPr>
        <p:grpSpPr>
          <a:xfrm>
            <a:off x="6665790" y="3534143"/>
            <a:ext cx="643968" cy="678764"/>
            <a:chOff x="6665790" y="3534143"/>
            <a:chExt cx="643968" cy="678764"/>
          </a:xfrm>
        </p:grpSpPr>
        <p:sp>
          <p:nvSpPr>
            <p:cNvPr id="45" name="Ellipse 107">
              <a:extLst>
                <a:ext uri="{FF2B5EF4-FFF2-40B4-BE49-F238E27FC236}">
                  <a16:creationId xmlns:a16="http://schemas.microsoft.com/office/drawing/2014/main" id="{026D30B7-E89E-ACF6-1869-243C488A8ADF}"/>
                </a:ext>
              </a:extLst>
            </p:cNvPr>
            <p:cNvSpPr/>
            <p:nvPr/>
          </p:nvSpPr>
          <p:spPr>
            <a:xfrm>
              <a:off x="6665790"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6" name="Ellipse 108">
              <a:extLst>
                <a:ext uri="{FF2B5EF4-FFF2-40B4-BE49-F238E27FC236}">
                  <a16:creationId xmlns:a16="http://schemas.microsoft.com/office/drawing/2014/main" id="{87298BD6-7330-3F2B-3D86-81AA95A3EC05}"/>
                </a:ext>
              </a:extLst>
            </p:cNvPr>
            <p:cNvSpPr/>
            <p:nvPr/>
          </p:nvSpPr>
          <p:spPr>
            <a:xfrm>
              <a:off x="6757785"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40" name="グループ化 39">
            <a:extLst>
              <a:ext uri="{FF2B5EF4-FFF2-40B4-BE49-F238E27FC236}">
                <a16:creationId xmlns:a16="http://schemas.microsoft.com/office/drawing/2014/main" id="{9E23B4B1-8CE6-C528-4C96-CF95C4335917}"/>
              </a:ext>
            </a:extLst>
          </p:cNvPr>
          <p:cNvGrpSpPr/>
          <p:nvPr/>
        </p:nvGrpSpPr>
        <p:grpSpPr>
          <a:xfrm>
            <a:off x="8375399" y="3524765"/>
            <a:ext cx="643968" cy="678764"/>
            <a:chOff x="8347265" y="3534143"/>
            <a:chExt cx="643968" cy="678764"/>
          </a:xfrm>
        </p:grpSpPr>
        <p:sp>
          <p:nvSpPr>
            <p:cNvPr id="43" name="Ellipse 105">
              <a:extLst>
                <a:ext uri="{FF2B5EF4-FFF2-40B4-BE49-F238E27FC236}">
                  <a16:creationId xmlns:a16="http://schemas.microsoft.com/office/drawing/2014/main" id="{FEA17EB7-77B3-2ED6-C4B2-A5F40768E8B7}"/>
                </a:ext>
              </a:extLst>
            </p:cNvPr>
            <p:cNvSpPr/>
            <p:nvPr/>
          </p:nvSpPr>
          <p:spPr>
            <a:xfrm>
              <a:off x="8347265"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4" name="Ellipse 106">
              <a:extLst>
                <a:ext uri="{FF2B5EF4-FFF2-40B4-BE49-F238E27FC236}">
                  <a16:creationId xmlns:a16="http://schemas.microsoft.com/office/drawing/2014/main" id="{C55CEB3B-647C-4A4F-420E-83C2483DC5DA}"/>
                </a:ext>
              </a:extLst>
            </p:cNvPr>
            <p:cNvSpPr/>
            <p:nvPr/>
          </p:nvSpPr>
          <p:spPr>
            <a:xfrm>
              <a:off x="8439260"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39" name="グループ化 38">
            <a:extLst>
              <a:ext uri="{FF2B5EF4-FFF2-40B4-BE49-F238E27FC236}">
                <a16:creationId xmlns:a16="http://schemas.microsoft.com/office/drawing/2014/main" id="{2D558D0D-825B-421E-D3F0-37BA5D49123C}"/>
              </a:ext>
            </a:extLst>
          </p:cNvPr>
          <p:cNvGrpSpPr/>
          <p:nvPr/>
        </p:nvGrpSpPr>
        <p:grpSpPr>
          <a:xfrm>
            <a:off x="10028741" y="3534143"/>
            <a:ext cx="643968" cy="678764"/>
            <a:chOff x="10028741" y="3534143"/>
            <a:chExt cx="643968" cy="678764"/>
          </a:xfrm>
        </p:grpSpPr>
        <p:sp>
          <p:nvSpPr>
            <p:cNvPr id="41" name="Ellipse 103">
              <a:extLst>
                <a:ext uri="{FF2B5EF4-FFF2-40B4-BE49-F238E27FC236}">
                  <a16:creationId xmlns:a16="http://schemas.microsoft.com/office/drawing/2014/main" id="{02138345-B3B4-BE7F-7EF1-9C64016DB6A2}"/>
                </a:ext>
              </a:extLst>
            </p:cNvPr>
            <p:cNvSpPr/>
            <p:nvPr/>
          </p:nvSpPr>
          <p:spPr>
            <a:xfrm>
              <a:off x="10028741"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2" name="Ellipse 104">
              <a:extLst>
                <a:ext uri="{FF2B5EF4-FFF2-40B4-BE49-F238E27FC236}">
                  <a16:creationId xmlns:a16="http://schemas.microsoft.com/office/drawing/2014/main" id="{7A6F06DA-1AFA-3FA0-7B1F-A26C31B940C7}"/>
                </a:ext>
              </a:extLst>
            </p:cNvPr>
            <p:cNvSpPr/>
            <p:nvPr/>
          </p:nvSpPr>
          <p:spPr>
            <a:xfrm>
              <a:off x="10120736"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5" name="グループ化 94">
            <a:extLst>
              <a:ext uri="{FF2B5EF4-FFF2-40B4-BE49-F238E27FC236}">
                <a16:creationId xmlns:a16="http://schemas.microsoft.com/office/drawing/2014/main" id="{431B8C41-6D94-408B-39E3-0AD8F631F7D8}"/>
              </a:ext>
            </a:extLst>
          </p:cNvPr>
          <p:cNvGrpSpPr/>
          <p:nvPr/>
        </p:nvGrpSpPr>
        <p:grpSpPr>
          <a:xfrm>
            <a:off x="4130797" y="4907546"/>
            <a:ext cx="643968" cy="678764"/>
            <a:chOff x="4130797" y="4907546"/>
            <a:chExt cx="643968" cy="678764"/>
          </a:xfrm>
        </p:grpSpPr>
        <p:sp>
          <p:nvSpPr>
            <p:cNvPr id="34" name="Ellipse 96">
              <a:extLst>
                <a:ext uri="{FF2B5EF4-FFF2-40B4-BE49-F238E27FC236}">
                  <a16:creationId xmlns:a16="http://schemas.microsoft.com/office/drawing/2014/main" id="{43B4CEE3-7846-1148-124D-91981D035F82}"/>
                </a:ext>
              </a:extLst>
            </p:cNvPr>
            <p:cNvSpPr/>
            <p:nvPr/>
          </p:nvSpPr>
          <p:spPr>
            <a:xfrm>
              <a:off x="4130797"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5" name="Ellipse 97">
              <a:extLst>
                <a:ext uri="{FF2B5EF4-FFF2-40B4-BE49-F238E27FC236}">
                  <a16:creationId xmlns:a16="http://schemas.microsoft.com/office/drawing/2014/main" id="{4EF7339E-8CEE-CA4E-CB89-1D586C978D4E}"/>
                </a:ext>
              </a:extLst>
            </p:cNvPr>
            <p:cNvSpPr/>
            <p:nvPr/>
          </p:nvSpPr>
          <p:spPr>
            <a:xfrm>
              <a:off x="4222792"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4" name="グループ化 93">
            <a:extLst>
              <a:ext uri="{FF2B5EF4-FFF2-40B4-BE49-F238E27FC236}">
                <a16:creationId xmlns:a16="http://schemas.microsoft.com/office/drawing/2014/main" id="{BA27DB31-DC56-4C38-487E-94E691AECFF3}"/>
              </a:ext>
            </a:extLst>
          </p:cNvPr>
          <p:cNvGrpSpPr/>
          <p:nvPr/>
        </p:nvGrpSpPr>
        <p:grpSpPr>
          <a:xfrm>
            <a:off x="5838955" y="4845191"/>
            <a:ext cx="643968" cy="678764"/>
            <a:chOff x="5838955" y="4845191"/>
            <a:chExt cx="643968" cy="678764"/>
          </a:xfrm>
        </p:grpSpPr>
        <p:sp>
          <p:nvSpPr>
            <p:cNvPr id="32" name="Ellipse 94">
              <a:extLst>
                <a:ext uri="{FF2B5EF4-FFF2-40B4-BE49-F238E27FC236}">
                  <a16:creationId xmlns:a16="http://schemas.microsoft.com/office/drawing/2014/main" id="{5E303A9E-5E49-62E2-F0AF-8DE8DB0E937A}"/>
                </a:ext>
              </a:extLst>
            </p:cNvPr>
            <p:cNvSpPr/>
            <p:nvPr/>
          </p:nvSpPr>
          <p:spPr>
            <a:xfrm>
              <a:off x="5838955" y="4879987"/>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3" name="Ellipse 95">
              <a:extLst>
                <a:ext uri="{FF2B5EF4-FFF2-40B4-BE49-F238E27FC236}">
                  <a16:creationId xmlns:a16="http://schemas.microsoft.com/office/drawing/2014/main" id="{44958B3F-C0F1-A5A4-B4E4-ADE071845B34}"/>
                </a:ext>
              </a:extLst>
            </p:cNvPr>
            <p:cNvSpPr/>
            <p:nvPr/>
          </p:nvSpPr>
          <p:spPr>
            <a:xfrm>
              <a:off x="5930950" y="4845191"/>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3" name="グループ化 92">
            <a:extLst>
              <a:ext uri="{FF2B5EF4-FFF2-40B4-BE49-F238E27FC236}">
                <a16:creationId xmlns:a16="http://schemas.microsoft.com/office/drawing/2014/main" id="{D27E3016-922E-AD15-DDFA-BB4460FAAFF2}"/>
              </a:ext>
            </a:extLst>
          </p:cNvPr>
          <p:cNvGrpSpPr/>
          <p:nvPr/>
        </p:nvGrpSpPr>
        <p:grpSpPr>
          <a:xfrm>
            <a:off x="7493749" y="4907546"/>
            <a:ext cx="643968" cy="678764"/>
            <a:chOff x="7493749" y="4907546"/>
            <a:chExt cx="643968" cy="678764"/>
          </a:xfrm>
        </p:grpSpPr>
        <p:sp>
          <p:nvSpPr>
            <p:cNvPr id="30" name="Ellipse 92">
              <a:extLst>
                <a:ext uri="{FF2B5EF4-FFF2-40B4-BE49-F238E27FC236}">
                  <a16:creationId xmlns:a16="http://schemas.microsoft.com/office/drawing/2014/main" id="{4E1DA554-EA51-E47D-179B-21F57803166C}"/>
                </a:ext>
              </a:extLst>
            </p:cNvPr>
            <p:cNvSpPr/>
            <p:nvPr/>
          </p:nvSpPr>
          <p:spPr>
            <a:xfrm>
              <a:off x="7493749"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1" name="Ellipse 93">
              <a:extLst>
                <a:ext uri="{FF2B5EF4-FFF2-40B4-BE49-F238E27FC236}">
                  <a16:creationId xmlns:a16="http://schemas.microsoft.com/office/drawing/2014/main" id="{7DFAEA86-1F9A-7D16-8F29-08565F7E017D}"/>
                </a:ext>
              </a:extLst>
            </p:cNvPr>
            <p:cNvSpPr/>
            <p:nvPr/>
          </p:nvSpPr>
          <p:spPr>
            <a:xfrm>
              <a:off x="7585744"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2" name="グループ化 91">
            <a:extLst>
              <a:ext uri="{FF2B5EF4-FFF2-40B4-BE49-F238E27FC236}">
                <a16:creationId xmlns:a16="http://schemas.microsoft.com/office/drawing/2014/main" id="{87E618C7-58CF-C146-6810-9A7483784A9D}"/>
              </a:ext>
            </a:extLst>
          </p:cNvPr>
          <p:cNvGrpSpPr/>
          <p:nvPr/>
        </p:nvGrpSpPr>
        <p:grpSpPr>
          <a:xfrm>
            <a:off x="9175224" y="4907546"/>
            <a:ext cx="643968" cy="678764"/>
            <a:chOff x="9175224" y="4907546"/>
            <a:chExt cx="643968" cy="678764"/>
          </a:xfrm>
        </p:grpSpPr>
        <p:sp>
          <p:nvSpPr>
            <p:cNvPr id="28" name="Ellipse 90">
              <a:extLst>
                <a:ext uri="{FF2B5EF4-FFF2-40B4-BE49-F238E27FC236}">
                  <a16:creationId xmlns:a16="http://schemas.microsoft.com/office/drawing/2014/main" id="{FF99A3DD-364C-EB30-8897-413DB96E84C3}"/>
                </a:ext>
              </a:extLst>
            </p:cNvPr>
            <p:cNvSpPr/>
            <p:nvPr/>
          </p:nvSpPr>
          <p:spPr>
            <a:xfrm>
              <a:off x="9175224"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9" name="Ellipse 91">
              <a:extLst>
                <a:ext uri="{FF2B5EF4-FFF2-40B4-BE49-F238E27FC236}">
                  <a16:creationId xmlns:a16="http://schemas.microsoft.com/office/drawing/2014/main" id="{EE954ADE-4FC1-45AB-01B9-64AF40065175}"/>
                </a:ext>
              </a:extLst>
            </p:cNvPr>
            <p:cNvSpPr/>
            <p:nvPr/>
          </p:nvSpPr>
          <p:spPr>
            <a:xfrm>
              <a:off x="9267219"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1" name="グループ化 90">
            <a:extLst>
              <a:ext uri="{FF2B5EF4-FFF2-40B4-BE49-F238E27FC236}">
                <a16:creationId xmlns:a16="http://schemas.microsoft.com/office/drawing/2014/main" id="{8F57A7C0-B799-4695-8CA5-EF1787F99075}"/>
              </a:ext>
            </a:extLst>
          </p:cNvPr>
          <p:cNvGrpSpPr/>
          <p:nvPr/>
        </p:nvGrpSpPr>
        <p:grpSpPr>
          <a:xfrm>
            <a:off x="3302838" y="6230278"/>
            <a:ext cx="643968" cy="678764"/>
            <a:chOff x="3302838" y="6230278"/>
            <a:chExt cx="643968" cy="678764"/>
          </a:xfrm>
        </p:grpSpPr>
        <p:sp>
          <p:nvSpPr>
            <p:cNvPr id="26" name="Ellipse 88">
              <a:extLst>
                <a:ext uri="{FF2B5EF4-FFF2-40B4-BE49-F238E27FC236}">
                  <a16:creationId xmlns:a16="http://schemas.microsoft.com/office/drawing/2014/main" id="{69FFB529-2698-3B30-1EC4-FF715ACFB2C3}"/>
                </a:ext>
              </a:extLst>
            </p:cNvPr>
            <p:cNvSpPr/>
            <p:nvPr/>
          </p:nvSpPr>
          <p:spPr>
            <a:xfrm>
              <a:off x="3302838"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7" name="Ellipse 89">
              <a:extLst>
                <a:ext uri="{FF2B5EF4-FFF2-40B4-BE49-F238E27FC236}">
                  <a16:creationId xmlns:a16="http://schemas.microsoft.com/office/drawing/2014/main" id="{D7C12CB5-B2DC-40E4-0C0F-C41CEF135A03}"/>
                </a:ext>
              </a:extLst>
            </p:cNvPr>
            <p:cNvSpPr/>
            <p:nvPr/>
          </p:nvSpPr>
          <p:spPr>
            <a:xfrm>
              <a:off x="3394833"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0" name="グループ化 89">
            <a:extLst>
              <a:ext uri="{FF2B5EF4-FFF2-40B4-BE49-F238E27FC236}">
                <a16:creationId xmlns:a16="http://schemas.microsoft.com/office/drawing/2014/main" id="{77C3E499-1540-A0A9-8745-C4CE622D4180}"/>
              </a:ext>
            </a:extLst>
          </p:cNvPr>
          <p:cNvGrpSpPr/>
          <p:nvPr/>
        </p:nvGrpSpPr>
        <p:grpSpPr>
          <a:xfrm>
            <a:off x="4984314" y="6230278"/>
            <a:ext cx="643968" cy="678764"/>
            <a:chOff x="4984314" y="6230278"/>
            <a:chExt cx="643968" cy="678764"/>
          </a:xfrm>
        </p:grpSpPr>
        <p:sp>
          <p:nvSpPr>
            <p:cNvPr id="24" name="Ellipse 86">
              <a:extLst>
                <a:ext uri="{FF2B5EF4-FFF2-40B4-BE49-F238E27FC236}">
                  <a16:creationId xmlns:a16="http://schemas.microsoft.com/office/drawing/2014/main" id="{3A0B4223-3D66-D2E9-4661-825312EFCB4E}"/>
                </a:ext>
              </a:extLst>
            </p:cNvPr>
            <p:cNvSpPr/>
            <p:nvPr/>
          </p:nvSpPr>
          <p:spPr>
            <a:xfrm>
              <a:off x="4984314"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5" name="Ellipse 87">
              <a:extLst>
                <a:ext uri="{FF2B5EF4-FFF2-40B4-BE49-F238E27FC236}">
                  <a16:creationId xmlns:a16="http://schemas.microsoft.com/office/drawing/2014/main" id="{A83F9D2A-3475-CC67-685F-D799104411D4}"/>
                </a:ext>
              </a:extLst>
            </p:cNvPr>
            <p:cNvSpPr/>
            <p:nvPr/>
          </p:nvSpPr>
          <p:spPr>
            <a:xfrm>
              <a:off x="5076309"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79" name="グループ化 78">
            <a:extLst>
              <a:ext uri="{FF2B5EF4-FFF2-40B4-BE49-F238E27FC236}">
                <a16:creationId xmlns:a16="http://schemas.microsoft.com/office/drawing/2014/main" id="{B1CB6650-ED72-B271-E69A-FD8B8269FF26}"/>
              </a:ext>
            </a:extLst>
          </p:cNvPr>
          <p:cNvGrpSpPr/>
          <p:nvPr/>
        </p:nvGrpSpPr>
        <p:grpSpPr>
          <a:xfrm>
            <a:off x="6665790" y="6230278"/>
            <a:ext cx="643968" cy="678764"/>
            <a:chOff x="6665790" y="6230278"/>
            <a:chExt cx="643968" cy="678764"/>
          </a:xfrm>
        </p:grpSpPr>
        <p:sp>
          <p:nvSpPr>
            <p:cNvPr id="22" name="Ellipse 84">
              <a:extLst>
                <a:ext uri="{FF2B5EF4-FFF2-40B4-BE49-F238E27FC236}">
                  <a16:creationId xmlns:a16="http://schemas.microsoft.com/office/drawing/2014/main" id="{91DB3533-A5D1-1FB2-8B87-2F8A68C512C7}"/>
                </a:ext>
              </a:extLst>
            </p:cNvPr>
            <p:cNvSpPr/>
            <p:nvPr/>
          </p:nvSpPr>
          <p:spPr>
            <a:xfrm>
              <a:off x="6665790"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3" name="Ellipse 85">
              <a:extLst>
                <a:ext uri="{FF2B5EF4-FFF2-40B4-BE49-F238E27FC236}">
                  <a16:creationId xmlns:a16="http://schemas.microsoft.com/office/drawing/2014/main" id="{E5D430F6-D7DE-BB9B-CE98-899FBD4DACF8}"/>
                </a:ext>
              </a:extLst>
            </p:cNvPr>
            <p:cNvSpPr/>
            <p:nvPr/>
          </p:nvSpPr>
          <p:spPr>
            <a:xfrm>
              <a:off x="6757785"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77" name="グループ化 76">
            <a:extLst>
              <a:ext uri="{FF2B5EF4-FFF2-40B4-BE49-F238E27FC236}">
                <a16:creationId xmlns:a16="http://schemas.microsoft.com/office/drawing/2014/main" id="{E31F9216-C11A-3D69-04BF-F99A5E8B3449}"/>
              </a:ext>
            </a:extLst>
          </p:cNvPr>
          <p:cNvGrpSpPr/>
          <p:nvPr/>
        </p:nvGrpSpPr>
        <p:grpSpPr>
          <a:xfrm>
            <a:off x="8347265" y="6230278"/>
            <a:ext cx="643968" cy="678764"/>
            <a:chOff x="8347265" y="6230278"/>
            <a:chExt cx="643968" cy="678764"/>
          </a:xfrm>
        </p:grpSpPr>
        <p:sp>
          <p:nvSpPr>
            <p:cNvPr id="20" name="Ellipse 71">
              <a:extLst>
                <a:ext uri="{FF2B5EF4-FFF2-40B4-BE49-F238E27FC236}">
                  <a16:creationId xmlns:a16="http://schemas.microsoft.com/office/drawing/2014/main" id="{BA2FAF8B-37CB-A0B8-67AA-AEDCA9CDCC48}"/>
                </a:ext>
              </a:extLst>
            </p:cNvPr>
            <p:cNvSpPr/>
            <p:nvPr/>
          </p:nvSpPr>
          <p:spPr>
            <a:xfrm>
              <a:off x="8347265"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1" name="Ellipse 72">
              <a:extLst>
                <a:ext uri="{FF2B5EF4-FFF2-40B4-BE49-F238E27FC236}">
                  <a16:creationId xmlns:a16="http://schemas.microsoft.com/office/drawing/2014/main" id="{2DE6BD3B-859C-3E11-F7A9-A930EB4C76DD}"/>
                </a:ext>
              </a:extLst>
            </p:cNvPr>
            <p:cNvSpPr/>
            <p:nvPr/>
          </p:nvSpPr>
          <p:spPr>
            <a:xfrm>
              <a:off x="8439260"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76" name="グループ化 75">
            <a:extLst>
              <a:ext uri="{FF2B5EF4-FFF2-40B4-BE49-F238E27FC236}">
                <a16:creationId xmlns:a16="http://schemas.microsoft.com/office/drawing/2014/main" id="{BB779CD7-767E-BD5D-834C-B47E647CE823}"/>
              </a:ext>
            </a:extLst>
          </p:cNvPr>
          <p:cNvGrpSpPr/>
          <p:nvPr/>
        </p:nvGrpSpPr>
        <p:grpSpPr>
          <a:xfrm>
            <a:off x="10028741" y="6230278"/>
            <a:ext cx="643968" cy="678764"/>
            <a:chOff x="10028741" y="6230278"/>
            <a:chExt cx="643968" cy="678764"/>
          </a:xfrm>
        </p:grpSpPr>
        <p:sp>
          <p:nvSpPr>
            <p:cNvPr id="18" name="Ellipse 60">
              <a:extLst>
                <a:ext uri="{FF2B5EF4-FFF2-40B4-BE49-F238E27FC236}">
                  <a16:creationId xmlns:a16="http://schemas.microsoft.com/office/drawing/2014/main" id="{ED8B8590-A271-C192-B1BC-A4F8743E697C}"/>
                </a:ext>
              </a:extLst>
            </p:cNvPr>
            <p:cNvSpPr/>
            <p:nvPr/>
          </p:nvSpPr>
          <p:spPr>
            <a:xfrm>
              <a:off x="10028741"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9" name="Ellipse 65">
              <a:extLst>
                <a:ext uri="{FF2B5EF4-FFF2-40B4-BE49-F238E27FC236}">
                  <a16:creationId xmlns:a16="http://schemas.microsoft.com/office/drawing/2014/main" id="{F01C89B8-6476-99DA-3238-D233B151361E}"/>
                </a:ext>
              </a:extLst>
            </p:cNvPr>
            <p:cNvSpPr/>
            <p:nvPr/>
          </p:nvSpPr>
          <p:spPr>
            <a:xfrm>
              <a:off x="10120736"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97" name="グループ化 96">
            <a:extLst>
              <a:ext uri="{FF2B5EF4-FFF2-40B4-BE49-F238E27FC236}">
                <a16:creationId xmlns:a16="http://schemas.microsoft.com/office/drawing/2014/main" id="{4F4D6131-B7F0-0B7E-1EB7-4A3CBC79D128}"/>
              </a:ext>
            </a:extLst>
          </p:cNvPr>
          <p:cNvGrpSpPr/>
          <p:nvPr/>
        </p:nvGrpSpPr>
        <p:grpSpPr>
          <a:xfrm>
            <a:off x="5010268" y="4078947"/>
            <a:ext cx="2302932" cy="2302932"/>
            <a:chOff x="4986823" y="4093014"/>
            <a:chExt cx="2302932" cy="2302932"/>
          </a:xfrm>
        </p:grpSpPr>
        <p:sp>
          <p:nvSpPr>
            <p:cNvPr id="54" name="Ellipse 70">
              <a:extLst>
                <a:ext uri="{FF2B5EF4-FFF2-40B4-BE49-F238E27FC236}">
                  <a16:creationId xmlns:a16="http://schemas.microsoft.com/office/drawing/2014/main" id="{DC00B2CD-AAC5-25DA-0A05-77A0505618FF}"/>
                </a:ext>
              </a:extLst>
            </p:cNvPr>
            <p:cNvSpPr/>
            <p:nvPr/>
          </p:nvSpPr>
          <p:spPr>
            <a:xfrm>
              <a:off x="5562533" y="4668724"/>
              <a:ext cx="1151513" cy="1151513"/>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5" name="Ellipse 73">
              <a:extLst>
                <a:ext uri="{FF2B5EF4-FFF2-40B4-BE49-F238E27FC236}">
                  <a16:creationId xmlns:a16="http://schemas.microsoft.com/office/drawing/2014/main" id="{A315B133-7DB1-048B-FD14-8181D5ED375D}"/>
                </a:ext>
              </a:extLst>
            </p:cNvPr>
            <p:cNvSpPr/>
            <p:nvPr/>
          </p:nvSpPr>
          <p:spPr>
            <a:xfrm>
              <a:off x="5353668" y="4459859"/>
              <a:ext cx="1569242" cy="156924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Ellipse 74">
              <a:extLst>
                <a:ext uri="{FF2B5EF4-FFF2-40B4-BE49-F238E27FC236}">
                  <a16:creationId xmlns:a16="http://schemas.microsoft.com/office/drawing/2014/main" id="{FFE87C38-4C24-0632-10DB-C7EC4A11F1B6}"/>
                </a:ext>
              </a:extLst>
            </p:cNvPr>
            <p:cNvSpPr/>
            <p:nvPr/>
          </p:nvSpPr>
          <p:spPr>
            <a:xfrm>
              <a:off x="5166589" y="4272780"/>
              <a:ext cx="1943400" cy="1943400"/>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Ellipse 75">
              <a:extLst>
                <a:ext uri="{FF2B5EF4-FFF2-40B4-BE49-F238E27FC236}">
                  <a16:creationId xmlns:a16="http://schemas.microsoft.com/office/drawing/2014/main" id="{D4DEC8F7-95D8-B0AC-4A35-E84239F931E2}"/>
                </a:ext>
              </a:extLst>
            </p:cNvPr>
            <p:cNvSpPr/>
            <p:nvPr/>
          </p:nvSpPr>
          <p:spPr>
            <a:xfrm>
              <a:off x="4986823" y="4093014"/>
              <a:ext cx="2302932" cy="230293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98" name="グループ化 97">
            <a:extLst>
              <a:ext uri="{FF2B5EF4-FFF2-40B4-BE49-F238E27FC236}">
                <a16:creationId xmlns:a16="http://schemas.microsoft.com/office/drawing/2014/main" id="{D4AEEF1C-5DFD-6541-43E3-392F9D0A5DD7}"/>
              </a:ext>
            </a:extLst>
          </p:cNvPr>
          <p:cNvGrpSpPr/>
          <p:nvPr/>
        </p:nvGrpSpPr>
        <p:grpSpPr>
          <a:xfrm>
            <a:off x="6663429" y="4086220"/>
            <a:ext cx="2302932" cy="2302932"/>
            <a:chOff x="6663429" y="4067464"/>
            <a:chExt cx="2302932" cy="2302932"/>
          </a:xfrm>
        </p:grpSpPr>
        <p:sp>
          <p:nvSpPr>
            <p:cNvPr id="59" name="Ellipse 70">
              <a:extLst>
                <a:ext uri="{FF2B5EF4-FFF2-40B4-BE49-F238E27FC236}">
                  <a16:creationId xmlns:a16="http://schemas.microsoft.com/office/drawing/2014/main" id="{BAD305F2-5319-31C9-2771-7CB1C983ED8E}"/>
                </a:ext>
              </a:extLst>
            </p:cNvPr>
            <p:cNvSpPr/>
            <p:nvPr/>
          </p:nvSpPr>
          <p:spPr>
            <a:xfrm>
              <a:off x="7239139" y="4643174"/>
              <a:ext cx="1151513" cy="1151513"/>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0" name="Ellipse 73">
              <a:extLst>
                <a:ext uri="{FF2B5EF4-FFF2-40B4-BE49-F238E27FC236}">
                  <a16:creationId xmlns:a16="http://schemas.microsoft.com/office/drawing/2014/main" id="{23D6CF87-CCDC-20A3-3FDC-5DB93297ED74}"/>
                </a:ext>
              </a:extLst>
            </p:cNvPr>
            <p:cNvSpPr/>
            <p:nvPr/>
          </p:nvSpPr>
          <p:spPr>
            <a:xfrm>
              <a:off x="7030274" y="4434309"/>
              <a:ext cx="1569242" cy="156924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Ellipse 74">
              <a:extLst>
                <a:ext uri="{FF2B5EF4-FFF2-40B4-BE49-F238E27FC236}">
                  <a16:creationId xmlns:a16="http://schemas.microsoft.com/office/drawing/2014/main" id="{55F73FD2-19B5-EF6E-93D7-7D9133E690FA}"/>
                </a:ext>
              </a:extLst>
            </p:cNvPr>
            <p:cNvSpPr/>
            <p:nvPr/>
          </p:nvSpPr>
          <p:spPr>
            <a:xfrm>
              <a:off x="6843195" y="4247230"/>
              <a:ext cx="1943400" cy="1943400"/>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2" name="Ellipse 75">
              <a:extLst>
                <a:ext uri="{FF2B5EF4-FFF2-40B4-BE49-F238E27FC236}">
                  <a16:creationId xmlns:a16="http://schemas.microsoft.com/office/drawing/2014/main" id="{80FB7F92-B77B-DA09-AFF8-59F224D01683}"/>
                </a:ext>
              </a:extLst>
            </p:cNvPr>
            <p:cNvSpPr/>
            <p:nvPr/>
          </p:nvSpPr>
          <p:spPr>
            <a:xfrm>
              <a:off x="6663429" y="4067464"/>
              <a:ext cx="2302932" cy="230293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99" name="グループ化 98">
            <a:extLst>
              <a:ext uri="{FF2B5EF4-FFF2-40B4-BE49-F238E27FC236}">
                <a16:creationId xmlns:a16="http://schemas.microsoft.com/office/drawing/2014/main" id="{4AB00C8E-DF32-EC11-71FA-CA11D2545BAB}"/>
              </a:ext>
            </a:extLst>
          </p:cNvPr>
          <p:cNvGrpSpPr/>
          <p:nvPr/>
        </p:nvGrpSpPr>
        <p:grpSpPr>
          <a:xfrm>
            <a:off x="5836308" y="2693989"/>
            <a:ext cx="2302932" cy="2302932"/>
            <a:chOff x="5836308" y="2693989"/>
            <a:chExt cx="2302932" cy="2302932"/>
          </a:xfrm>
        </p:grpSpPr>
        <p:sp>
          <p:nvSpPr>
            <p:cNvPr id="64" name="Ellipse 70">
              <a:extLst>
                <a:ext uri="{FF2B5EF4-FFF2-40B4-BE49-F238E27FC236}">
                  <a16:creationId xmlns:a16="http://schemas.microsoft.com/office/drawing/2014/main" id="{D8339B84-7373-D170-4E9C-BFF442AA903F}"/>
                </a:ext>
              </a:extLst>
            </p:cNvPr>
            <p:cNvSpPr/>
            <p:nvPr/>
          </p:nvSpPr>
          <p:spPr>
            <a:xfrm>
              <a:off x="6412018" y="3269699"/>
              <a:ext cx="1151513" cy="1151513"/>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Ellipse 73">
              <a:extLst>
                <a:ext uri="{FF2B5EF4-FFF2-40B4-BE49-F238E27FC236}">
                  <a16:creationId xmlns:a16="http://schemas.microsoft.com/office/drawing/2014/main" id="{B7ABFBD2-F4A1-8C5D-342C-D1C9592EF29A}"/>
                </a:ext>
              </a:extLst>
            </p:cNvPr>
            <p:cNvSpPr/>
            <p:nvPr/>
          </p:nvSpPr>
          <p:spPr>
            <a:xfrm>
              <a:off x="6203153" y="3060834"/>
              <a:ext cx="1569242" cy="156924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Ellipse 74">
              <a:extLst>
                <a:ext uri="{FF2B5EF4-FFF2-40B4-BE49-F238E27FC236}">
                  <a16:creationId xmlns:a16="http://schemas.microsoft.com/office/drawing/2014/main" id="{FF9C0E99-B848-19EE-56BD-F53956265636}"/>
                </a:ext>
              </a:extLst>
            </p:cNvPr>
            <p:cNvSpPr/>
            <p:nvPr/>
          </p:nvSpPr>
          <p:spPr>
            <a:xfrm>
              <a:off x="6016074" y="2873755"/>
              <a:ext cx="1943400" cy="1943400"/>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Ellipse 75">
              <a:extLst>
                <a:ext uri="{FF2B5EF4-FFF2-40B4-BE49-F238E27FC236}">
                  <a16:creationId xmlns:a16="http://schemas.microsoft.com/office/drawing/2014/main" id="{B35CF81A-F2F0-CFC0-5C51-5FD734AB13FD}"/>
                </a:ext>
              </a:extLst>
            </p:cNvPr>
            <p:cNvSpPr/>
            <p:nvPr/>
          </p:nvSpPr>
          <p:spPr>
            <a:xfrm>
              <a:off x="5836308" y="2693989"/>
              <a:ext cx="2302932" cy="230293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00" name="グループ化 99">
            <a:extLst>
              <a:ext uri="{FF2B5EF4-FFF2-40B4-BE49-F238E27FC236}">
                <a16:creationId xmlns:a16="http://schemas.microsoft.com/office/drawing/2014/main" id="{745EF91D-378C-A0C4-1BFD-4EF25171BF5B}"/>
              </a:ext>
            </a:extLst>
          </p:cNvPr>
          <p:cNvGrpSpPr/>
          <p:nvPr/>
        </p:nvGrpSpPr>
        <p:grpSpPr>
          <a:xfrm>
            <a:off x="7546972" y="2707086"/>
            <a:ext cx="2302932" cy="2302932"/>
            <a:chOff x="7547798" y="2647733"/>
            <a:chExt cx="2302932" cy="2302932"/>
          </a:xfrm>
        </p:grpSpPr>
        <p:sp>
          <p:nvSpPr>
            <p:cNvPr id="69" name="Ellipse 70">
              <a:extLst>
                <a:ext uri="{FF2B5EF4-FFF2-40B4-BE49-F238E27FC236}">
                  <a16:creationId xmlns:a16="http://schemas.microsoft.com/office/drawing/2014/main" id="{BE733D7C-A7FF-91C6-B7C2-162C64730A0D}"/>
                </a:ext>
              </a:extLst>
            </p:cNvPr>
            <p:cNvSpPr/>
            <p:nvPr/>
          </p:nvSpPr>
          <p:spPr>
            <a:xfrm>
              <a:off x="8123508" y="3223443"/>
              <a:ext cx="1151513" cy="1151513"/>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0" name="Ellipse 73">
              <a:extLst>
                <a:ext uri="{FF2B5EF4-FFF2-40B4-BE49-F238E27FC236}">
                  <a16:creationId xmlns:a16="http://schemas.microsoft.com/office/drawing/2014/main" id="{57D162C0-CE06-14DA-D1D0-F3C6FB2C4F94}"/>
                </a:ext>
              </a:extLst>
            </p:cNvPr>
            <p:cNvSpPr/>
            <p:nvPr/>
          </p:nvSpPr>
          <p:spPr>
            <a:xfrm>
              <a:off x="7914643" y="3014578"/>
              <a:ext cx="1569242" cy="156924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Ellipse 74">
              <a:extLst>
                <a:ext uri="{FF2B5EF4-FFF2-40B4-BE49-F238E27FC236}">
                  <a16:creationId xmlns:a16="http://schemas.microsoft.com/office/drawing/2014/main" id="{B37B970F-3C65-B2AC-2004-D7418A3D6617}"/>
                </a:ext>
              </a:extLst>
            </p:cNvPr>
            <p:cNvSpPr/>
            <p:nvPr/>
          </p:nvSpPr>
          <p:spPr>
            <a:xfrm>
              <a:off x="7727564" y="2827499"/>
              <a:ext cx="1943400" cy="1943400"/>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Ellipse 75">
              <a:extLst>
                <a:ext uri="{FF2B5EF4-FFF2-40B4-BE49-F238E27FC236}">
                  <a16:creationId xmlns:a16="http://schemas.microsoft.com/office/drawing/2014/main" id="{83094830-9C86-A8AF-8546-3C1915590663}"/>
                </a:ext>
              </a:extLst>
            </p:cNvPr>
            <p:cNvSpPr/>
            <p:nvPr/>
          </p:nvSpPr>
          <p:spPr>
            <a:xfrm>
              <a:off x="7547798" y="2647733"/>
              <a:ext cx="2302932" cy="2302932"/>
            </a:xfrm>
            <a:prstGeom prst="ellipse">
              <a:avLst/>
            </a:prstGeom>
            <a:noFill/>
            <a:ln w="28575">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mc:AlternateContent xmlns:mc="http://schemas.openxmlformats.org/markup-compatibility/2006" xmlns:a14="http://schemas.microsoft.com/office/drawing/2010/main">
        <mc:Choice Requires="a14">
          <p:sp>
            <p:nvSpPr>
              <p:cNvPr id="85" name="ZoneTexte 120">
                <a:extLst>
                  <a:ext uri="{FF2B5EF4-FFF2-40B4-BE49-F238E27FC236}">
                    <a16:creationId xmlns:a16="http://schemas.microsoft.com/office/drawing/2014/main" id="{A8E883CD-C2F3-6C60-94DC-D99638966643}"/>
                  </a:ext>
                </a:extLst>
              </p:cNvPr>
              <p:cNvSpPr txBox="1"/>
              <p:nvPr/>
            </p:nvSpPr>
            <p:spPr>
              <a:xfrm>
                <a:off x="1764188" y="5679407"/>
                <a:ext cx="3259482" cy="584775"/>
              </a:xfrm>
              <a:prstGeom prst="rect">
                <a:avLst/>
              </a:prstGeom>
              <a:noFill/>
            </p:spPr>
            <p:txBody>
              <a:bodyPr wrap="none" rtlCol="0">
                <a:spAutoFit/>
              </a:bodyPr>
              <a:lstStyle/>
              <a:p>
                <a:r>
                  <a:rPr lang="fr-FR" sz="3200" dirty="0" err="1">
                    <a:latin typeface="Arial" panose="020B0604020202020204" pitchFamily="34" charset="0"/>
                    <a:cs typeface="Arial" panose="020B0604020202020204" pitchFamily="34" charset="0"/>
                  </a:rPr>
                  <a:t>Primary</a:t>
                </a:r>
                <a:r>
                  <a:rPr lang="fr-FR" sz="3200" dirty="0">
                    <a:latin typeface="Arial" panose="020B0604020202020204" pitchFamily="34" charset="0"/>
                    <a:cs typeface="Arial" panose="020B0604020202020204" pitchFamily="34" charset="0"/>
                  </a:rPr>
                  <a:t> </a:t>
                </a:r>
                <a:r>
                  <a:rPr lang="fr-FR" sz="3200" dirty="0" err="1">
                    <a:latin typeface="Arial" panose="020B0604020202020204" pitchFamily="34" charset="0"/>
                    <a:cs typeface="Arial" panose="020B0604020202020204" pitchFamily="34" charset="0"/>
                  </a:rPr>
                  <a:t>wave</a:t>
                </a:r>
                <a:r>
                  <a:rPr lang="fr-FR" sz="3200" dirty="0">
                    <a:latin typeface="Arial" panose="020B0604020202020204" pitchFamily="34" charset="0"/>
                    <a:cs typeface="Arial" panose="020B0604020202020204" pitchFamily="34" charset="0"/>
                  </a:rPr>
                  <a:t> </a:t>
                </a:r>
                <a14:m>
                  <m:oMath xmlns:m="http://schemas.openxmlformats.org/officeDocument/2006/math">
                    <m:sSub>
                      <m:sSubPr>
                        <m:ctrlPr>
                          <a:rPr lang="fr-FR" sz="3200" b="0" i="1" smtClean="0">
                            <a:latin typeface="Cambria Math" panose="02040503050406030204" pitchFamily="18" charset="0"/>
                          </a:rPr>
                        </m:ctrlPr>
                      </m:sSubPr>
                      <m:e>
                        <m:r>
                          <m:rPr>
                            <m:sty m:val="p"/>
                          </m:rPr>
                          <a:rPr lang="fr-FR" sz="3200" b="0" i="0" smtClean="0">
                            <a:latin typeface="Cambria Math" panose="02040503050406030204" pitchFamily="18" charset="0"/>
                          </a:rPr>
                          <m:t>Ψ</m:t>
                        </m:r>
                      </m:e>
                      <m:sub>
                        <m:r>
                          <a:rPr lang="fr-FR" sz="3200" b="0" i="1" smtClean="0">
                            <a:latin typeface="Cambria Math" panose="02040503050406030204" pitchFamily="18" charset="0"/>
                          </a:rPr>
                          <m:t>0</m:t>
                        </m:r>
                      </m:sub>
                    </m:sSub>
                  </m:oMath>
                </a14:m>
                <a:endParaRPr lang="fr-FR" sz="3200" dirty="0">
                  <a:latin typeface="Arial" panose="020B0604020202020204" pitchFamily="34" charset="0"/>
                  <a:cs typeface="Arial" panose="020B0604020202020204" pitchFamily="34" charset="0"/>
                </a:endParaRPr>
              </a:p>
            </p:txBody>
          </p:sp>
        </mc:Choice>
        <mc:Fallback xmlns="">
          <p:sp>
            <p:nvSpPr>
              <p:cNvPr id="85" name="ZoneTexte 120">
                <a:extLst>
                  <a:ext uri="{FF2B5EF4-FFF2-40B4-BE49-F238E27FC236}">
                    <a16:creationId xmlns:a16="http://schemas.microsoft.com/office/drawing/2014/main" id="{A8E883CD-C2F3-6C60-94DC-D99638966643}"/>
                  </a:ext>
                </a:extLst>
              </p:cNvPr>
              <p:cNvSpPr txBox="1">
                <a:spLocks noRot="1" noChangeAspect="1" noMove="1" noResize="1" noEditPoints="1" noAdjustHandles="1" noChangeArrowheads="1" noChangeShapeType="1" noTextEdit="1"/>
              </p:cNvSpPr>
              <p:nvPr/>
            </p:nvSpPr>
            <p:spPr>
              <a:xfrm>
                <a:off x="1764188" y="5679407"/>
                <a:ext cx="3259482" cy="584775"/>
              </a:xfrm>
              <a:prstGeom prst="rect">
                <a:avLst/>
              </a:prstGeom>
              <a:blipFill>
                <a:blip r:embed="rId5"/>
                <a:stretch>
                  <a:fillRect l="-4651" t="-12766" b="-29787"/>
                </a:stretch>
              </a:blipFill>
            </p:spPr>
            <p:txBody>
              <a:bodyPr/>
              <a:lstStyle/>
              <a:p>
                <a:r>
                  <a:rPr lang="en-US">
                    <a:noFill/>
                  </a:rPr>
                  <a:t> </a:t>
                </a:r>
              </a:p>
            </p:txBody>
          </p:sp>
        </mc:Fallback>
      </mc:AlternateContent>
      <p:sp>
        <p:nvSpPr>
          <p:cNvPr id="86" name="ZoneTexte 119">
            <a:extLst>
              <a:ext uri="{FF2B5EF4-FFF2-40B4-BE49-F238E27FC236}">
                <a16:creationId xmlns:a16="http://schemas.microsoft.com/office/drawing/2014/main" id="{C871E27A-A98E-F1CA-EF0F-6EFB48F26CA3}"/>
              </a:ext>
            </a:extLst>
          </p:cNvPr>
          <p:cNvSpPr txBox="1"/>
          <p:nvPr/>
        </p:nvSpPr>
        <p:spPr>
          <a:xfrm>
            <a:off x="2726558" y="2038231"/>
            <a:ext cx="1165860" cy="583565"/>
          </a:xfrm>
          <a:prstGeom prst="rect">
            <a:avLst/>
          </a:prstGeom>
          <a:noFill/>
        </p:spPr>
        <p:txBody>
          <a:bodyPr wrap="none" rtlCol="0">
            <a:spAutoFit/>
          </a:bodyPr>
          <a:lstStyle/>
          <a:p>
            <a:r>
              <a:rPr lang="fr-FR" sz="3200" dirty="0">
                <a:latin typeface="Arial" panose="020B0604020202020204" pitchFamily="34" charset="0"/>
                <a:cs typeface="Arial" panose="020B0604020202020204" pitchFamily="34" charset="0"/>
              </a:rPr>
              <a:t>X-ray</a:t>
            </a:r>
          </a:p>
        </p:txBody>
      </p:sp>
      <mc:AlternateContent xmlns:mc="http://schemas.openxmlformats.org/markup-compatibility/2006" xmlns:a14="http://schemas.microsoft.com/office/drawing/2010/main">
        <mc:Choice Requires="a14">
          <p:sp>
            <p:nvSpPr>
              <p:cNvPr id="7" name="ZoneTexte 140">
                <a:extLst>
                  <a:ext uri="{FF2B5EF4-FFF2-40B4-BE49-F238E27FC236}">
                    <a16:creationId xmlns:a16="http://schemas.microsoft.com/office/drawing/2014/main" id="{6891EE87-3569-3383-0273-6AA51BA79863}"/>
                  </a:ext>
                </a:extLst>
              </p:cNvPr>
              <p:cNvSpPr txBox="1"/>
              <p:nvPr/>
            </p:nvSpPr>
            <p:spPr>
              <a:xfrm>
                <a:off x="6774747" y="1334258"/>
                <a:ext cx="610295"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fr-FR" sz="3200" b="0" i="1" smtClean="0">
                          <a:solidFill>
                            <a:srgbClr val="C00000"/>
                          </a:solidFill>
                          <a:latin typeface="Cambria Math" panose="02040503050406030204" pitchFamily="18" charset="0"/>
                        </a:rPr>
                        <m:t>𝜙</m:t>
                      </m:r>
                    </m:oMath>
                  </m:oMathPara>
                </a14:m>
                <a:endParaRPr lang="en-GB" sz="3200" dirty="0">
                  <a:solidFill>
                    <a:srgbClr val="C00000"/>
                  </a:solidFill>
                  <a:latin typeface="Arial" panose="020B0604020202020204" pitchFamily="34" charset="0"/>
                  <a:cs typeface="Arial" panose="020B0604020202020204" pitchFamily="34" charset="0"/>
                </a:endParaRPr>
              </a:p>
            </p:txBody>
          </p:sp>
        </mc:Choice>
        <mc:Fallback xmlns="">
          <p:sp>
            <p:nvSpPr>
              <p:cNvPr id="7" name="ZoneTexte 140">
                <a:extLst>
                  <a:ext uri="{FF2B5EF4-FFF2-40B4-BE49-F238E27FC236}">
                    <a16:creationId xmlns:a16="http://schemas.microsoft.com/office/drawing/2014/main" id="{6891EE87-3569-3383-0273-6AA51BA79863}"/>
                  </a:ext>
                </a:extLst>
              </p:cNvPr>
              <p:cNvSpPr txBox="1">
                <a:spLocks noRot="1" noChangeAspect="1" noMove="1" noResize="1" noEditPoints="1" noAdjustHandles="1" noChangeArrowheads="1" noChangeShapeType="1" noTextEdit="1"/>
              </p:cNvSpPr>
              <p:nvPr/>
            </p:nvSpPr>
            <p:spPr>
              <a:xfrm>
                <a:off x="6774747" y="1334258"/>
                <a:ext cx="610295" cy="584775"/>
              </a:xfrm>
              <a:prstGeom prst="rect">
                <a:avLst/>
              </a:prstGeom>
              <a:blipFill>
                <a:blip r:embed="rId6"/>
                <a:stretch>
                  <a:fillRect l="-4082" r="-2041" b="-21277"/>
                </a:stretch>
              </a:blipFill>
            </p:spPr>
            <p:txBody>
              <a:bodyPr/>
              <a:lstStyle/>
              <a:p>
                <a:r>
                  <a:rPr lang="en-US">
                    <a:noFill/>
                  </a:rPr>
                  <a:t> </a:t>
                </a:r>
              </a:p>
            </p:txBody>
          </p:sp>
        </mc:Fallback>
      </mc:AlternateContent>
      <p:sp>
        <p:nvSpPr>
          <p:cNvPr id="8" name="Arc 14">
            <a:extLst>
              <a:ext uri="{FF2B5EF4-FFF2-40B4-BE49-F238E27FC236}">
                <a16:creationId xmlns:a16="http://schemas.microsoft.com/office/drawing/2014/main" id="{50362B90-0BCB-9DB1-86CD-C8E6E524159D}"/>
              </a:ext>
            </a:extLst>
          </p:cNvPr>
          <p:cNvSpPr/>
          <p:nvPr/>
        </p:nvSpPr>
        <p:spPr>
          <a:xfrm>
            <a:off x="6610851" y="1997940"/>
            <a:ext cx="900100" cy="285995"/>
          </a:xfrm>
          <a:prstGeom prst="arc">
            <a:avLst>
              <a:gd name="adj1" fmla="val 18008045"/>
              <a:gd name="adj2" fmla="val 13383184"/>
            </a:avLst>
          </a:prstGeom>
          <a:ln w="57150">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cxnSp>
        <p:nvCxnSpPr>
          <p:cNvPr id="9" name="Connecteur droit avec flèche 83">
            <a:extLst>
              <a:ext uri="{FF2B5EF4-FFF2-40B4-BE49-F238E27FC236}">
                <a16:creationId xmlns:a16="http://schemas.microsoft.com/office/drawing/2014/main" id="{A3C2C9E6-4BEF-8BB8-2752-F45AC74CBA1D}"/>
              </a:ext>
            </a:extLst>
          </p:cNvPr>
          <p:cNvCxnSpPr/>
          <p:nvPr/>
        </p:nvCxnSpPr>
        <p:spPr>
          <a:xfrm flipV="1">
            <a:off x="7001166" y="1907657"/>
            <a:ext cx="40005" cy="195834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0" name="ZoneTexte 15">
                <a:extLst>
                  <a:ext uri="{FF2B5EF4-FFF2-40B4-BE49-F238E27FC236}">
                    <a16:creationId xmlns:a16="http://schemas.microsoft.com/office/drawing/2014/main" id="{545DC386-C05F-D0C9-2D7B-6E574131CA21}"/>
                  </a:ext>
                </a:extLst>
              </p:cNvPr>
              <p:cNvSpPr txBox="1"/>
              <p:nvPr/>
            </p:nvSpPr>
            <p:spPr>
              <a:xfrm>
                <a:off x="7563531" y="2178009"/>
                <a:ext cx="541366"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fr-FR" sz="3200" b="0" i="1" smtClean="0">
                          <a:solidFill>
                            <a:srgbClr val="C00000"/>
                          </a:solidFill>
                          <a:latin typeface="Cambria Math" panose="02040503050406030204" pitchFamily="18" charset="0"/>
                        </a:rPr>
                        <m:t>𝜃</m:t>
                      </m:r>
                    </m:oMath>
                  </m:oMathPara>
                </a14:m>
                <a:endParaRPr lang="en-GB" sz="3200" dirty="0">
                  <a:solidFill>
                    <a:srgbClr val="C00000"/>
                  </a:solidFill>
                  <a:latin typeface="Arial" panose="020B0604020202020204" pitchFamily="34" charset="0"/>
                  <a:cs typeface="Arial" panose="020B0604020202020204" pitchFamily="34" charset="0"/>
                </a:endParaRPr>
              </a:p>
            </p:txBody>
          </p:sp>
        </mc:Choice>
        <mc:Fallback xmlns="">
          <p:sp>
            <p:nvSpPr>
              <p:cNvPr id="10" name="ZoneTexte 15">
                <a:extLst>
                  <a:ext uri="{FF2B5EF4-FFF2-40B4-BE49-F238E27FC236}">
                    <a16:creationId xmlns:a16="http://schemas.microsoft.com/office/drawing/2014/main" id="{545DC386-C05F-D0C9-2D7B-6E574131CA21}"/>
                  </a:ext>
                </a:extLst>
              </p:cNvPr>
              <p:cNvSpPr txBox="1">
                <a:spLocks noRot="1" noChangeAspect="1" noMove="1" noResize="1" noEditPoints="1" noAdjustHandles="1" noChangeArrowheads="1" noChangeShapeType="1" noTextEdit="1"/>
              </p:cNvSpPr>
              <p:nvPr/>
            </p:nvSpPr>
            <p:spPr>
              <a:xfrm>
                <a:off x="7563531" y="2178009"/>
                <a:ext cx="541366" cy="584775"/>
              </a:xfrm>
              <a:prstGeom prst="rect">
                <a:avLst/>
              </a:prstGeom>
              <a:blipFill>
                <a:blip r:embed="rId7"/>
                <a:stretch>
                  <a:fillRect/>
                </a:stretch>
              </a:blipFill>
            </p:spPr>
            <p:txBody>
              <a:bodyPr/>
              <a:lstStyle/>
              <a:p>
                <a:r>
                  <a:rPr lang="en-US">
                    <a:noFill/>
                  </a:rPr>
                  <a:t> </a:t>
                </a:r>
              </a:p>
            </p:txBody>
          </p:sp>
        </mc:Fallback>
      </mc:AlternateContent>
      <p:sp>
        <p:nvSpPr>
          <p:cNvPr id="11" name="Forme libre 13">
            <a:extLst>
              <a:ext uri="{FF2B5EF4-FFF2-40B4-BE49-F238E27FC236}">
                <a16:creationId xmlns:a16="http://schemas.microsoft.com/office/drawing/2014/main" id="{4D1FF4F4-304A-E627-2AEE-AD86F5F55EC5}"/>
              </a:ext>
            </a:extLst>
          </p:cNvPr>
          <p:cNvSpPr/>
          <p:nvPr/>
        </p:nvSpPr>
        <p:spPr>
          <a:xfrm>
            <a:off x="7079895" y="2455380"/>
            <a:ext cx="1116793" cy="756641"/>
          </a:xfrm>
          <a:custGeom>
            <a:avLst/>
            <a:gdLst>
              <a:gd name="connsiteX0" fmla="*/ 0 w 304800"/>
              <a:gd name="connsiteY0" fmla="*/ 0 h 276225"/>
              <a:gd name="connsiteX1" fmla="*/ 304800 w 304800"/>
              <a:gd name="connsiteY1" fmla="*/ 276225 h 276225"/>
              <a:gd name="connsiteX0-1" fmla="*/ 0 w 304800"/>
              <a:gd name="connsiteY0-2" fmla="*/ 0 h 276225"/>
              <a:gd name="connsiteX1-3" fmla="*/ 304800 w 304800"/>
              <a:gd name="connsiteY1-4" fmla="*/ 276225 h 276225"/>
              <a:gd name="connsiteX0-5" fmla="*/ 0 w 304800"/>
              <a:gd name="connsiteY0-6" fmla="*/ 0 h 276225"/>
              <a:gd name="connsiteX1-7" fmla="*/ 304800 w 304800"/>
              <a:gd name="connsiteY1-8" fmla="*/ 276225 h 276225"/>
              <a:gd name="connsiteX0-9" fmla="*/ 0 w 509587"/>
              <a:gd name="connsiteY0-10" fmla="*/ 0 h 285750"/>
              <a:gd name="connsiteX1-11" fmla="*/ 509587 w 509587"/>
              <a:gd name="connsiteY1-12" fmla="*/ 285750 h 285750"/>
              <a:gd name="connsiteX0-13" fmla="*/ 0 w 509587"/>
              <a:gd name="connsiteY0-14" fmla="*/ 0 h 285750"/>
              <a:gd name="connsiteX1-15" fmla="*/ 509587 w 509587"/>
              <a:gd name="connsiteY1-16" fmla="*/ 285750 h 285750"/>
              <a:gd name="connsiteX0-17" fmla="*/ 0 w 509587"/>
              <a:gd name="connsiteY0-18" fmla="*/ 0 h 285750"/>
              <a:gd name="connsiteX1-19" fmla="*/ 509587 w 509587"/>
              <a:gd name="connsiteY1-20" fmla="*/ 285750 h 285750"/>
            </a:gdLst>
            <a:ahLst/>
            <a:cxnLst>
              <a:cxn ang="0">
                <a:pos x="connsiteX0-1" y="connsiteY0-2"/>
              </a:cxn>
              <a:cxn ang="0">
                <a:pos x="connsiteX1-3" y="connsiteY1-4"/>
              </a:cxn>
            </a:cxnLst>
            <a:rect l="l" t="t" r="r" b="b"/>
            <a:pathLst>
              <a:path w="509587" h="285750">
                <a:moveTo>
                  <a:pt x="0" y="0"/>
                </a:moveTo>
                <a:cubicBezTo>
                  <a:pt x="244475" y="34925"/>
                  <a:pt x="412749" y="150813"/>
                  <a:pt x="509587" y="285750"/>
                </a:cubicBezTo>
              </a:path>
            </a:pathLst>
          </a:custGeom>
          <a:noFill/>
          <a:ln w="57150">
            <a:solidFill>
              <a:srgbClr val="C0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2" name="Connecteur droit avec flèche 125">
            <a:extLst>
              <a:ext uri="{FF2B5EF4-FFF2-40B4-BE49-F238E27FC236}">
                <a16:creationId xmlns:a16="http://schemas.microsoft.com/office/drawing/2014/main" id="{CC4EDADF-815F-9899-CAC8-86385C5D9E2B}"/>
              </a:ext>
            </a:extLst>
          </p:cNvPr>
          <p:cNvCxnSpPr>
            <a:cxnSpLocks/>
          </p:cNvCxnSpPr>
          <p:nvPr/>
        </p:nvCxnSpPr>
        <p:spPr>
          <a:xfrm flipV="1">
            <a:off x="6987818" y="2766511"/>
            <a:ext cx="2001163" cy="1075546"/>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15" name="コンテンツ プレースホルダー 1">
            <a:extLst>
              <a:ext uri="{FF2B5EF4-FFF2-40B4-BE49-F238E27FC236}">
                <a16:creationId xmlns:a16="http://schemas.microsoft.com/office/drawing/2014/main" id="{8E7450C5-F720-A8C9-D944-B1FED3DFEAE5}"/>
              </a:ext>
            </a:extLst>
          </p:cNvPr>
          <p:cNvSpPr txBox="1">
            <a:spLocks/>
          </p:cNvSpPr>
          <p:nvPr/>
        </p:nvSpPr>
        <p:spPr>
          <a:xfrm>
            <a:off x="360205" y="7999705"/>
            <a:ext cx="13825695" cy="56942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kumimoji="1" sz="1800" kern="1200">
                <a:solidFill>
                  <a:schemeClr val="tx1"/>
                </a:solidFill>
                <a:latin typeface="+mn-lt"/>
                <a:ea typeface="+mn-ea"/>
                <a:cs typeface="+mn-cs"/>
              </a:defRPr>
            </a:lvl9pPr>
          </a:lstStyle>
          <a:p>
            <a:pPr>
              <a:buFont typeface="Arial" panose="020B0604020202020204" pitchFamily="34" charset="0"/>
              <a:buChar char="•"/>
            </a:pPr>
            <a:r>
              <a:rPr lang="en-US" altLang="ja-JP" dirty="0">
                <a:latin typeface="Arial" panose="020B0604020202020204" pitchFamily="34" charset="0"/>
                <a:cs typeface="Arial" panose="020B0604020202020204" pitchFamily="34" charset="0"/>
              </a:rPr>
              <a:t>We aim to extract the structural information through comparison to theoretical results.</a:t>
            </a:r>
          </a:p>
        </p:txBody>
      </p:sp>
      <p:sp>
        <p:nvSpPr>
          <p:cNvPr id="16" name="TextBox 15">
            <a:extLst>
              <a:ext uri="{FF2B5EF4-FFF2-40B4-BE49-F238E27FC236}">
                <a16:creationId xmlns:a16="http://schemas.microsoft.com/office/drawing/2014/main" id="{46F6EF5A-E183-580E-6B47-C27AA67FE74C}"/>
              </a:ext>
            </a:extLst>
          </p:cNvPr>
          <p:cNvSpPr txBox="1"/>
          <p:nvPr/>
        </p:nvSpPr>
        <p:spPr>
          <a:xfrm>
            <a:off x="3114600" y="9137926"/>
            <a:ext cx="7664533" cy="584775"/>
          </a:xfrm>
          <a:prstGeom prst="rect">
            <a:avLst/>
          </a:prstGeom>
          <a:noFill/>
        </p:spPr>
        <p:txBody>
          <a:bodyPr wrap="square" rtlCol="0">
            <a:spAutoFit/>
          </a:bodyPr>
          <a:lstStyle/>
          <a:p>
            <a:r>
              <a:rPr lang="en-US" altLang="ja-JP" sz="3200" b="1" dirty="0">
                <a:solidFill>
                  <a:srgbClr val="FF0000"/>
                </a:solidFill>
                <a:latin typeface="Arial" panose="020B0604020202020204" pitchFamily="34" charset="0"/>
                <a:cs typeface="Arial" panose="020B0604020202020204" pitchFamily="34" charset="0"/>
              </a:rPr>
              <a:t>Framework: Multiple scattering theory</a:t>
            </a:r>
            <a:endParaRPr kumimoji="1" lang="en-US" altLang="ja-JP" sz="3200" b="1" dirty="0">
              <a:solidFill>
                <a:srgbClr val="FF0000"/>
              </a:solidFill>
              <a:latin typeface="Arial" panose="020B0604020202020204" pitchFamily="34" charset="0"/>
              <a:cs typeface="Arial" panose="020B0604020202020204" pitchFamily="34" charset="0"/>
            </a:endParaRPr>
          </a:p>
        </p:txBody>
      </p:sp>
      <p:sp>
        <p:nvSpPr>
          <p:cNvPr id="87" name="ZoneTexte 113">
            <a:extLst>
              <a:ext uri="{FF2B5EF4-FFF2-40B4-BE49-F238E27FC236}">
                <a16:creationId xmlns:a16="http://schemas.microsoft.com/office/drawing/2014/main" id="{FA62684E-BBD5-6E6C-E5C5-5B2D9F2853A6}"/>
              </a:ext>
            </a:extLst>
          </p:cNvPr>
          <p:cNvSpPr txBox="1"/>
          <p:nvPr/>
        </p:nvSpPr>
        <p:spPr>
          <a:xfrm>
            <a:off x="1114081" y="3522512"/>
            <a:ext cx="1596912" cy="584775"/>
          </a:xfrm>
          <a:prstGeom prst="rect">
            <a:avLst/>
          </a:prstGeom>
          <a:noFill/>
        </p:spPr>
        <p:txBody>
          <a:bodyPr wrap="none" rtlCol="0">
            <a:spAutoFit/>
          </a:bodyPr>
          <a:lstStyle/>
          <a:p>
            <a:r>
              <a:rPr lang="fr-FR" sz="3200" dirty="0">
                <a:latin typeface="Arial" panose="020B0604020202020204" pitchFamily="34" charset="0"/>
                <a:cs typeface="Arial" panose="020B0604020202020204" pitchFamily="34" charset="0"/>
              </a:rPr>
              <a:t>Surface</a:t>
            </a:r>
          </a:p>
        </p:txBody>
      </p:sp>
      <p:sp>
        <p:nvSpPr>
          <p:cNvPr id="2" name="テキスト ボックス 5">
            <a:extLst>
              <a:ext uri="{FF2B5EF4-FFF2-40B4-BE49-F238E27FC236}">
                <a16:creationId xmlns:a16="http://schemas.microsoft.com/office/drawing/2014/main" id="{0F1ECF35-47EA-62BC-F10D-154764984758}"/>
              </a:ext>
            </a:extLst>
          </p:cNvPr>
          <p:cNvSpPr txBox="1"/>
          <p:nvPr/>
        </p:nvSpPr>
        <p:spPr>
          <a:xfrm>
            <a:off x="2624328" y="128016"/>
            <a:ext cx="9481790"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Principle of Photo Electron Diffraction </a:t>
            </a:r>
          </a:p>
        </p:txBody>
      </p:sp>
      <p:grpSp>
        <p:nvGrpSpPr>
          <p:cNvPr id="6" name="Group 5">
            <a:extLst>
              <a:ext uri="{FF2B5EF4-FFF2-40B4-BE49-F238E27FC236}">
                <a16:creationId xmlns:a16="http://schemas.microsoft.com/office/drawing/2014/main" id="{C7529FF1-336C-49FD-760E-D6480328F94B}"/>
              </a:ext>
            </a:extLst>
          </p:cNvPr>
          <p:cNvGrpSpPr/>
          <p:nvPr/>
        </p:nvGrpSpPr>
        <p:grpSpPr>
          <a:xfrm>
            <a:off x="10163242" y="3681632"/>
            <a:ext cx="4144932" cy="4242816"/>
            <a:chOff x="6497290" y="2561305"/>
            <a:chExt cx="4144932" cy="4242816"/>
          </a:xfrm>
        </p:grpSpPr>
        <p:sp>
          <p:nvSpPr>
            <p:cNvPr id="4" name="Rectangle 80">
              <a:extLst>
                <a:ext uri="{FF2B5EF4-FFF2-40B4-BE49-F238E27FC236}">
                  <a16:creationId xmlns:a16="http://schemas.microsoft.com/office/drawing/2014/main" id="{7C38661E-F201-691A-61A5-85BA210ADE79}"/>
                </a:ext>
              </a:extLst>
            </p:cNvPr>
            <p:cNvSpPr/>
            <p:nvPr/>
          </p:nvSpPr>
          <p:spPr>
            <a:xfrm>
              <a:off x="6516217" y="2561305"/>
              <a:ext cx="4126005" cy="4242816"/>
            </a:xfrm>
            <a:prstGeom prst="wedgeRectCallout">
              <a:avLst>
                <a:gd name="adj1" fmla="val -49752"/>
                <a:gd name="adj2" fmla="val 15583"/>
              </a:avLst>
            </a:prstGeom>
            <a:solidFill>
              <a:srgbClr val="E8D292"/>
            </a:solidFill>
            <a:ln w="3175">
              <a:solidFill>
                <a:schemeClr val="tx1"/>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5" name="グループ化 1">
              <a:extLst>
                <a:ext uri="{FF2B5EF4-FFF2-40B4-BE49-F238E27FC236}">
                  <a16:creationId xmlns:a16="http://schemas.microsoft.com/office/drawing/2014/main" id="{8DAADF24-2F8F-2DDB-B4F7-2C1B2B8C8F4C}"/>
                </a:ext>
              </a:extLst>
            </p:cNvPr>
            <p:cNvGrpSpPr/>
            <p:nvPr/>
          </p:nvGrpSpPr>
          <p:grpSpPr>
            <a:xfrm>
              <a:off x="6497290" y="2622534"/>
              <a:ext cx="4005101" cy="4123457"/>
              <a:chOff x="12071703" y="3772953"/>
              <a:chExt cx="4291638" cy="4589599"/>
            </a:xfrm>
          </p:grpSpPr>
          <p:cxnSp>
            <p:nvCxnSpPr>
              <p:cNvPr id="13" name="Connecteur droit 82">
                <a:extLst>
                  <a:ext uri="{FF2B5EF4-FFF2-40B4-BE49-F238E27FC236}">
                    <a16:creationId xmlns:a16="http://schemas.microsoft.com/office/drawing/2014/main" id="{72289FD5-C5F7-4BF9-D73E-D4EFC6006700}"/>
                  </a:ext>
                </a:extLst>
              </p:cNvPr>
              <p:cNvCxnSpPr/>
              <p:nvPr/>
            </p:nvCxnSpPr>
            <p:spPr>
              <a:xfrm>
                <a:off x="13190050" y="7475572"/>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Connecteur droit 83">
                <a:extLst>
                  <a:ext uri="{FF2B5EF4-FFF2-40B4-BE49-F238E27FC236}">
                    <a16:creationId xmlns:a16="http://schemas.microsoft.com/office/drawing/2014/main" id="{A71CB35C-AE99-6B00-53A5-DA1AFD96C494}"/>
                  </a:ext>
                </a:extLst>
              </p:cNvPr>
              <p:cNvCxnSpPr/>
              <p:nvPr/>
            </p:nvCxnSpPr>
            <p:spPr>
              <a:xfrm>
                <a:off x="13190050" y="6640687"/>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7" name="Connecteur droit 114">
                <a:extLst>
                  <a:ext uri="{FF2B5EF4-FFF2-40B4-BE49-F238E27FC236}">
                    <a16:creationId xmlns:a16="http://schemas.microsoft.com/office/drawing/2014/main" id="{7E2F3F09-E2E5-A007-DBA5-1B83491B6C66}"/>
                  </a:ext>
                </a:extLst>
              </p:cNvPr>
              <p:cNvCxnSpPr/>
              <p:nvPr/>
            </p:nvCxnSpPr>
            <p:spPr>
              <a:xfrm>
                <a:off x="13190050" y="6326711"/>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6" name="Connecteur droit 122">
                <a:extLst>
                  <a:ext uri="{FF2B5EF4-FFF2-40B4-BE49-F238E27FC236}">
                    <a16:creationId xmlns:a16="http://schemas.microsoft.com/office/drawing/2014/main" id="{CEF79A18-32E0-4D44-08ED-38B6DCBC3994}"/>
                  </a:ext>
                </a:extLst>
              </p:cNvPr>
              <p:cNvCxnSpPr/>
              <p:nvPr/>
            </p:nvCxnSpPr>
            <p:spPr>
              <a:xfrm>
                <a:off x="13190050" y="6058247"/>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7" name="Connecteur droit 124">
                <a:extLst>
                  <a:ext uri="{FF2B5EF4-FFF2-40B4-BE49-F238E27FC236}">
                    <a16:creationId xmlns:a16="http://schemas.microsoft.com/office/drawing/2014/main" id="{BABD205A-3238-2C49-4352-51707A9535C0}"/>
                  </a:ext>
                </a:extLst>
              </p:cNvPr>
              <p:cNvCxnSpPr/>
              <p:nvPr/>
            </p:nvCxnSpPr>
            <p:spPr>
              <a:xfrm>
                <a:off x="13190050" y="5929081"/>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8" name="Connecteur droit 125">
                <a:extLst>
                  <a:ext uri="{FF2B5EF4-FFF2-40B4-BE49-F238E27FC236}">
                    <a16:creationId xmlns:a16="http://schemas.microsoft.com/office/drawing/2014/main" id="{6D786912-608E-9B68-82D8-AAA70B5EDAE9}"/>
                  </a:ext>
                </a:extLst>
              </p:cNvPr>
              <p:cNvCxnSpPr/>
              <p:nvPr/>
            </p:nvCxnSpPr>
            <p:spPr>
              <a:xfrm>
                <a:off x="13190050" y="5817038"/>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3" name="Ellipse 126">
                <a:extLst>
                  <a:ext uri="{FF2B5EF4-FFF2-40B4-BE49-F238E27FC236}">
                    <a16:creationId xmlns:a16="http://schemas.microsoft.com/office/drawing/2014/main" id="{186D40D4-1EA5-FBE8-5536-B35B46FF378E}"/>
                  </a:ext>
                </a:extLst>
              </p:cNvPr>
              <p:cNvSpPr/>
              <p:nvPr/>
            </p:nvSpPr>
            <p:spPr>
              <a:xfrm rot="10800000" flipV="1">
                <a:off x="13910157" y="7412777"/>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3" name="Ellipse 127">
                <a:extLst>
                  <a:ext uri="{FF2B5EF4-FFF2-40B4-BE49-F238E27FC236}">
                    <a16:creationId xmlns:a16="http://schemas.microsoft.com/office/drawing/2014/main" id="{56FDF4F5-E78A-0F42-FE0D-2BC4E2D716A4}"/>
                  </a:ext>
                </a:extLst>
              </p:cNvPr>
              <p:cNvSpPr/>
              <p:nvPr/>
            </p:nvSpPr>
            <p:spPr>
              <a:xfrm rot="10800000" flipV="1">
                <a:off x="14432625" y="7412777"/>
                <a:ext cx="125590" cy="12559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4" name="Ellipse 128">
                <a:extLst>
                  <a:ext uri="{FF2B5EF4-FFF2-40B4-BE49-F238E27FC236}">
                    <a16:creationId xmlns:a16="http://schemas.microsoft.com/office/drawing/2014/main" id="{CE8FB5B6-57B7-2CAD-0219-0A29C8B4EE02}"/>
                  </a:ext>
                </a:extLst>
              </p:cNvPr>
              <p:cNvSpPr/>
              <p:nvPr/>
            </p:nvSpPr>
            <p:spPr>
              <a:xfrm rot="10800000" flipV="1">
                <a:off x="13910157" y="6577892"/>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5" name="Ellipse 129">
                <a:extLst>
                  <a:ext uri="{FF2B5EF4-FFF2-40B4-BE49-F238E27FC236}">
                    <a16:creationId xmlns:a16="http://schemas.microsoft.com/office/drawing/2014/main" id="{06F8F6DD-9821-AF96-C4D6-CE0D9F0EF2D7}"/>
                  </a:ext>
                </a:extLst>
              </p:cNvPr>
              <p:cNvSpPr/>
              <p:nvPr/>
            </p:nvSpPr>
            <p:spPr>
              <a:xfrm rot="10800000" flipV="1">
                <a:off x="14432625" y="6577892"/>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8" name="Ellipse 130">
                <a:extLst>
                  <a:ext uri="{FF2B5EF4-FFF2-40B4-BE49-F238E27FC236}">
                    <a16:creationId xmlns:a16="http://schemas.microsoft.com/office/drawing/2014/main" id="{B214EA87-AE53-A01A-E40C-FEF4218DC60F}"/>
                  </a:ext>
                </a:extLst>
              </p:cNvPr>
              <p:cNvSpPr/>
              <p:nvPr/>
            </p:nvSpPr>
            <p:spPr>
              <a:xfrm rot="10800000" flipV="1">
                <a:off x="13364794"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9" name="Ellipse 131">
                <a:extLst>
                  <a:ext uri="{FF2B5EF4-FFF2-40B4-BE49-F238E27FC236}">
                    <a16:creationId xmlns:a16="http://schemas.microsoft.com/office/drawing/2014/main" id="{EF1CA1EA-E917-E1F0-0854-9CB3918C2620}"/>
                  </a:ext>
                </a:extLst>
              </p:cNvPr>
              <p:cNvSpPr/>
              <p:nvPr/>
            </p:nvSpPr>
            <p:spPr>
              <a:xfrm rot="10800000" flipV="1">
                <a:off x="13622099"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1" name="Ellipse 132">
                <a:extLst>
                  <a:ext uri="{FF2B5EF4-FFF2-40B4-BE49-F238E27FC236}">
                    <a16:creationId xmlns:a16="http://schemas.microsoft.com/office/drawing/2014/main" id="{A700046A-1F55-A8E5-5C41-EA751DF89CDE}"/>
                  </a:ext>
                </a:extLst>
              </p:cNvPr>
              <p:cNvSpPr/>
              <p:nvPr/>
            </p:nvSpPr>
            <p:spPr>
              <a:xfrm rot="10800000" flipV="1">
                <a:off x="14018108"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2" name="Ellipse 134">
                <a:extLst>
                  <a:ext uri="{FF2B5EF4-FFF2-40B4-BE49-F238E27FC236}">
                    <a16:creationId xmlns:a16="http://schemas.microsoft.com/office/drawing/2014/main" id="{4607FE77-4B17-2B68-8703-35952F869564}"/>
                  </a:ext>
                </a:extLst>
              </p:cNvPr>
              <p:cNvSpPr/>
              <p:nvPr/>
            </p:nvSpPr>
            <p:spPr>
              <a:xfrm rot="10800000" flipV="1">
                <a:off x="14275413"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3" name="Ellipse 135">
                <a:extLst>
                  <a:ext uri="{FF2B5EF4-FFF2-40B4-BE49-F238E27FC236}">
                    <a16:creationId xmlns:a16="http://schemas.microsoft.com/office/drawing/2014/main" id="{70974B07-B302-476C-3888-686290BBCFB5}"/>
                  </a:ext>
                </a:extLst>
              </p:cNvPr>
              <p:cNvSpPr/>
              <p:nvPr/>
            </p:nvSpPr>
            <p:spPr>
              <a:xfrm rot="10800000" flipV="1">
                <a:off x="14611967"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4" name="Ellipse 136">
                <a:extLst>
                  <a:ext uri="{FF2B5EF4-FFF2-40B4-BE49-F238E27FC236}">
                    <a16:creationId xmlns:a16="http://schemas.microsoft.com/office/drawing/2014/main" id="{88EE24F9-A668-5B21-3EA6-325096DBF0F3}"/>
                  </a:ext>
                </a:extLst>
              </p:cNvPr>
              <p:cNvSpPr/>
              <p:nvPr/>
            </p:nvSpPr>
            <p:spPr>
              <a:xfrm rot="10800000" flipV="1">
                <a:off x="14869272"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5" name="ZoneTexte 137">
                <a:extLst>
                  <a:ext uri="{FF2B5EF4-FFF2-40B4-BE49-F238E27FC236}">
                    <a16:creationId xmlns:a16="http://schemas.microsoft.com/office/drawing/2014/main" id="{44E9A1F3-6BCA-A49E-27D3-21C2C89F85A7}"/>
                  </a:ext>
                </a:extLst>
              </p:cNvPr>
              <p:cNvSpPr txBox="1"/>
              <p:nvPr/>
            </p:nvSpPr>
            <p:spPr>
              <a:xfrm>
                <a:off x="15179430" y="7235182"/>
                <a:ext cx="488167" cy="444989"/>
              </a:xfrm>
              <a:prstGeom prst="rect">
                <a:avLst/>
              </a:prstGeom>
              <a:noFill/>
            </p:spPr>
            <p:txBody>
              <a:bodyPr wrap="none" rtlCol="0">
                <a:spAutoFit/>
              </a:bodyPr>
              <a:lstStyle/>
              <a:p>
                <a:r>
                  <a:rPr lang="fr-FR" sz="2000" dirty="0">
                    <a:latin typeface="Arial" panose="020B0604020202020204" pitchFamily="34" charset="0"/>
                    <a:cs typeface="Arial" panose="020B0604020202020204" pitchFamily="34" charset="0"/>
                  </a:rPr>
                  <a:t>1s</a:t>
                </a:r>
              </a:p>
            </p:txBody>
          </p:sp>
          <p:sp>
            <p:nvSpPr>
              <p:cNvPr id="106" name="ZoneTexte 138">
                <a:extLst>
                  <a:ext uri="{FF2B5EF4-FFF2-40B4-BE49-F238E27FC236}">
                    <a16:creationId xmlns:a16="http://schemas.microsoft.com/office/drawing/2014/main" id="{F9670992-4ACE-F05B-0518-B539EBE6E10D}"/>
                  </a:ext>
                </a:extLst>
              </p:cNvPr>
              <p:cNvSpPr txBox="1"/>
              <p:nvPr/>
            </p:nvSpPr>
            <p:spPr>
              <a:xfrm>
                <a:off x="15202203" y="6411997"/>
                <a:ext cx="488167" cy="444989"/>
              </a:xfrm>
              <a:prstGeom prst="rect">
                <a:avLst/>
              </a:prstGeom>
              <a:noFill/>
            </p:spPr>
            <p:txBody>
              <a:bodyPr wrap="none" rtlCol="0">
                <a:spAutoFit/>
              </a:bodyPr>
              <a:lstStyle/>
              <a:p>
                <a:r>
                  <a:rPr lang="fr-FR" sz="2000" dirty="0">
                    <a:latin typeface="Arial" panose="020B0604020202020204" pitchFamily="34" charset="0"/>
                    <a:cs typeface="Arial" panose="020B0604020202020204" pitchFamily="34" charset="0"/>
                  </a:rPr>
                  <a:t>2s</a:t>
                </a:r>
              </a:p>
            </p:txBody>
          </p:sp>
          <p:sp>
            <p:nvSpPr>
              <p:cNvPr id="107" name="ZoneTexte 139">
                <a:extLst>
                  <a:ext uri="{FF2B5EF4-FFF2-40B4-BE49-F238E27FC236}">
                    <a16:creationId xmlns:a16="http://schemas.microsoft.com/office/drawing/2014/main" id="{579AE684-DF4F-7B14-9E99-EB7494C73AA8}"/>
                  </a:ext>
                </a:extLst>
              </p:cNvPr>
              <p:cNvSpPr txBox="1"/>
              <p:nvPr/>
            </p:nvSpPr>
            <p:spPr>
              <a:xfrm>
                <a:off x="15189953" y="6109563"/>
                <a:ext cx="503625" cy="444989"/>
              </a:xfrm>
              <a:prstGeom prst="rect">
                <a:avLst/>
              </a:prstGeom>
              <a:noFill/>
            </p:spPr>
            <p:txBody>
              <a:bodyPr wrap="none" rtlCol="0">
                <a:spAutoFit/>
              </a:bodyPr>
              <a:lstStyle/>
              <a:p>
                <a:r>
                  <a:rPr lang="fr-FR" sz="2000" dirty="0">
                    <a:latin typeface="Arial" panose="020B0604020202020204" pitchFamily="34" charset="0"/>
                    <a:cs typeface="Arial" panose="020B0604020202020204" pitchFamily="34" charset="0"/>
                  </a:rPr>
                  <a:t>2p</a:t>
                </a:r>
              </a:p>
            </p:txBody>
          </p:sp>
          <p:sp>
            <p:nvSpPr>
              <p:cNvPr id="108" name="ZoneTexte 140">
                <a:extLst>
                  <a:ext uri="{FF2B5EF4-FFF2-40B4-BE49-F238E27FC236}">
                    <a16:creationId xmlns:a16="http://schemas.microsoft.com/office/drawing/2014/main" id="{41AFE9B6-75A2-5C72-EA08-BE5129EC9DFF}"/>
                  </a:ext>
                </a:extLst>
              </p:cNvPr>
              <p:cNvSpPr txBox="1"/>
              <p:nvPr/>
            </p:nvSpPr>
            <p:spPr>
              <a:xfrm>
                <a:off x="15199563" y="5833017"/>
                <a:ext cx="488167" cy="444989"/>
              </a:xfrm>
              <a:prstGeom prst="rect">
                <a:avLst/>
              </a:prstGeom>
              <a:noFill/>
            </p:spPr>
            <p:txBody>
              <a:bodyPr wrap="none" rtlCol="0">
                <a:spAutoFit/>
              </a:bodyPr>
              <a:lstStyle/>
              <a:p>
                <a:r>
                  <a:rPr lang="fr-FR" sz="2000" dirty="0">
                    <a:latin typeface="Arial" panose="020B0604020202020204" pitchFamily="34" charset="0"/>
                    <a:cs typeface="Arial" panose="020B0604020202020204" pitchFamily="34" charset="0"/>
                  </a:rPr>
                  <a:t>3s</a:t>
                </a:r>
              </a:p>
            </p:txBody>
          </p:sp>
          <p:sp>
            <p:nvSpPr>
              <p:cNvPr id="109" name="Rectangle 141">
                <a:extLst>
                  <a:ext uri="{FF2B5EF4-FFF2-40B4-BE49-F238E27FC236}">
                    <a16:creationId xmlns:a16="http://schemas.microsoft.com/office/drawing/2014/main" id="{64182030-F2BF-1048-A744-81320F0178E2}"/>
                  </a:ext>
                </a:extLst>
              </p:cNvPr>
              <p:cNvSpPr/>
              <p:nvPr/>
            </p:nvSpPr>
            <p:spPr>
              <a:xfrm>
                <a:off x="13190050" y="5283775"/>
                <a:ext cx="2016224" cy="383778"/>
              </a:xfrm>
              <a:prstGeom prst="rect">
                <a:avLst/>
              </a:prstGeom>
              <a:solidFill>
                <a:schemeClr val="bg2">
                  <a:lumMod val="5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BV</a:t>
                </a:r>
              </a:p>
            </p:txBody>
          </p:sp>
          <p:cxnSp>
            <p:nvCxnSpPr>
              <p:cNvPr id="110" name="Connecteur droit 144">
                <a:extLst>
                  <a:ext uri="{FF2B5EF4-FFF2-40B4-BE49-F238E27FC236}">
                    <a16:creationId xmlns:a16="http://schemas.microsoft.com/office/drawing/2014/main" id="{6FAB1553-2041-BA9F-00AE-F59DBFC1DF3B}"/>
                  </a:ext>
                </a:extLst>
              </p:cNvPr>
              <p:cNvCxnSpPr/>
              <p:nvPr/>
            </p:nvCxnSpPr>
            <p:spPr>
              <a:xfrm>
                <a:off x="13172817" y="4587433"/>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11" name="ZoneTexte 145">
                <a:extLst>
                  <a:ext uri="{FF2B5EF4-FFF2-40B4-BE49-F238E27FC236}">
                    <a16:creationId xmlns:a16="http://schemas.microsoft.com/office/drawing/2014/main" id="{8C539EC0-6878-181F-50C5-92D5499DC00F}"/>
                  </a:ext>
                </a:extLst>
              </p:cNvPr>
              <p:cNvSpPr txBox="1"/>
              <p:nvPr/>
            </p:nvSpPr>
            <p:spPr>
              <a:xfrm>
                <a:off x="15256807" y="4334168"/>
                <a:ext cx="1106534" cy="479217"/>
              </a:xfrm>
              <a:prstGeom prst="rect">
                <a:avLst/>
              </a:prstGeom>
              <a:noFill/>
            </p:spPr>
            <p:txBody>
              <a:bodyPr wrap="none" rtlCol="0">
                <a:spAutoFit/>
              </a:bodyPr>
              <a:lstStyle/>
              <a:p>
                <a:r>
                  <a:rPr lang="fr-FR" sz="2200" dirty="0" err="1">
                    <a:latin typeface="Arial" panose="020B0604020202020204" pitchFamily="34" charset="0"/>
                    <a:cs typeface="Arial" panose="020B0604020202020204" pitchFamily="34" charset="0"/>
                  </a:rPr>
                  <a:t>E</a:t>
                </a:r>
                <a:r>
                  <a:rPr lang="fr-FR" sz="2200" baseline="-25000" dirty="0" err="1">
                    <a:latin typeface="Arial" panose="020B0604020202020204" pitchFamily="34" charset="0"/>
                    <a:cs typeface="Arial" panose="020B0604020202020204" pitchFamily="34" charset="0"/>
                  </a:rPr>
                  <a:t>vacuum</a:t>
                </a:r>
                <a:endParaRPr lang="fr-FR" sz="2200" baseline="-25000" dirty="0">
                  <a:latin typeface="Arial" panose="020B0604020202020204" pitchFamily="34" charset="0"/>
                  <a:cs typeface="Arial" panose="020B0604020202020204" pitchFamily="34" charset="0"/>
                </a:endParaRPr>
              </a:p>
            </p:txBody>
          </p:sp>
          <p:cxnSp>
            <p:nvCxnSpPr>
              <p:cNvPr id="112" name="Connecteur droit avec flèche 149">
                <a:extLst>
                  <a:ext uri="{FF2B5EF4-FFF2-40B4-BE49-F238E27FC236}">
                    <a16:creationId xmlns:a16="http://schemas.microsoft.com/office/drawing/2014/main" id="{BC55198B-3AA8-F149-0C6C-8E1CFE530298}"/>
                  </a:ext>
                </a:extLst>
              </p:cNvPr>
              <p:cNvCxnSpPr>
                <a:stCxn id="73" idx="0"/>
              </p:cNvCxnSpPr>
              <p:nvPr/>
            </p:nvCxnSpPr>
            <p:spPr>
              <a:xfrm flipV="1">
                <a:off x="14495420" y="4175034"/>
                <a:ext cx="885597" cy="323774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3" name="ZoneTexte 150">
                <a:extLst>
                  <a:ext uri="{FF2B5EF4-FFF2-40B4-BE49-F238E27FC236}">
                    <a16:creationId xmlns:a16="http://schemas.microsoft.com/office/drawing/2014/main" id="{3E0FD01E-9D8E-84D7-C37D-80D5035877DC}"/>
                  </a:ext>
                </a:extLst>
              </p:cNvPr>
              <p:cNvSpPr txBox="1"/>
              <p:nvPr/>
            </p:nvSpPr>
            <p:spPr>
              <a:xfrm>
                <a:off x="14316111" y="3787928"/>
                <a:ext cx="2032367" cy="479217"/>
              </a:xfrm>
              <a:prstGeom prst="rect">
                <a:avLst/>
              </a:prstGeom>
              <a:noFill/>
            </p:spPr>
            <p:txBody>
              <a:bodyPr wrap="none" rtlCol="0">
                <a:spAutoFit/>
              </a:bodyPr>
              <a:lstStyle/>
              <a:p>
                <a:r>
                  <a:rPr lang="fr-FR" sz="2200" dirty="0" err="1">
                    <a:latin typeface="Arial" panose="020B0604020202020204" pitchFamily="34" charset="0"/>
                    <a:cs typeface="Arial" panose="020B0604020202020204" pitchFamily="34" charset="0"/>
                  </a:rPr>
                  <a:t>photoelectron</a:t>
                </a:r>
                <a:endParaRPr lang="fr-FR" sz="2200" dirty="0">
                  <a:latin typeface="Arial" panose="020B0604020202020204" pitchFamily="34" charset="0"/>
                  <a:cs typeface="Arial" panose="020B0604020202020204" pitchFamily="34" charset="0"/>
                </a:endParaRPr>
              </a:p>
            </p:txBody>
          </p:sp>
          <p:sp>
            <p:nvSpPr>
              <p:cNvPr id="114" name="Forme libre 151">
                <a:extLst>
                  <a:ext uri="{FF2B5EF4-FFF2-40B4-BE49-F238E27FC236}">
                    <a16:creationId xmlns:a16="http://schemas.microsoft.com/office/drawing/2014/main" id="{DD7960A6-2F29-1314-DDF6-37342D9617C6}"/>
                  </a:ext>
                </a:extLst>
              </p:cNvPr>
              <p:cNvSpPr/>
              <p:nvPr/>
            </p:nvSpPr>
            <p:spPr>
              <a:xfrm rot="1701404">
                <a:off x="13082123" y="6666148"/>
                <a:ext cx="1415801" cy="369796"/>
              </a:xfrm>
              <a:custGeom>
                <a:avLst/>
                <a:gdLst>
                  <a:gd name="connsiteX0" fmla="*/ 0 w 2398955"/>
                  <a:gd name="connsiteY0" fmla="*/ 333517 h 355188"/>
                  <a:gd name="connsiteX1" fmla="*/ 182880 w 2398955"/>
                  <a:gd name="connsiteY1" fmla="*/ 30 h 355188"/>
                  <a:gd name="connsiteX2" fmla="*/ 344244 w 2398955"/>
                  <a:gd name="connsiteY2" fmla="*/ 312002 h 355188"/>
                  <a:gd name="connsiteX3" fmla="*/ 537882 w 2398955"/>
                  <a:gd name="connsiteY3" fmla="*/ 21545 h 355188"/>
                  <a:gd name="connsiteX4" fmla="*/ 753035 w 2398955"/>
                  <a:gd name="connsiteY4" fmla="*/ 333517 h 355188"/>
                  <a:gd name="connsiteX5" fmla="*/ 946673 w 2398955"/>
                  <a:gd name="connsiteY5" fmla="*/ 75334 h 355188"/>
                  <a:gd name="connsiteX6" fmla="*/ 1161826 w 2398955"/>
                  <a:gd name="connsiteY6" fmla="*/ 312002 h 355188"/>
                  <a:gd name="connsiteX7" fmla="*/ 1312433 w 2398955"/>
                  <a:gd name="connsiteY7" fmla="*/ 75334 h 355188"/>
                  <a:gd name="connsiteX8" fmla="*/ 1538343 w 2398955"/>
                  <a:gd name="connsiteY8" fmla="*/ 355032 h 355188"/>
                  <a:gd name="connsiteX9" fmla="*/ 1731981 w 2398955"/>
                  <a:gd name="connsiteY9" fmla="*/ 118364 h 355188"/>
                  <a:gd name="connsiteX10" fmla="*/ 1850315 w 2398955"/>
                  <a:gd name="connsiteY10" fmla="*/ 344275 h 355188"/>
                  <a:gd name="connsiteX11" fmla="*/ 2054710 w 2398955"/>
                  <a:gd name="connsiteY11" fmla="*/ 118364 h 355188"/>
                  <a:gd name="connsiteX12" fmla="*/ 2194560 w 2398955"/>
                  <a:gd name="connsiteY12" fmla="*/ 301244 h 355188"/>
                  <a:gd name="connsiteX13" fmla="*/ 2398955 w 2398955"/>
                  <a:gd name="connsiteY13" fmla="*/ 312002 h 355188"/>
                  <a:gd name="connsiteX0-1" fmla="*/ 0 w 2398955"/>
                  <a:gd name="connsiteY0-2" fmla="*/ 333517 h 355188"/>
                  <a:gd name="connsiteX1-3" fmla="*/ 182880 w 2398955"/>
                  <a:gd name="connsiteY1-4" fmla="*/ 30 h 355188"/>
                  <a:gd name="connsiteX2-5" fmla="*/ 344244 w 2398955"/>
                  <a:gd name="connsiteY2-6" fmla="*/ 312002 h 355188"/>
                  <a:gd name="connsiteX3-7" fmla="*/ 571219 w 2398955"/>
                  <a:gd name="connsiteY3-8" fmla="*/ 16782 h 355188"/>
                  <a:gd name="connsiteX4-9" fmla="*/ 753035 w 2398955"/>
                  <a:gd name="connsiteY4-10" fmla="*/ 333517 h 355188"/>
                  <a:gd name="connsiteX5-11" fmla="*/ 946673 w 2398955"/>
                  <a:gd name="connsiteY5-12" fmla="*/ 75334 h 355188"/>
                  <a:gd name="connsiteX6-13" fmla="*/ 1161826 w 2398955"/>
                  <a:gd name="connsiteY6-14" fmla="*/ 312002 h 355188"/>
                  <a:gd name="connsiteX7-15" fmla="*/ 1312433 w 2398955"/>
                  <a:gd name="connsiteY7-16" fmla="*/ 75334 h 355188"/>
                  <a:gd name="connsiteX8-17" fmla="*/ 1538343 w 2398955"/>
                  <a:gd name="connsiteY8-18" fmla="*/ 355032 h 355188"/>
                  <a:gd name="connsiteX9-19" fmla="*/ 1731981 w 2398955"/>
                  <a:gd name="connsiteY9-20" fmla="*/ 118364 h 355188"/>
                  <a:gd name="connsiteX10-21" fmla="*/ 1850315 w 2398955"/>
                  <a:gd name="connsiteY10-22" fmla="*/ 344275 h 355188"/>
                  <a:gd name="connsiteX11-23" fmla="*/ 2054710 w 2398955"/>
                  <a:gd name="connsiteY11-24" fmla="*/ 118364 h 355188"/>
                  <a:gd name="connsiteX12-25" fmla="*/ 2194560 w 2398955"/>
                  <a:gd name="connsiteY12-26" fmla="*/ 301244 h 355188"/>
                  <a:gd name="connsiteX13-27" fmla="*/ 2398955 w 2398955"/>
                  <a:gd name="connsiteY13-28" fmla="*/ 312002 h 355188"/>
                  <a:gd name="connsiteX0-29" fmla="*/ 0 w 2398955"/>
                  <a:gd name="connsiteY0-30" fmla="*/ 333517 h 355188"/>
                  <a:gd name="connsiteX1-31" fmla="*/ 182880 w 2398955"/>
                  <a:gd name="connsiteY1-32" fmla="*/ 30 h 355188"/>
                  <a:gd name="connsiteX2-33" fmla="*/ 344244 w 2398955"/>
                  <a:gd name="connsiteY2-34" fmla="*/ 312002 h 355188"/>
                  <a:gd name="connsiteX3-35" fmla="*/ 552169 w 2398955"/>
                  <a:gd name="connsiteY3-36" fmla="*/ 16782 h 355188"/>
                  <a:gd name="connsiteX4-37" fmla="*/ 753035 w 2398955"/>
                  <a:gd name="connsiteY4-38" fmla="*/ 333517 h 355188"/>
                  <a:gd name="connsiteX5-39" fmla="*/ 946673 w 2398955"/>
                  <a:gd name="connsiteY5-40" fmla="*/ 75334 h 355188"/>
                  <a:gd name="connsiteX6-41" fmla="*/ 1161826 w 2398955"/>
                  <a:gd name="connsiteY6-42" fmla="*/ 312002 h 355188"/>
                  <a:gd name="connsiteX7-43" fmla="*/ 1312433 w 2398955"/>
                  <a:gd name="connsiteY7-44" fmla="*/ 75334 h 355188"/>
                  <a:gd name="connsiteX8-45" fmla="*/ 1538343 w 2398955"/>
                  <a:gd name="connsiteY8-46" fmla="*/ 355032 h 355188"/>
                  <a:gd name="connsiteX9-47" fmla="*/ 1731981 w 2398955"/>
                  <a:gd name="connsiteY9-48" fmla="*/ 118364 h 355188"/>
                  <a:gd name="connsiteX10-49" fmla="*/ 1850315 w 2398955"/>
                  <a:gd name="connsiteY10-50" fmla="*/ 344275 h 355188"/>
                  <a:gd name="connsiteX11-51" fmla="*/ 2054710 w 2398955"/>
                  <a:gd name="connsiteY11-52" fmla="*/ 118364 h 355188"/>
                  <a:gd name="connsiteX12-53" fmla="*/ 2194560 w 2398955"/>
                  <a:gd name="connsiteY12-54" fmla="*/ 301244 h 355188"/>
                  <a:gd name="connsiteX13-55" fmla="*/ 2398955 w 2398955"/>
                  <a:gd name="connsiteY13-56" fmla="*/ 312002 h 355188"/>
                  <a:gd name="connsiteX0-57" fmla="*/ 0 w 2398955"/>
                  <a:gd name="connsiteY0-58" fmla="*/ 333517 h 355188"/>
                  <a:gd name="connsiteX1-59" fmla="*/ 182880 w 2398955"/>
                  <a:gd name="connsiteY1-60" fmla="*/ 30 h 355188"/>
                  <a:gd name="connsiteX2-61" fmla="*/ 344244 w 2398955"/>
                  <a:gd name="connsiteY2-62" fmla="*/ 312002 h 355188"/>
                  <a:gd name="connsiteX3-63" fmla="*/ 552169 w 2398955"/>
                  <a:gd name="connsiteY3-64" fmla="*/ 16782 h 355188"/>
                  <a:gd name="connsiteX4-65" fmla="*/ 753035 w 2398955"/>
                  <a:gd name="connsiteY4-66" fmla="*/ 333517 h 355188"/>
                  <a:gd name="connsiteX5-67" fmla="*/ 970486 w 2398955"/>
                  <a:gd name="connsiteY5-68" fmla="*/ 27709 h 355188"/>
                  <a:gd name="connsiteX6-69" fmla="*/ 1161826 w 2398955"/>
                  <a:gd name="connsiteY6-70" fmla="*/ 312002 h 355188"/>
                  <a:gd name="connsiteX7-71" fmla="*/ 1312433 w 2398955"/>
                  <a:gd name="connsiteY7-72" fmla="*/ 75334 h 355188"/>
                  <a:gd name="connsiteX8-73" fmla="*/ 1538343 w 2398955"/>
                  <a:gd name="connsiteY8-74" fmla="*/ 355032 h 355188"/>
                  <a:gd name="connsiteX9-75" fmla="*/ 1731981 w 2398955"/>
                  <a:gd name="connsiteY9-76" fmla="*/ 118364 h 355188"/>
                  <a:gd name="connsiteX10-77" fmla="*/ 1850315 w 2398955"/>
                  <a:gd name="connsiteY10-78" fmla="*/ 344275 h 355188"/>
                  <a:gd name="connsiteX11-79" fmla="*/ 2054710 w 2398955"/>
                  <a:gd name="connsiteY11-80" fmla="*/ 118364 h 355188"/>
                  <a:gd name="connsiteX12-81" fmla="*/ 2194560 w 2398955"/>
                  <a:gd name="connsiteY12-82" fmla="*/ 301244 h 355188"/>
                  <a:gd name="connsiteX13-83" fmla="*/ 2398955 w 2398955"/>
                  <a:gd name="connsiteY13-84" fmla="*/ 312002 h 355188"/>
                  <a:gd name="connsiteX0-85" fmla="*/ 0 w 2398955"/>
                  <a:gd name="connsiteY0-86" fmla="*/ 333517 h 355451"/>
                  <a:gd name="connsiteX1-87" fmla="*/ 182880 w 2398955"/>
                  <a:gd name="connsiteY1-88" fmla="*/ 30 h 355451"/>
                  <a:gd name="connsiteX2-89" fmla="*/ 344244 w 2398955"/>
                  <a:gd name="connsiteY2-90" fmla="*/ 312002 h 355451"/>
                  <a:gd name="connsiteX3-91" fmla="*/ 552169 w 2398955"/>
                  <a:gd name="connsiteY3-92" fmla="*/ 16782 h 355451"/>
                  <a:gd name="connsiteX4-93" fmla="*/ 753035 w 2398955"/>
                  <a:gd name="connsiteY4-94" fmla="*/ 333517 h 355451"/>
                  <a:gd name="connsiteX5-95" fmla="*/ 970486 w 2398955"/>
                  <a:gd name="connsiteY5-96" fmla="*/ 27709 h 355451"/>
                  <a:gd name="connsiteX6-97" fmla="*/ 1161826 w 2398955"/>
                  <a:gd name="connsiteY6-98" fmla="*/ 312002 h 355451"/>
                  <a:gd name="connsiteX7-99" fmla="*/ 1364820 w 2398955"/>
                  <a:gd name="connsiteY7-100" fmla="*/ 46759 h 355451"/>
                  <a:gd name="connsiteX8-101" fmla="*/ 1538343 w 2398955"/>
                  <a:gd name="connsiteY8-102" fmla="*/ 355032 h 355451"/>
                  <a:gd name="connsiteX9-103" fmla="*/ 1731981 w 2398955"/>
                  <a:gd name="connsiteY9-104" fmla="*/ 118364 h 355451"/>
                  <a:gd name="connsiteX10-105" fmla="*/ 1850315 w 2398955"/>
                  <a:gd name="connsiteY10-106" fmla="*/ 344275 h 355451"/>
                  <a:gd name="connsiteX11-107" fmla="*/ 2054710 w 2398955"/>
                  <a:gd name="connsiteY11-108" fmla="*/ 118364 h 355451"/>
                  <a:gd name="connsiteX12-109" fmla="*/ 2194560 w 2398955"/>
                  <a:gd name="connsiteY12-110" fmla="*/ 301244 h 355451"/>
                  <a:gd name="connsiteX13-111" fmla="*/ 2398955 w 2398955"/>
                  <a:gd name="connsiteY13-112" fmla="*/ 312002 h 355451"/>
                  <a:gd name="connsiteX0-113" fmla="*/ 0 w 2398955"/>
                  <a:gd name="connsiteY0-114" fmla="*/ 333517 h 344275"/>
                  <a:gd name="connsiteX1-115" fmla="*/ 182880 w 2398955"/>
                  <a:gd name="connsiteY1-116" fmla="*/ 30 h 344275"/>
                  <a:gd name="connsiteX2-117" fmla="*/ 344244 w 2398955"/>
                  <a:gd name="connsiteY2-118" fmla="*/ 312002 h 344275"/>
                  <a:gd name="connsiteX3-119" fmla="*/ 552169 w 2398955"/>
                  <a:gd name="connsiteY3-120" fmla="*/ 16782 h 344275"/>
                  <a:gd name="connsiteX4-121" fmla="*/ 753035 w 2398955"/>
                  <a:gd name="connsiteY4-122" fmla="*/ 333517 h 344275"/>
                  <a:gd name="connsiteX5-123" fmla="*/ 970486 w 2398955"/>
                  <a:gd name="connsiteY5-124" fmla="*/ 27709 h 344275"/>
                  <a:gd name="connsiteX6-125" fmla="*/ 1161826 w 2398955"/>
                  <a:gd name="connsiteY6-126" fmla="*/ 312002 h 344275"/>
                  <a:gd name="connsiteX7-127" fmla="*/ 1364820 w 2398955"/>
                  <a:gd name="connsiteY7-128" fmla="*/ 46759 h 344275"/>
                  <a:gd name="connsiteX8-129" fmla="*/ 1566918 w 2398955"/>
                  <a:gd name="connsiteY8-130" fmla="*/ 340744 h 344275"/>
                  <a:gd name="connsiteX9-131" fmla="*/ 1731981 w 2398955"/>
                  <a:gd name="connsiteY9-132" fmla="*/ 118364 h 344275"/>
                  <a:gd name="connsiteX10-133" fmla="*/ 1850315 w 2398955"/>
                  <a:gd name="connsiteY10-134" fmla="*/ 344275 h 344275"/>
                  <a:gd name="connsiteX11-135" fmla="*/ 2054710 w 2398955"/>
                  <a:gd name="connsiteY11-136" fmla="*/ 118364 h 344275"/>
                  <a:gd name="connsiteX12-137" fmla="*/ 2194560 w 2398955"/>
                  <a:gd name="connsiteY12-138" fmla="*/ 301244 h 344275"/>
                  <a:gd name="connsiteX13-139" fmla="*/ 2398955 w 2398955"/>
                  <a:gd name="connsiteY13-140" fmla="*/ 312002 h 344275"/>
                  <a:gd name="connsiteX0-141" fmla="*/ 0 w 2398955"/>
                  <a:gd name="connsiteY0-142" fmla="*/ 333517 h 344564"/>
                  <a:gd name="connsiteX1-143" fmla="*/ 182880 w 2398955"/>
                  <a:gd name="connsiteY1-144" fmla="*/ 30 h 344564"/>
                  <a:gd name="connsiteX2-145" fmla="*/ 344244 w 2398955"/>
                  <a:gd name="connsiteY2-146" fmla="*/ 312002 h 344564"/>
                  <a:gd name="connsiteX3-147" fmla="*/ 552169 w 2398955"/>
                  <a:gd name="connsiteY3-148" fmla="*/ 16782 h 344564"/>
                  <a:gd name="connsiteX4-149" fmla="*/ 753035 w 2398955"/>
                  <a:gd name="connsiteY4-150" fmla="*/ 333517 h 344564"/>
                  <a:gd name="connsiteX5-151" fmla="*/ 970486 w 2398955"/>
                  <a:gd name="connsiteY5-152" fmla="*/ 27709 h 344564"/>
                  <a:gd name="connsiteX6-153" fmla="*/ 1161826 w 2398955"/>
                  <a:gd name="connsiteY6-154" fmla="*/ 312002 h 344564"/>
                  <a:gd name="connsiteX7-155" fmla="*/ 1364820 w 2398955"/>
                  <a:gd name="connsiteY7-156" fmla="*/ 46759 h 344564"/>
                  <a:gd name="connsiteX8-157" fmla="*/ 1566918 w 2398955"/>
                  <a:gd name="connsiteY8-158" fmla="*/ 340744 h 344564"/>
                  <a:gd name="connsiteX9-159" fmla="*/ 1731981 w 2398955"/>
                  <a:gd name="connsiteY9-160" fmla="*/ 61214 h 344564"/>
                  <a:gd name="connsiteX10-161" fmla="*/ 1850315 w 2398955"/>
                  <a:gd name="connsiteY10-162" fmla="*/ 344275 h 344564"/>
                  <a:gd name="connsiteX11-163" fmla="*/ 2054710 w 2398955"/>
                  <a:gd name="connsiteY11-164" fmla="*/ 118364 h 344564"/>
                  <a:gd name="connsiteX12-165" fmla="*/ 2194560 w 2398955"/>
                  <a:gd name="connsiteY12-166" fmla="*/ 301244 h 344564"/>
                  <a:gd name="connsiteX13-167" fmla="*/ 2398955 w 2398955"/>
                  <a:gd name="connsiteY13-168" fmla="*/ 312002 h 344564"/>
                  <a:gd name="connsiteX0-169" fmla="*/ 0 w 2398955"/>
                  <a:gd name="connsiteY0-170" fmla="*/ 333517 h 344564"/>
                  <a:gd name="connsiteX1-171" fmla="*/ 182880 w 2398955"/>
                  <a:gd name="connsiteY1-172" fmla="*/ 30 h 344564"/>
                  <a:gd name="connsiteX2-173" fmla="*/ 344244 w 2398955"/>
                  <a:gd name="connsiteY2-174" fmla="*/ 312002 h 344564"/>
                  <a:gd name="connsiteX3-175" fmla="*/ 552169 w 2398955"/>
                  <a:gd name="connsiteY3-176" fmla="*/ 16782 h 344564"/>
                  <a:gd name="connsiteX4-177" fmla="*/ 753035 w 2398955"/>
                  <a:gd name="connsiteY4-178" fmla="*/ 333517 h 344564"/>
                  <a:gd name="connsiteX5-179" fmla="*/ 970486 w 2398955"/>
                  <a:gd name="connsiteY5-180" fmla="*/ 27709 h 344564"/>
                  <a:gd name="connsiteX6-181" fmla="*/ 1161826 w 2398955"/>
                  <a:gd name="connsiteY6-182" fmla="*/ 312002 h 344564"/>
                  <a:gd name="connsiteX7-183" fmla="*/ 1364820 w 2398955"/>
                  <a:gd name="connsiteY7-184" fmla="*/ 46759 h 344564"/>
                  <a:gd name="connsiteX8-185" fmla="*/ 1566918 w 2398955"/>
                  <a:gd name="connsiteY8-186" fmla="*/ 340744 h 344564"/>
                  <a:gd name="connsiteX9-187" fmla="*/ 1731981 w 2398955"/>
                  <a:gd name="connsiteY9-188" fmla="*/ 61214 h 344564"/>
                  <a:gd name="connsiteX10-189" fmla="*/ 1936040 w 2398955"/>
                  <a:gd name="connsiteY10-190" fmla="*/ 344275 h 344564"/>
                  <a:gd name="connsiteX11-191" fmla="*/ 2054710 w 2398955"/>
                  <a:gd name="connsiteY11-192" fmla="*/ 118364 h 344564"/>
                  <a:gd name="connsiteX12-193" fmla="*/ 2194560 w 2398955"/>
                  <a:gd name="connsiteY12-194" fmla="*/ 301244 h 344564"/>
                  <a:gd name="connsiteX13-195" fmla="*/ 2398955 w 2398955"/>
                  <a:gd name="connsiteY13-196" fmla="*/ 312002 h 344564"/>
                  <a:gd name="connsiteX0-197" fmla="*/ 0 w 2398955"/>
                  <a:gd name="connsiteY0-198" fmla="*/ 333517 h 344291"/>
                  <a:gd name="connsiteX1-199" fmla="*/ 182880 w 2398955"/>
                  <a:gd name="connsiteY1-200" fmla="*/ 30 h 344291"/>
                  <a:gd name="connsiteX2-201" fmla="*/ 344244 w 2398955"/>
                  <a:gd name="connsiteY2-202" fmla="*/ 312002 h 344291"/>
                  <a:gd name="connsiteX3-203" fmla="*/ 552169 w 2398955"/>
                  <a:gd name="connsiteY3-204" fmla="*/ 16782 h 344291"/>
                  <a:gd name="connsiteX4-205" fmla="*/ 753035 w 2398955"/>
                  <a:gd name="connsiteY4-206" fmla="*/ 333517 h 344291"/>
                  <a:gd name="connsiteX5-207" fmla="*/ 970486 w 2398955"/>
                  <a:gd name="connsiteY5-208" fmla="*/ 27709 h 344291"/>
                  <a:gd name="connsiteX6-209" fmla="*/ 1161826 w 2398955"/>
                  <a:gd name="connsiteY6-210" fmla="*/ 312002 h 344291"/>
                  <a:gd name="connsiteX7-211" fmla="*/ 1364820 w 2398955"/>
                  <a:gd name="connsiteY7-212" fmla="*/ 46759 h 344291"/>
                  <a:gd name="connsiteX8-213" fmla="*/ 1566918 w 2398955"/>
                  <a:gd name="connsiteY8-214" fmla="*/ 340744 h 344291"/>
                  <a:gd name="connsiteX9-215" fmla="*/ 1731981 w 2398955"/>
                  <a:gd name="connsiteY9-216" fmla="*/ 61214 h 344291"/>
                  <a:gd name="connsiteX10-217" fmla="*/ 1936040 w 2398955"/>
                  <a:gd name="connsiteY10-218" fmla="*/ 344275 h 344291"/>
                  <a:gd name="connsiteX11-219" fmla="*/ 2102335 w 2398955"/>
                  <a:gd name="connsiteY11-220" fmla="*/ 75502 h 344291"/>
                  <a:gd name="connsiteX12-221" fmla="*/ 2194560 w 2398955"/>
                  <a:gd name="connsiteY12-222" fmla="*/ 301244 h 344291"/>
                  <a:gd name="connsiteX13-223" fmla="*/ 2398955 w 2398955"/>
                  <a:gd name="connsiteY13-224" fmla="*/ 312002 h 344291"/>
                  <a:gd name="connsiteX0-225" fmla="*/ 0 w 2398955"/>
                  <a:gd name="connsiteY0-226" fmla="*/ 333517 h 344290"/>
                  <a:gd name="connsiteX1-227" fmla="*/ 182880 w 2398955"/>
                  <a:gd name="connsiteY1-228" fmla="*/ 30 h 344290"/>
                  <a:gd name="connsiteX2-229" fmla="*/ 344244 w 2398955"/>
                  <a:gd name="connsiteY2-230" fmla="*/ 312002 h 344290"/>
                  <a:gd name="connsiteX3-231" fmla="*/ 552169 w 2398955"/>
                  <a:gd name="connsiteY3-232" fmla="*/ 16782 h 344290"/>
                  <a:gd name="connsiteX4-233" fmla="*/ 753035 w 2398955"/>
                  <a:gd name="connsiteY4-234" fmla="*/ 333517 h 344290"/>
                  <a:gd name="connsiteX5-235" fmla="*/ 970486 w 2398955"/>
                  <a:gd name="connsiteY5-236" fmla="*/ 27709 h 344290"/>
                  <a:gd name="connsiteX6-237" fmla="*/ 1161826 w 2398955"/>
                  <a:gd name="connsiteY6-238" fmla="*/ 312002 h 344290"/>
                  <a:gd name="connsiteX7-239" fmla="*/ 1364820 w 2398955"/>
                  <a:gd name="connsiteY7-240" fmla="*/ 46759 h 344290"/>
                  <a:gd name="connsiteX8-241" fmla="*/ 1566918 w 2398955"/>
                  <a:gd name="connsiteY8-242" fmla="*/ 340744 h 344290"/>
                  <a:gd name="connsiteX9-243" fmla="*/ 1731981 w 2398955"/>
                  <a:gd name="connsiteY9-244" fmla="*/ 61214 h 344290"/>
                  <a:gd name="connsiteX10-245" fmla="*/ 1936040 w 2398955"/>
                  <a:gd name="connsiteY10-246" fmla="*/ 344275 h 344290"/>
                  <a:gd name="connsiteX11-247" fmla="*/ 2102335 w 2398955"/>
                  <a:gd name="connsiteY11-248" fmla="*/ 75502 h 344290"/>
                  <a:gd name="connsiteX12-249" fmla="*/ 2275523 w 2398955"/>
                  <a:gd name="connsiteY12-250" fmla="*/ 310769 h 344290"/>
                  <a:gd name="connsiteX13-251" fmla="*/ 2398955 w 2398955"/>
                  <a:gd name="connsiteY13-252" fmla="*/ 312002 h 344290"/>
                  <a:gd name="connsiteX0-253" fmla="*/ 0 w 2489443"/>
                  <a:gd name="connsiteY0-254" fmla="*/ 333517 h 344290"/>
                  <a:gd name="connsiteX1-255" fmla="*/ 182880 w 2489443"/>
                  <a:gd name="connsiteY1-256" fmla="*/ 30 h 344290"/>
                  <a:gd name="connsiteX2-257" fmla="*/ 344244 w 2489443"/>
                  <a:gd name="connsiteY2-258" fmla="*/ 312002 h 344290"/>
                  <a:gd name="connsiteX3-259" fmla="*/ 552169 w 2489443"/>
                  <a:gd name="connsiteY3-260" fmla="*/ 16782 h 344290"/>
                  <a:gd name="connsiteX4-261" fmla="*/ 753035 w 2489443"/>
                  <a:gd name="connsiteY4-262" fmla="*/ 333517 h 344290"/>
                  <a:gd name="connsiteX5-263" fmla="*/ 970486 w 2489443"/>
                  <a:gd name="connsiteY5-264" fmla="*/ 27709 h 344290"/>
                  <a:gd name="connsiteX6-265" fmla="*/ 1161826 w 2489443"/>
                  <a:gd name="connsiteY6-266" fmla="*/ 312002 h 344290"/>
                  <a:gd name="connsiteX7-267" fmla="*/ 1364820 w 2489443"/>
                  <a:gd name="connsiteY7-268" fmla="*/ 46759 h 344290"/>
                  <a:gd name="connsiteX8-269" fmla="*/ 1566918 w 2489443"/>
                  <a:gd name="connsiteY8-270" fmla="*/ 340744 h 344290"/>
                  <a:gd name="connsiteX9-271" fmla="*/ 1731981 w 2489443"/>
                  <a:gd name="connsiteY9-272" fmla="*/ 61214 h 344290"/>
                  <a:gd name="connsiteX10-273" fmla="*/ 1936040 w 2489443"/>
                  <a:gd name="connsiteY10-274" fmla="*/ 344275 h 344290"/>
                  <a:gd name="connsiteX11-275" fmla="*/ 2102335 w 2489443"/>
                  <a:gd name="connsiteY11-276" fmla="*/ 75502 h 344290"/>
                  <a:gd name="connsiteX12-277" fmla="*/ 2275523 w 2489443"/>
                  <a:gd name="connsiteY12-278" fmla="*/ 310769 h 344290"/>
                  <a:gd name="connsiteX13-279" fmla="*/ 2489443 w 2489443"/>
                  <a:gd name="connsiteY13-280" fmla="*/ 331052 h 344290"/>
                  <a:gd name="connsiteX0-281" fmla="*/ 0 w 2489443"/>
                  <a:gd name="connsiteY0-282" fmla="*/ 333517 h 344290"/>
                  <a:gd name="connsiteX1-283" fmla="*/ 182880 w 2489443"/>
                  <a:gd name="connsiteY1-284" fmla="*/ 30 h 344290"/>
                  <a:gd name="connsiteX2-285" fmla="*/ 344244 w 2489443"/>
                  <a:gd name="connsiteY2-286" fmla="*/ 312002 h 344290"/>
                  <a:gd name="connsiteX3-287" fmla="*/ 552169 w 2489443"/>
                  <a:gd name="connsiteY3-288" fmla="*/ 16782 h 344290"/>
                  <a:gd name="connsiteX4-289" fmla="*/ 753035 w 2489443"/>
                  <a:gd name="connsiteY4-290" fmla="*/ 333517 h 344290"/>
                  <a:gd name="connsiteX5-291" fmla="*/ 970486 w 2489443"/>
                  <a:gd name="connsiteY5-292" fmla="*/ 27709 h 344290"/>
                  <a:gd name="connsiteX6-293" fmla="*/ 1195164 w 2489443"/>
                  <a:gd name="connsiteY6-294" fmla="*/ 335815 h 344290"/>
                  <a:gd name="connsiteX7-295" fmla="*/ 1364820 w 2489443"/>
                  <a:gd name="connsiteY7-296" fmla="*/ 46759 h 344290"/>
                  <a:gd name="connsiteX8-297" fmla="*/ 1566918 w 2489443"/>
                  <a:gd name="connsiteY8-298" fmla="*/ 340744 h 344290"/>
                  <a:gd name="connsiteX9-299" fmla="*/ 1731981 w 2489443"/>
                  <a:gd name="connsiteY9-300" fmla="*/ 61214 h 344290"/>
                  <a:gd name="connsiteX10-301" fmla="*/ 1936040 w 2489443"/>
                  <a:gd name="connsiteY10-302" fmla="*/ 344275 h 344290"/>
                  <a:gd name="connsiteX11-303" fmla="*/ 2102335 w 2489443"/>
                  <a:gd name="connsiteY11-304" fmla="*/ 75502 h 344290"/>
                  <a:gd name="connsiteX12-305" fmla="*/ 2275523 w 2489443"/>
                  <a:gd name="connsiteY12-306" fmla="*/ 310769 h 344290"/>
                  <a:gd name="connsiteX13-307" fmla="*/ 2489443 w 2489443"/>
                  <a:gd name="connsiteY13-308" fmla="*/ 331052 h 344290"/>
                  <a:gd name="connsiteX0-309" fmla="*/ 0 w 2489443"/>
                  <a:gd name="connsiteY0-310" fmla="*/ 333517 h 344290"/>
                  <a:gd name="connsiteX1-311" fmla="*/ 182880 w 2489443"/>
                  <a:gd name="connsiteY1-312" fmla="*/ 30 h 344290"/>
                  <a:gd name="connsiteX2-313" fmla="*/ 344244 w 2489443"/>
                  <a:gd name="connsiteY2-314" fmla="*/ 312002 h 344290"/>
                  <a:gd name="connsiteX3-315" fmla="*/ 552169 w 2489443"/>
                  <a:gd name="connsiteY3-316" fmla="*/ 16782 h 344290"/>
                  <a:gd name="connsiteX4-317" fmla="*/ 753035 w 2489443"/>
                  <a:gd name="connsiteY4-318" fmla="*/ 333517 h 344290"/>
                  <a:gd name="connsiteX5-319" fmla="*/ 970486 w 2489443"/>
                  <a:gd name="connsiteY5-320" fmla="*/ 27709 h 344290"/>
                  <a:gd name="connsiteX6-321" fmla="*/ 1157064 w 2489443"/>
                  <a:gd name="connsiteY6-322" fmla="*/ 335815 h 344290"/>
                  <a:gd name="connsiteX7-323" fmla="*/ 1364820 w 2489443"/>
                  <a:gd name="connsiteY7-324" fmla="*/ 46759 h 344290"/>
                  <a:gd name="connsiteX8-325" fmla="*/ 1566918 w 2489443"/>
                  <a:gd name="connsiteY8-326" fmla="*/ 340744 h 344290"/>
                  <a:gd name="connsiteX9-327" fmla="*/ 1731981 w 2489443"/>
                  <a:gd name="connsiteY9-328" fmla="*/ 61214 h 344290"/>
                  <a:gd name="connsiteX10-329" fmla="*/ 1936040 w 2489443"/>
                  <a:gd name="connsiteY10-330" fmla="*/ 344275 h 344290"/>
                  <a:gd name="connsiteX11-331" fmla="*/ 2102335 w 2489443"/>
                  <a:gd name="connsiteY11-332" fmla="*/ 75502 h 344290"/>
                  <a:gd name="connsiteX12-333" fmla="*/ 2275523 w 2489443"/>
                  <a:gd name="connsiteY12-334" fmla="*/ 310769 h 344290"/>
                  <a:gd name="connsiteX13-335" fmla="*/ 2489443 w 2489443"/>
                  <a:gd name="connsiteY13-336" fmla="*/ 331052 h 34429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Lst>
                <a:rect l="l" t="t" r="r" b="b"/>
                <a:pathLst>
                  <a:path w="2489443" h="344290">
                    <a:moveTo>
                      <a:pt x="0" y="333517"/>
                    </a:moveTo>
                    <a:cubicBezTo>
                      <a:pt x="62753" y="168566"/>
                      <a:pt x="125506" y="3616"/>
                      <a:pt x="182880" y="30"/>
                    </a:cubicBezTo>
                    <a:cubicBezTo>
                      <a:pt x="240254" y="-3556"/>
                      <a:pt x="282696" y="309210"/>
                      <a:pt x="344244" y="312002"/>
                    </a:cubicBezTo>
                    <a:cubicBezTo>
                      <a:pt x="405792" y="314794"/>
                      <a:pt x="484037" y="13196"/>
                      <a:pt x="552169" y="16782"/>
                    </a:cubicBezTo>
                    <a:cubicBezTo>
                      <a:pt x="620301" y="20368"/>
                      <a:pt x="683316" y="331696"/>
                      <a:pt x="753035" y="333517"/>
                    </a:cubicBezTo>
                    <a:cubicBezTo>
                      <a:pt x="822754" y="335338"/>
                      <a:pt x="903148" y="27326"/>
                      <a:pt x="970486" y="27709"/>
                    </a:cubicBezTo>
                    <a:cubicBezTo>
                      <a:pt x="1037824" y="28092"/>
                      <a:pt x="1091342" y="332640"/>
                      <a:pt x="1157064" y="335815"/>
                    </a:cubicBezTo>
                    <a:cubicBezTo>
                      <a:pt x="1222786" y="338990"/>
                      <a:pt x="1296511" y="45938"/>
                      <a:pt x="1364820" y="46759"/>
                    </a:cubicBezTo>
                    <a:cubicBezTo>
                      <a:pt x="1433129" y="47580"/>
                      <a:pt x="1505725" y="338335"/>
                      <a:pt x="1566918" y="340744"/>
                    </a:cubicBezTo>
                    <a:cubicBezTo>
                      <a:pt x="1628111" y="343153"/>
                      <a:pt x="1670461" y="60626"/>
                      <a:pt x="1731981" y="61214"/>
                    </a:cubicBezTo>
                    <a:cubicBezTo>
                      <a:pt x="1793501" y="61802"/>
                      <a:pt x="1874314" y="341894"/>
                      <a:pt x="1936040" y="344275"/>
                    </a:cubicBezTo>
                    <a:cubicBezTo>
                      <a:pt x="1997766" y="346656"/>
                      <a:pt x="2045755" y="81086"/>
                      <a:pt x="2102335" y="75502"/>
                    </a:cubicBezTo>
                    <a:cubicBezTo>
                      <a:pt x="2158915" y="69918"/>
                      <a:pt x="2211005" y="268177"/>
                      <a:pt x="2275523" y="310769"/>
                    </a:cubicBezTo>
                    <a:cubicBezTo>
                      <a:pt x="2340041" y="353361"/>
                      <a:pt x="2415932" y="341809"/>
                      <a:pt x="2489443" y="331052"/>
                    </a:cubicBezTo>
                  </a:path>
                </a:pathLst>
              </a:custGeom>
              <a:ln w="44450">
                <a:solidFill>
                  <a:srgbClr val="FF6600"/>
                </a:solidFill>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fr-FR">
                  <a:solidFill>
                    <a:srgbClr val="FF6600"/>
                  </a:solidFill>
                </a:endParaRPr>
              </a:p>
            </p:txBody>
          </p:sp>
          <p:cxnSp>
            <p:nvCxnSpPr>
              <p:cNvPr id="115" name="Connecteur droit avec flèche 152">
                <a:extLst>
                  <a:ext uri="{FF2B5EF4-FFF2-40B4-BE49-F238E27FC236}">
                    <a16:creationId xmlns:a16="http://schemas.microsoft.com/office/drawing/2014/main" id="{70D61C2D-BE39-C187-DA39-A5FEDCFDFC75}"/>
                  </a:ext>
                </a:extLst>
              </p:cNvPr>
              <p:cNvCxnSpPr/>
              <p:nvPr/>
            </p:nvCxnSpPr>
            <p:spPr>
              <a:xfrm>
                <a:off x="12902018" y="4182374"/>
                <a:ext cx="0" cy="3762895"/>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6" name="Connecteur droit 153">
                <a:extLst>
                  <a:ext uri="{FF2B5EF4-FFF2-40B4-BE49-F238E27FC236}">
                    <a16:creationId xmlns:a16="http://schemas.microsoft.com/office/drawing/2014/main" id="{48CD90C9-8A4A-6E07-C69E-C63D3FABB387}"/>
                  </a:ext>
                </a:extLst>
              </p:cNvPr>
              <p:cNvCxnSpPr/>
              <p:nvPr/>
            </p:nvCxnSpPr>
            <p:spPr>
              <a:xfrm>
                <a:off x="12830010" y="4587433"/>
                <a:ext cx="144016" cy="0"/>
              </a:xfrm>
              <a:prstGeom prst="line">
                <a:avLst/>
              </a:prstGeom>
              <a:ln w="22225"/>
            </p:spPr>
            <p:style>
              <a:lnRef idx="1">
                <a:schemeClr val="dk1"/>
              </a:lnRef>
              <a:fillRef idx="0">
                <a:schemeClr val="dk1"/>
              </a:fillRef>
              <a:effectRef idx="0">
                <a:schemeClr val="dk1"/>
              </a:effectRef>
              <a:fontRef idx="minor">
                <a:schemeClr val="tx1"/>
              </a:fontRef>
            </p:style>
          </p:cxnSp>
          <p:sp>
            <p:nvSpPr>
              <p:cNvPr id="117" name="ZoneTexte 155">
                <a:extLst>
                  <a:ext uri="{FF2B5EF4-FFF2-40B4-BE49-F238E27FC236}">
                    <a16:creationId xmlns:a16="http://schemas.microsoft.com/office/drawing/2014/main" id="{7D737F53-0AC7-A21C-2739-1C2E3FC40F5B}"/>
                  </a:ext>
                </a:extLst>
              </p:cNvPr>
              <p:cNvSpPr txBox="1"/>
              <p:nvPr/>
            </p:nvSpPr>
            <p:spPr>
              <a:xfrm>
                <a:off x="12071703" y="3772953"/>
                <a:ext cx="2114816" cy="479217"/>
              </a:xfrm>
              <a:prstGeom prst="rect">
                <a:avLst/>
              </a:prstGeom>
              <a:noFill/>
            </p:spPr>
            <p:txBody>
              <a:bodyPr wrap="none" rtlCol="0">
                <a:spAutoFit/>
              </a:bodyPr>
              <a:lstStyle/>
              <a:p>
                <a:r>
                  <a:rPr lang="fr-FR" sz="2200" dirty="0" err="1">
                    <a:latin typeface="Arial" panose="020B0604020202020204" pitchFamily="34" charset="0"/>
                    <a:cs typeface="Arial" panose="020B0604020202020204" pitchFamily="34" charset="0"/>
                  </a:rPr>
                  <a:t>Kinetic</a:t>
                </a:r>
                <a:r>
                  <a:rPr lang="fr-FR" sz="2200" dirty="0">
                    <a:latin typeface="Arial" panose="020B0604020202020204" pitchFamily="34" charset="0"/>
                    <a:cs typeface="Arial" panose="020B0604020202020204" pitchFamily="34" charset="0"/>
                  </a:rPr>
                  <a:t> </a:t>
                </a:r>
                <a:r>
                  <a:rPr lang="fr-FR" sz="2200" dirty="0" err="1">
                    <a:latin typeface="Arial" panose="020B0604020202020204" pitchFamily="34" charset="0"/>
                    <a:cs typeface="Arial" panose="020B0604020202020204" pitchFamily="34" charset="0"/>
                  </a:rPr>
                  <a:t>energy</a:t>
                </a:r>
                <a:endParaRPr lang="fr-FR" sz="2200" dirty="0">
                  <a:latin typeface="Arial" panose="020B0604020202020204" pitchFamily="34" charset="0"/>
                  <a:cs typeface="Arial" panose="020B0604020202020204" pitchFamily="34" charset="0"/>
                </a:endParaRPr>
              </a:p>
            </p:txBody>
          </p:sp>
          <p:sp>
            <p:nvSpPr>
              <p:cNvPr id="118" name="ZoneTexte 156">
                <a:extLst>
                  <a:ext uri="{FF2B5EF4-FFF2-40B4-BE49-F238E27FC236}">
                    <a16:creationId xmlns:a16="http://schemas.microsoft.com/office/drawing/2014/main" id="{F32FBBF8-954E-EF9E-61DD-6AB39A673DFB}"/>
                  </a:ext>
                </a:extLst>
              </p:cNvPr>
              <p:cNvSpPr txBox="1"/>
              <p:nvPr/>
            </p:nvSpPr>
            <p:spPr>
              <a:xfrm>
                <a:off x="12088345" y="7866220"/>
                <a:ext cx="2302044" cy="496332"/>
              </a:xfrm>
              <a:prstGeom prst="rect">
                <a:avLst/>
              </a:prstGeom>
              <a:noFill/>
            </p:spPr>
            <p:txBody>
              <a:bodyPr wrap="none" rtlCol="0">
                <a:spAutoFit/>
              </a:bodyPr>
              <a:lstStyle/>
              <a:p>
                <a:r>
                  <a:rPr lang="fr-FR" sz="2200" dirty="0">
                    <a:latin typeface="Arial" panose="020B0604020202020204" pitchFamily="34" charset="0"/>
                    <a:cs typeface="Arial" panose="020B0604020202020204" pitchFamily="34" charset="0"/>
                  </a:rPr>
                  <a:t>Binding </a:t>
                </a:r>
                <a:r>
                  <a:rPr lang="fr-FR" sz="2200" dirty="0" err="1">
                    <a:latin typeface="Arial" panose="020B0604020202020204" pitchFamily="34" charset="0"/>
                    <a:cs typeface="Arial" panose="020B0604020202020204" pitchFamily="34" charset="0"/>
                  </a:rPr>
                  <a:t>energy</a:t>
                </a:r>
                <a:endParaRPr lang="fr-FR" sz="2200" dirty="0">
                  <a:latin typeface="Arial" panose="020B0604020202020204" pitchFamily="34" charset="0"/>
                  <a:cs typeface="Arial" panose="020B0604020202020204" pitchFamily="34" charset="0"/>
                </a:endParaRPr>
              </a:p>
            </p:txBody>
          </p:sp>
          <p:sp>
            <p:nvSpPr>
              <p:cNvPr id="119" name="ZoneTexte 157">
                <a:extLst>
                  <a:ext uri="{FF2B5EF4-FFF2-40B4-BE49-F238E27FC236}">
                    <a16:creationId xmlns:a16="http://schemas.microsoft.com/office/drawing/2014/main" id="{F6C6BD95-3ED1-6397-2459-C9EAD3E90156}"/>
                  </a:ext>
                </a:extLst>
              </p:cNvPr>
              <p:cNvSpPr txBox="1"/>
              <p:nvPr/>
            </p:nvSpPr>
            <p:spPr>
              <a:xfrm>
                <a:off x="12532267" y="4344238"/>
                <a:ext cx="369646" cy="486920"/>
              </a:xfrm>
              <a:prstGeom prst="rect">
                <a:avLst/>
              </a:prstGeom>
              <a:noFill/>
            </p:spPr>
            <p:txBody>
              <a:bodyPr wrap="none" rtlCol="0">
                <a:spAutoFit/>
              </a:bodyPr>
              <a:lstStyle/>
              <a:p>
                <a:r>
                  <a:rPr lang="fr-FR" sz="2200" dirty="0">
                    <a:latin typeface="Arial" panose="020B0604020202020204" pitchFamily="34" charset="0"/>
                    <a:cs typeface="Arial" panose="020B0604020202020204" pitchFamily="34" charset="0"/>
                  </a:rPr>
                  <a:t>0</a:t>
                </a:r>
              </a:p>
            </p:txBody>
          </p:sp>
        </p:grpSp>
      </p:grpSp>
      <mc:AlternateContent xmlns:mc="http://schemas.openxmlformats.org/markup-compatibility/2006" xmlns:a14="http://schemas.microsoft.com/office/drawing/2010/main">
        <mc:Choice Requires="a14">
          <p:sp>
            <p:nvSpPr>
              <p:cNvPr id="78" name="TextBox 77">
                <a:extLst>
                  <a:ext uri="{FF2B5EF4-FFF2-40B4-BE49-F238E27FC236}">
                    <a16:creationId xmlns:a16="http://schemas.microsoft.com/office/drawing/2014/main" id="{9B88FC44-0D4E-7961-3E09-D03FB3DEFC16}"/>
                  </a:ext>
                </a:extLst>
              </p:cNvPr>
              <p:cNvSpPr txBox="1"/>
              <p:nvPr/>
            </p:nvSpPr>
            <p:spPr>
              <a:xfrm>
                <a:off x="9017053" y="2445123"/>
                <a:ext cx="487600"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𝑒</m:t>
                          </m:r>
                        </m:e>
                        <m:sup>
                          <m:r>
                            <a:rPr lang="en-US" sz="2400" b="0" i="1" smtClean="0">
                              <a:latin typeface="Cambria Math" panose="02040503050406030204" pitchFamily="18" charset="0"/>
                            </a:rPr>
                            <m:t>−</m:t>
                          </m:r>
                        </m:sup>
                      </m:sSup>
                    </m:oMath>
                  </m:oMathPara>
                </a14:m>
                <a:endParaRPr lang="en-US" sz="2400" dirty="0"/>
              </a:p>
            </p:txBody>
          </p:sp>
        </mc:Choice>
        <mc:Fallback xmlns="">
          <p:sp>
            <p:nvSpPr>
              <p:cNvPr id="78" name="TextBox 77">
                <a:extLst>
                  <a:ext uri="{FF2B5EF4-FFF2-40B4-BE49-F238E27FC236}">
                    <a16:creationId xmlns:a16="http://schemas.microsoft.com/office/drawing/2014/main" id="{9B88FC44-0D4E-7961-3E09-D03FB3DEFC16}"/>
                  </a:ext>
                </a:extLst>
              </p:cNvPr>
              <p:cNvSpPr txBox="1">
                <a:spLocks noRot="1" noChangeAspect="1" noMove="1" noResize="1" noEditPoints="1" noAdjustHandles="1" noChangeArrowheads="1" noChangeShapeType="1" noTextEdit="1"/>
              </p:cNvSpPr>
              <p:nvPr/>
            </p:nvSpPr>
            <p:spPr>
              <a:xfrm>
                <a:off x="9017053" y="2445123"/>
                <a:ext cx="487600" cy="461665"/>
              </a:xfrm>
              <a:prstGeom prst="rect">
                <a:avLst/>
              </a:prstGeom>
              <a:blipFill>
                <a:blip r:embed="rId8"/>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4685559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93DF2D-7299-01AD-EFC9-867C2DE5E0E7}"/>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4744BA8C-6843-F53F-093E-78E43C3A72E4}"/>
                  </a:ext>
                </a:extLst>
              </p:cNvPr>
              <p:cNvSpPr txBox="1"/>
              <p:nvPr/>
            </p:nvSpPr>
            <p:spPr>
              <a:xfrm>
                <a:off x="288762" y="1286161"/>
                <a:ext cx="6065264" cy="127175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m:rPr>
                              <m:sty m:val="p"/>
                            </m:rPr>
                            <a:rPr lang="en-US" sz="2800">
                              <a:latin typeface="Cambria Math" panose="02040503050406030204" pitchFamily="18" charset="0"/>
                            </a:rPr>
                            <m:t>d</m:t>
                          </m:r>
                          <m:r>
                            <m:rPr>
                              <m:sty m:val="p"/>
                            </m:rPr>
                            <a:rPr lang="en-US" sz="2800">
                              <a:latin typeface="Cambria Math" panose="02040503050406030204" pitchFamily="18" charset="0"/>
                              <a:ea typeface="Cambria Math" panose="02040503050406030204" pitchFamily="18" charset="0"/>
                            </a:rPr>
                            <m:t>σ</m:t>
                          </m:r>
                        </m:num>
                        <m:den>
                          <m:r>
                            <m:rPr>
                              <m:sty m:val="p"/>
                            </m:rPr>
                            <a:rPr lang="en-US" sz="2800">
                              <a:latin typeface="Cambria Math" panose="02040503050406030204" pitchFamily="18" charset="0"/>
                            </a:rPr>
                            <m:t>d</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den>
                      </m:f>
                      <m:r>
                        <a:rPr lang="en-US" sz="2800">
                          <a:latin typeface="Cambria Math" panose="02040503050406030204" pitchFamily="18" charset="0"/>
                        </a:rPr>
                        <m:t>=8</m:t>
                      </m:r>
                      <m:sSup>
                        <m:sSupPr>
                          <m:ctrlPr>
                            <a:rPr lang="en-US" sz="2800" i="1">
                              <a:latin typeface="Cambria Math" panose="02040503050406030204" pitchFamily="18" charset="0"/>
                            </a:rPr>
                          </m:ctrlPr>
                        </m:sSupPr>
                        <m:e>
                          <m:r>
                            <m:rPr>
                              <m:sty m:val="p"/>
                            </m:rPr>
                            <a:rPr lang="en-US" sz="2800">
                              <a:latin typeface="Cambria Math" panose="02040503050406030204" pitchFamily="18" charset="0"/>
                              <a:ea typeface="Cambria Math" panose="02040503050406030204" pitchFamily="18" charset="0"/>
                            </a:rPr>
                            <m:t>π</m:t>
                          </m:r>
                        </m:e>
                        <m:sup>
                          <m:r>
                            <a:rPr lang="en-US" sz="2800">
                              <a:latin typeface="Cambria Math" panose="02040503050406030204" pitchFamily="18" charset="0"/>
                            </a:rPr>
                            <m:t>2</m:t>
                          </m:r>
                        </m:sup>
                      </m:sSup>
                      <m:r>
                        <m:rPr>
                          <m:sty m:val="p"/>
                        </m:rPr>
                        <a:rPr lang="en-US" sz="2800">
                          <a:latin typeface="Cambria Math" panose="02040503050406030204" pitchFamily="18" charset="0"/>
                          <a:ea typeface="Cambria Math" panose="02040503050406030204" pitchFamily="18" charset="0"/>
                        </a:rPr>
                        <m:t>αk</m:t>
                      </m:r>
                      <m:f>
                        <m:fPr>
                          <m:ctrlPr>
                            <a:rPr lang="en-US" sz="2800" i="1">
                              <a:latin typeface="Cambria Math" panose="02040503050406030204" pitchFamily="18" charset="0"/>
                              <a:ea typeface="Cambria Math" panose="02040503050406030204" pitchFamily="18" charset="0"/>
                            </a:rPr>
                          </m:ctrlPr>
                        </m:fPr>
                        <m:num>
                          <m:r>
                            <m:rPr>
                              <m:sty m:val="p"/>
                            </m:rPr>
                            <a:rPr lang="en-US" sz="2800">
                              <a:latin typeface="Cambria Math" panose="02040503050406030204" pitchFamily="18" charset="0"/>
                              <a:ea typeface="Cambria Math" panose="02040503050406030204" pitchFamily="18" charset="0"/>
                            </a:rPr>
                            <m:t>m</m:t>
                          </m:r>
                          <m:sSub>
                            <m:sSubPr>
                              <m:ctrlPr>
                                <a:rPr lang="en-US" sz="2800" i="1">
                                  <a:latin typeface="Cambria Math" panose="02040503050406030204" pitchFamily="18" charset="0"/>
                                  <a:ea typeface="Cambria Math" panose="02040503050406030204" pitchFamily="18" charset="0"/>
                                </a:rPr>
                              </m:ctrlPr>
                            </m:sSubPr>
                            <m:e>
                              <m:r>
                                <m:rPr>
                                  <m:sty m:val="p"/>
                                </m:rPr>
                                <a:rPr lang="en-US" sz="2800">
                                  <a:latin typeface="Cambria Math" panose="02040503050406030204" pitchFamily="18" charset="0"/>
                                  <a:ea typeface="Cambria Math" panose="02040503050406030204" pitchFamily="18" charset="0"/>
                                </a:rPr>
                                <m:t>ω</m:t>
                              </m:r>
                            </m:e>
                            <m:sub>
                              <m:r>
                                <m:rPr>
                                  <m:sty m:val="p"/>
                                </m:rPr>
                                <a:rPr lang="en-US" sz="2800">
                                  <a:latin typeface="Cambria Math" panose="02040503050406030204" pitchFamily="18" charset="0"/>
                                  <a:ea typeface="Cambria Math" panose="02040503050406030204" pitchFamily="18" charset="0"/>
                                </a:rPr>
                                <m:t>q</m:t>
                              </m:r>
                            </m:sub>
                          </m:sSub>
                        </m:num>
                        <m:den>
                          <m:r>
                            <a:rPr lang="en-US" sz="2800">
                              <a:latin typeface="Cambria Math" panose="02040503050406030204" pitchFamily="18" charset="0"/>
                              <a:ea typeface="Cambria Math" panose="02040503050406030204" pitchFamily="18" charset="0"/>
                            </a:rPr>
                            <m:t>ℏ</m:t>
                          </m:r>
                        </m:den>
                      </m:f>
                      <m:sSup>
                        <m:sSupPr>
                          <m:ctrlPr>
                            <a:rPr lang="en-US" sz="2800" i="1">
                              <a:latin typeface="Cambria Math" panose="02040503050406030204" pitchFamily="18" charset="0"/>
                              <a:ea typeface="Cambria Math" panose="02040503050406030204" pitchFamily="18" charset="0"/>
                            </a:rPr>
                          </m:ctrlPr>
                        </m:sSupPr>
                        <m:e>
                          <m:d>
                            <m:dPr>
                              <m:begChr m:val="|"/>
                              <m:endChr m:val="|"/>
                              <m:ctrlPr>
                                <a:rPr lang="en-US" sz="2800" i="1">
                                  <a:latin typeface="Cambria Math" panose="02040503050406030204" pitchFamily="18" charset="0"/>
                                  <a:ea typeface="Cambria Math" panose="02040503050406030204" pitchFamily="18" charset="0"/>
                                </a:rPr>
                              </m:ctrlPr>
                            </m:dPr>
                            <m:e>
                              <m:sSub>
                                <m:sSubPr>
                                  <m:ctrlPr>
                                    <a:rPr lang="en-US" sz="280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𝑓</m:t>
                                  </m:r>
                                </m:e>
                                <m:sub>
                                  <m:r>
                                    <a:rPr lang="en-US" sz="2800" b="0" i="1" smtClean="0">
                                      <a:latin typeface="Cambria Math" panose="02040503050406030204" pitchFamily="18" charset="0"/>
                                      <a:ea typeface="Cambria Math" panose="02040503050406030204" pitchFamily="18" charset="0"/>
                                    </a:rPr>
                                    <m:t>𝑑</m:t>
                                  </m:r>
                                </m:sub>
                              </m:sSub>
                              <m:r>
                                <a:rPr lang="en-US" sz="2800" b="0" i="1" smtClean="0">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b="0" i="1" smtClean="0">
                                  <a:latin typeface="Cambria Math" panose="02040503050406030204" pitchFamily="18" charset="0"/>
                                  <a:ea typeface="Cambria Math" panose="02040503050406030204" pitchFamily="18" charset="0"/>
                                </a:rPr>
                                <m:t>)</m:t>
                              </m:r>
                              <m:r>
                                <a:rPr lang="en-US" sz="2800" i="1">
                                  <a:latin typeface="Cambria Math" panose="02040503050406030204" pitchFamily="18" charset="0"/>
                                  <a:ea typeface="Cambria Math" panose="02040503050406030204" pitchFamily="18" charset="0"/>
                                </a:rPr>
                                <m:t>+</m:t>
                              </m:r>
                              <m:nary>
                                <m:naryPr>
                                  <m:chr m:val="∑"/>
                                  <m:supHide m:val="on"/>
                                  <m:ctrlPr>
                                    <a:rPr lang="en-US" sz="2800" i="1" smtClean="0">
                                      <a:latin typeface="Cambria Math" panose="02040503050406030204" pitchFamily="18" charset="0"/>
                                      <a:ea typeface="Cambria Math" panose="02040503050406030204" pitchFamily="18" charset="0"/>
                                    </a:rPr>
                                  </m:ctrlPr>
                                </m:naryPr>
                                <m:sub>
                                  <m:r>
                                    <m:rPr>
                                      <m:brk m:alnAt="7"/>
                                    </m:rPr>
                                    <a:rPr lang="en-US" sz="2800" b="0" i="1" smtClean="0">
                                      <a:latin typeface="Cambria Math" panose="02040503050406030204" pitchFamily="18" charset="0"/>
                                      <a:ea typeface="Cambria Math" panose="02040503050406030204" pitchFamily="18" charset="0"/>
                                    </a:rPr>
                                    <m:t>𝑗</m:t>
                                  </m:r>
                                  <m:r>
                                    <a:rPr lang="en-US" sz="2800" b="0" i="1" smtClean="0">
                                      <a:latin typeface="Cambria Math" panose="02040503050406030204" pitchFamily="18" charset="0"/>
                                      <a:ea typeface="Cambria Math" panose="02040503050406030204" pitchFamily="18" charset="0"/>
                                    </a:rPr>
                                    <m:t>≠0</m:t>
                                  </m:r>
                                </m:sub>
                                <m:sup/>
                                <m:e>
                                  <m:sSub>
                                    <m:sSubPr>
                                      <m:ctrlPr>
                                        <a:rPr lang="en-US" sz="280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𝑓</m:t>
                                      </m:r>
                                    </m:e>
                                    <m:sub>
                                      <m:r>
                                        <a:rPr lang="en-US" sz="2800" b="0" i="1" smtClean="0">
                                          <a:latin typeface="Cambria Math" panose="02040503050406030204" pitchFamily="18" charset="0"/>
                                          <a:ea typeface="Cambria Math" panose="02040503050406030204" pitchFamily="18" charset="0"/>
                                        </a:rPr>
                                        <m:t>𝑗</m:t>
                                      </m:r>
                                    </m:sub>
                                  </m:sSub>
                                  <m:r>
                                    <a:rPr lang="en-US" sz="2800" b="0" i="1" smtClean="0">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b="0" i="1" smtClean="0">
                                      <a:latin typeface="Cambria Math" panose="02040503050406030204" pitchFamily="18" charset="0"/>
                                      <a:ea typeface="Cambria Math" panose="02040503050406030204" pitchFamily="18" charset="0"/>
                                    </a:rPr>
                                    <m:t>)</m:t>
                                  </m:r>
                                </m:e>
                              </m:nary>
                            </m:e>
                          </m:d>
                        </m:e>
                        <m:sup>
                          <m:r>
                            <a:rPr lang="en-US" sz="2800">
                              <a:latin typeface="Cambria Math" panose="02040503050406030204" pitchFamily="18" charset="0"/>
                              <a:ea typeface="Cambria Math" panose="02040503050406030204" pitchFamily="18" charset="0"/>
                            </a:rPr>
                            <m:t>2</m:t>
                          </m:r>
                        </m:sup>
                      </m:sSup>
                    </m:oMath>
                  </m:oMathPara>
                </a14:m>
                <a:endParaRPr lang="en-US" sz="2800" dirty="0"/>
              </a:p>
            </p:txBody>
          </p:sp>
        </mc:Choice>
        <mc:Fallback xmlns="">
          <p:sp>
            <p:nvSpPr>
              <p:cNvPr id="3" name="TextBox 2">
                <a:extLst>
                  <a:ext uri="{FF2B5EF4-FFF2-40B4-BE49-F238E27FC236}">
                    <a16:creationId xmlns:a16="http://schemas.microsoft.com/office/drawing/2014/main" id="{4744BA8C-6843-F53F-093E-78E43C3A72E4}"/>
                  </a:ext>
                </a:extLst>
              </p:cNvPr>
              <p:cNvSpPr txBox="1">
                <a:spLocks noRot="1" noChangeAspect="1" noMove="1" noResize="1" noEditPoints="1" noAdjustHandles="1" noChangeArrowheads="1" noChangeShapeType="1" noTextEdit="1"/>
              </p:cNvSpPr>
              <p:nvPr/>
            </p:nvSpPr>
            <p:spPr>
              <a:xfrm>
                <a:off x="288762" y="1286161"/>
                <a:ext cx="6065264" cy="1271758"/>
              </a:xfrm>
              <a:prstGeom prst="rect">
                <a:avLst/>
              </a:prstGeom>
              <a:blipFill>
                <a:blip r:embed="rId2"/>
                <a:stretch>
                  <a:fillRect t="-110891" b="-157426"/>
                </a:stretch>
              </a:blipFill>
            </p:spPr>
            <p:txBody>
              <a:bodyPr/>
              <a:lstStyle/>
              <a:p>
                <a:r>
                  <a:rPr lang="en-US">
                    <a:noFill/>
                  </a:rPr>
                  <a:t> </a:t>
                </a:r>
              </a:p>
            </p:txBody>
          </p:sp>
        </mc:Fallback>
      </mc:AlternateContent>
      <p:cxnSp>
        <p:nvCxnSpPr>
          <p:cNvPr id="6" name="Connecteur droit 46">
            <a:extLst>
              <a:ext uri="{FF2B5EF4-FFF2-40B4-BE49-F238E27FC236}">
                <a16:creationId xmlns:a16="http://schemas.microsoft.com/office/drawing/2014/main" id="{FBD1674D-E28B-7F54-7D33-1A1384CAD1B3}"/>
              </a:ext>
            </a:extLst>
          </p:cNvPr>
          <p:cNvCxnSpPr>
            <a:cxnSpLocks/>
          </p:cNvCxnSpPr>
          <p:nvPr/>
        </p:nvCxnSpPr>
        <p:spPr>
          <a:xfrm>
            <a:off x="914397" y="5497476"/>
            <a:ext cx="3675409" cy="0"/>
          </a:xfrm>
          <a:prstGeom prst="line">
            <a:avLst/>
          </a:prstGeom>
          <a:ln w="57150">
            <a:solidFill>
              <a:srgbClr val="007E39"/>
            </a:solidFill>
            <a:prstDash val="sysDot"/>
          </a:ln>
        </p:spPr>
        <p:style>
          <a:lnRef idx="1">
            <a:schemeClr val="accent1"/>
          </a:lnRef>
          <a:fillRef idx="0">
            <a:schemeClr val="accent1"/>
          </a:fillRef>
          <a:effectRef idx="0">
            <a:schemeClr val="accent1"/>
          </a:effectRef>
          <a:fontRef idx="minor">
            <a:schemeClr val="tx1"/>
          </a:fontRef>
        </p:style>
      </p:cxnSp>
      <p:pic>
        <p:nvPicPr>
          <p:cNvPr id="7" name="コンテンツ プレースホルダー 50">
            <a:extLst>
              <a:ext uri="{FF2B5EF4-FFF2-40B4-BE49-F238E27FC236}">
                <a16:creationId xmlns:a16="http://schemas.microsoft.com/office/drawing/2014/main" id="{CD1417CA-5E69-3A1A-12BD-C3A289EEE24F}"/>
              </a:ext>
            </a:extLst>
          </p:cNvPr>
          <p:cNvPicPr>
            <a:picLocks noGrp="1" noChangeAspect="1"/>
          </p:cNvPicPr>
          <p:nvPr>
            <p:ph idx="1"/>
          </p:nvPr>
        </p:nvPicPr>
        <p:blipFill>
          <a:blip r:embed="rId3"/>
          <a:stretch>
            <a:fillRect/>
          </a:stretch>
        </p:blipFill>
        <p:spPr>
          <a:xfrm>
            <a:off x="173765" y="4440936"/>
            <a:ext cx="1696035" cy="1724620"/>
          </a:xfrm>
          <a:prstGeom prst="rect">
            <a:avLst/>
          </a:prstGeom>
        </p:spPr>
      </p:pic>
      <p:grpSp>
        <p:nvGrpSpPr>
          <p:cNvPr id="57" name="Group 56">
            <a:extLst>
              <a:ext uri="{FF2B5EF4-FFF2-40B4-BE49-F238E27FC236}">
                <a16:creationId xmlns:a16="http://schemas.microsoft.com/office/drawing/2014/main" id="{A06F6C3A-C203-6704-C45C-88F4B549DBF2}"/>
              </a:ext>
            </a:extLst>
          </p:cNvPr>
          <p:cNvGrpSpPr/>
          <p:nvPr/>
        </p:nvGrpSpPr>
        <p:grpSpPr>
          <a:xfrm>
            <a:off x="1501819" y="6045659"/>
            <a:ext cx="643968" cy="678764"/>
            <a:chOff x="1501819" y="5627201"/>
            <a:chExt cx="643968" cy="678764"/>
          </a:xfrm>
        </p:grpSpPr>
        <p:sp>
          <p:nvSpPr>
            <p:cNvPr id="9" name="Ellipse 94">
              <a:extLst>
                <a:ext uri="{FF2B5EF4-FFF2-40B4-BE49-F238E27FC236}">
                  <a16:creationId xmlns:a16="http://schemas.microsoft.com/office/drawing/2014/main" id="{83B3FC99-CDD2-AB6C-FD40-EC62B68B41D2}"/>
                </a:ext>
              </a:extLst>
            </p:cNvPr>
            <p:cNvSpPr/>
            <p:nvPr/>
          </p:nvSpPr>
          <p:spPr>
            <a:xfrm>
              <a:off x="1501819" y="5661997"/>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0" name="Ellipse 95">
              <a:extLst>
                <a:ext uri="{FF2B5EF4-FFF2-40B4-BE49-F238E27FC236}">
                  <a16:creationId xmlns:a16="http://schemas.microsoft.com/office/drawing/2014/main" id="{880F9F9D-C8AA-317C-631E-F3C2BC45A5D4}"/>
                </a:ext>
              </a:extLst>
            </p:cNvPr>
            <p:cNvSpPr/>
            <p:nvPr/>
          </p:nvSpPr>
          <p:spPr>
            <a:xfrm>
              <a:off x="1593814" y="5627201"/>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56" name="Group 55">
            <a:extLst>
              <a:ext uri="{FF2B5EF4-FFF2-40B4-BE49-F238E27FC236}">
                <a16:creationId xmlns:a16="http://schemas.microsoft.com/office/drawing/2014/main" id="{33ABE660-E599-0985-D161-8640848DF4C0}"/>
              </a:ext>
            </a:extLst>
          </p:cNvPr>
          <p:cNvGrpSpPr/>
          <p:nvPr/>
        </p:nvGrpSpPr>
        <p:grpSpPr>
          <a:xfrm>
            <a:off x="2454442" y="6989604"/>
            <a:ext cx="643968" cy="678764"/>
            <a:chOff x="2454442" y="6524655"/>
            <a:chExt cx="643968" cy="678764"/>
          </a:xfrm>
        </p:grpSpPr>
        <p:sp>
          <p:nvSpPr>
            <p:cNvPr id="22" name="Ellipse 94">
              <a:extLst>
                <a:ext uri="{FF2B5EF4-FFF2-40B4-BE49-F238E27FC236}">
                  <a16:creationId xmlns:a16="http://schemas.microsoft.com/office/drawing/2014/main" id="{8C794F30-20CC-BA2C-40BF-AD6BD011950C}"/>
                </a:ext>
              </a:extLst>
            </p:cNvPr>
            <p:cNvSpPr/>
            <p:nvPr/>
          </p:nvSpPr>
          <p:spPr>
            <a:xfrm>
              <a:off x="2454442" y="655945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8" name="Ellipse 95">
              <a:extLst>
                <a:ext uri="{FF2B5EF4-FFF2-40B4-BE49-F238E27FC236}">
                  <a16:creationId xmlns:a16="http://schemas.microsoft.com/office/drawing/2014/main" id="{C6839E75-ACCF-8538-A3F2-01CC409FE17B}"/>
                </a:ext>
              </a:extLst>
            </p:cNvPr>
            <p:cNvSpPr/>
            <p:nvPr/>
          </p:nvSpPr>
          <p:spPr>
            <a:xfrm>
              <a:off x="2546437" y="652465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cxnSp>
        <p:nvCxnSpPr>
          <p:cNvPr id="35" name="Straight Arrow Connector 34">
            <a:extLst>
              <a:ext uri="{FF2B5EF4-FFF2-40B4-BE49-F238E27FC236}">
                <a16:creationId xmlns:a16="http://schemas.microsoft.com/office/drawing/2014/main" id="{D8869B71-3D71-1B43-FA59-F64C21205DCE}"/>
              </a:ext>
            </a:extLst>
          </p:cNvPr>
          <p:cNvCxnSpPr>
            <a:cxnSpLocks/>
          </p:cNvCxnSpPr>
          <p:nvPr/>
        </p:nvCxnSpPr>
        <p:spPr>
          <a:xfrm flipH="1" flipV="1">
            <a:off x="2754887" y="5479173"/>
            <a:ext cx="4666" cy="1529184"/>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619C67A2-7D50-27E0-3443-BDF59A1C6F31}"/>
              </a:ext>
            </a:extLst>
          </p:cNvPr>
          <p:cNvCxnSpPr>
            <a:cxnSpLocks/>
            <a:endCxn id="22" idx="1"/>
          </p:cNvCxnSpPr>
          <p:nvPr/>
        </p:nvCxnSpPr>
        <p:spPr>
          <a:xfrm>
            <a:off x="2031737" y="6658162"/>
            <a:ext cx="517012" cy="460545"/>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1" name="TextBox 90">
            <a:extLst>
              <a:ext uri="{FF2B5EF4-FFF2-40B4-BE49-F238E27FC236}">
                <a16:creationId xmlns:a16="http://schemas.microsoft.com/office/drawing/2014/main" id="{4003E1C3-6D09-A7FB-E030-CCEE6B13FF86}"/>
              </a:ext>
            </a:extLst>
          </p:cNvPr>
          <p:cNvSpPr txBox="1"/>
          <p:nvPr/>
        </p:nvSpPr>
        <p:spPr>
          <a:xfrm>
            <a:off x="10241605" y="3177013"/>
            <a:ext cx="3697942"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Surface attenuation:</a:t>
            </a:r>
          </a:p>
        </p:txBody>
      </p:sp>
      <mc:AlternateContent xmlns:mc="http://schemas.openxmlformats.org/markup-compatibility/2006" xmlns:a14="http://schemas.microsoft.com/office/drawing/2010/main">
        <mc:Choice Requires="a14">
          <p:sp>
            <p:nvSpPr>
              <p:cNvPr id="92" name="TextBox 91">
                <a:extLst>
                  <a:ext uri="{FF2B5EF4-FFF2-40B4-BE49-F238E27FC236}">
                    <a16:creationId xmlns:a16="http://schemas.microsoft.com/office/drawing/2014/main" id="{893D40B4-E0B4-5070-6FE1-D9C0D54C7738}"/>
                  </a:ext>
                </a:extLst>
              </p:cNvPr>
              <p:cNvSpPr txBox="1"/>
              <p:nvPr/>
            </p:nvSpPr>
            <p:spPr>
              <a:xfrm>
                <a:off x="10229298" y="3667398"/>
                <a:ext cx="4401101" cy="1433213"/>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p>
                        <m:sSupPr>
                          <m:ctrlPr>
                            <a:rPr lang="en-US" sz="2800" i="1" smtClean="0">
                              <a:latin typeface="Cambria Math" panose="02040503050406030204" pitchFamily="18" charset="0"/>
                            </a:rPr>
                          </m:ctrlPr>
                        </m:sSupPr>
                        <m:e>
                          <m:r>
                            <a:rPr lang="en-US" sz="2800" b="0" i="1" smtClean="0">
                              <a:latin typeface="Cambria Math" panose="02040503050406030204" pitchFamily="18" charset="0"/>
                            </a:rPr>
                            <m:t>𝑒</m:t>
                          </m:r>
                        </m:e>
                        <m:sup>
                          <m:r>
                            <a:rPr lang="en-US" sz="2800" b="0" i="1"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𝛾</m:t>
                          </m:r>
                          <m:f>
                            <m:fPr>
                              <m:ctrlPr>
                                <a:rPr lang="en-US" sz="2800" b="0" i="1" smtClean="0">
                                  <a:latin typeface="Cambria Math" panose="02040503050406030204" pitchFamily="18" charset="0"/>
                                </a:rPr>
                              </m:ctrlPr>
                            </m:fPr>
                            <m:num>
                              <m:sSub>
                                <m:sSubPr>
                                  <m:ctrlPr>
                                    <a:rPr lang="en-US" sz="2800" i="1">
                                      <a:latin typeface="Cambria Math" panose="02040503050406030204" pitchFamily="18" charset="0"/>
                                    </a:rPr>
                                  </m:ctrlPr>
                                </m:sSubPr>
                                <m:e>
                                  <m:r>
                                    <a:rPr lang="en-US" sz="2800" i="1">
                                      <a:latin typeface="Cambria Math" panose="02040503050406030204" pitchFamily="18" charset="0"/>
                                    </a:rPr>
                                    <m:t>𝑑</m:t>
                                  </m:r>
                                </m:e>
                                <m:sub>
                                  <m:r>
                                    <a:rPr lang="en-US" sz="2800" i="1">
                                      <a:latin typeface="Cambria Math" panose="02040503050406030204" pitchFamily="18" charset="0"/>
                                    </a:rPr>
                                    <m:t>𝑗</m:t>
                                  </m:r>
                                </m:sub>
                              </m:sSub>
                              <m:r>
                                <m:rPr>
                                  <m:nor/>
                                </m:rPr>
                                <a:rPr lang="en-US" sz="2800" dirty="0">
                                  <a:latin typeface="Arial" panose="020B0604020202020204" pitchFamily="34" charset="0"/>
                                  <a:cs typeface="Arial" panose="020B0604020202020204" pitchFamily="34" charset="0"/>
                                </a:rPr>
                                <m:t> </m:t>
                              </m:r>
                            </m:num>
                            <m:den>
                              <m:r>
                                <a:rPr lang="en-US" sz="2800" b="0" i="1" smtClean="0">
                                  <a:latin typeface="Cambria Math" panose="02040503050406030204" pitchFamily="18" charset="0"/>
                                </a:rPr>
                                <m:t>𝑐𝑜𝑠</m:t>
                              </m:r>
                              <m:sSubSup>
                                <m:sSubSupPr>
                                  <m:ctrlPr>
                                    <a:rPr lang="en-US" sz="2800" i="1">
                                      <a:latin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𝜃</m:t>
                                  </m:r>
                                </m:e>
                                <m:sub>
                                  <m:r>
                                    <a:rPr lang="en-US" sz="2800" i="1">
                                      <a:latin typeface="Cambria Math" panose="02040503050406030204" pitchFamily="18" charset="0"/>
                                    </a:rPr>
                                    <m:t>𝑗</m:t>
                                  </m:r>
                                </m:sub>
                                <m:sup>
                                  <m:r>
                                    <a:rPr lang="en-US" sz="2800" i="1">
                                      <a:latin typeface="Cambria Math" panose="02040503050406030204" pitchFamily="18" charset="0"/>
                                    </a:rPr>
                                    <m:t>𝑔</m:t>
                                  </m:r>
                                </m:sup>
                              </m:sSubSup>
                            </m:den>
                          </m:f>
                        </m:sup>
                      </m:sSup>
                      <m:r>
                        <a:rPr lang="en-US" sz="2800" b="0" i="1" smtClean="0">
                          <a:latin typeface="Cambria Math" panose="02040503050406030204" pitchFamily="18" charset="0"/>
                        </a:rPr>
                        <m:t> </m:t>
                      </m:r>
                    </m:oMath>
                  </m:oMathPara>
                </a14:m>
                <a:endParaRPr lang="en-US" sz="2800" b="0" i="1" dirty="0">
                  <a:latin typeface="Arial" panose="020B0604020202020204" pitchFamily="34" charset="0"/>
                  <a:cs typeface="Arial" panose="020B0604020202020204" pitchFamily="34" charset="0"/>
                </a:endParaRPr>
              </a:p>
              <a:p>
                <a14:m>
                  <m:oMath xmlns:m="http://schemas.openxmlformats.org/officeDocument/2006/math">
                    <m:r>
                      <a:rPr lang="en-US" sz="2800" b="0" i="1" smtClean="0">
                        <a:latin typeface="Cambria Math" panose="02040503050406030204" pitchFamily="18" charset="0"/>
                      </a:rPr>
                      <m:t>(</m:t>
                    </m:r>
                    <m:r>
                      <a:rPr lang="en-US" sz="2800" i="1">
                        <a:latin typeface="Cambria Math" panose="02040503050406030204" pitchFamily="18" charset="0"/>
                        <a:ea typeface="Cambria Math" panose="02040503050406030204" pitchFamily="18" charset="0"/>
                      </a:rPr>
                      <m:t>𝛾</m:t>
                    </m:r>
                  </m:oMath>
                </a14:m>
                <a:r>
                  <a:rPr lang="en-US" sz="2800" dirty="0">
                    <a:latin typeface="Arial" panose="020B0604020202020204" pitchFamily="34" charset="0"/>
                    <a:cs typeface="Arial" panose="020B0604020202020204" pitchFamily="34" charset="0"/>
                  </a:rPr>
                  <a:t>: attenuation coefficient</a:t>
                </a:r>
                <a14:m>
                  <m:oMath xmlns:m="http://schemas.openxmlformats.org/officeDocument/2006/math">
                    <m:r>
                      <a:rPr lang="en-US" sz="2800" b="0" i="1" smtClean="0">
                        <a:latin typeface="Cambria Math" panose="02040503050406030204" pitchFamily="18" charset="0"/>
                      </a:rPr>
                      <m:t>)</m:t>
                    </m:r>
                  </m:oMath>
                </a14:m>
                <a:endParaRPr lang="en-US" sz="2800" dirty="0">
                  <a:latin typeface="Arial" panose="020B0604020202020204" pitchFamily="34" charset="0"/>
                  <a:cs typeface="Arial" panose="020B0604020202020204" pitchFamily="34" charset="0"/>
                </a:endParaRPr>
              </a:p>
            </p:txBody>
          </p:sp>
        </mc:Choice>
        <mc:Fallback xmlns="">
          <p:sp>
            <p:nvSpPr>
              <p:cNvPr id="92" name="TextBox 91">
                <a:extLst>
                  <a:ext uri="{FF2B5EF4-FFF2-40B4-BE49-F238E27FC236}">
                    <a16:creationId xmlns:a16="http://schemas.microsoft.com/office/drawing/2014/main" id="{893D40B4-E0B4-5070-6FE1-D9C0D54C7738}"/>
                  </a:ext>
                </a:extLst>
              </p:cNvPr>
              <p:cNvSpPr txBox="1">
                <a:spLocks noRot="1" noChangeAspect="1" noMove="1" noResize="1" noEditPoints="1" noAdjustHandles="1" noChangeArrowheads="1" noChangeShapeType="1" noTextEdit="1"/>
              </p:cNvSpPr>
              <p:nvPr/>
            </p:nvSpPr>
            <p:spPr>
              <a:xfrm>
                <a:off x="10229298" y="3667398"/>
                <a:ext cx="4401101" cy="1433213"/>
              </a:xfrm>
              <a:prstGeom prst="rect">
                <a:avLst/>
              </a:prstGeom>
              <a:blipFill>
                <a:blip r:embed="rId4"/>
                <a:stretch>
                  <a:fillRect l="-1729" t="-9649" r="-288" b="-10526"/>
                </a:stretch>
              </a:blipFill>
            </p:spPr>
            <p:txBody>
              <a:bodyPr/>
              <a:lstStyle/>
              <a:p>
                <a:r>
                  <a:rPr lang="en-US">
                    <a:noFill/>
                  </a:rPr>
                  <a:t> </a:t>
                </a:r>
              </a:p>
            </p:txBody>
          </p:sp>
        </mc:Fallback>
      </mc:AlternateContent>
      <p:sp>
        <p:nvSpPr>
          <p:cNvPr id="93" name="TextBox 92">
            <a:extLst>
              <a:ext uri="{FF2B5EF4-FFF2-40B4-BE49-F238E27FC236}">
                <a16:creationId xmlns:a16="http://schemas.microsoft.com/office/drawing/2014/main" id="{D0298DB6-B74D-0C5D-6BC7-6B1154ABB5A7}"/>
              </a:ext>
            </a:extLst>
          </p:cNvPr>
          <p:cNvSpPr txBox="1"/>
          <p:nvPr/>
        </p:nvSpPr>
        <p:spPr>
          <a:xfrm>
            <a:off x="10229298" y="6360674"/>
            <a:ext cx="3513209"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Vibrational dumping:</a:t>
            </a:r>
          </a:p>
        </p:txBody>
      </p:sp>
      <mc:AlternateContent xmlns:mc="http://schemas.openxmlformats.org/markup-compatibility/2006" xmlns:a14="http://schemas.microsoft.com/office/drawing/2010/main">
        <mc:Choice Requires="a14">
          <p:sp>
            <p:nvSpPr>
              <p:cNvPr id="94" name="TextBox 93">
                <a:extLst>
                  <a:ext uri="{FF2B5EF4-FFF2-40B4-BE49-F238E27FC236}">
                    <a16:creationId xmlns:a16="http://schemas.microsoft.com/office/drawing/2014/main" id="{FEE8C915-6E8C-51E5-DB46-E215418B4209}"/>
                  </a:ext>
                </a:extLst>
              </p:cNvPr>
              <p:cNvSpPr txBox="1"/>
              <p:nvPr/>
            </p:nvSpPr>
            <p:spPr>
              <a:xfrm>
                <a:off x="10241605" y="6919950"/>
                <a:ext cx="2783541" cy="69127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800" i="1" smtClean="0">
                              <a:latin typeface="Cambria Math" panose="02040503050406030204" pitchFamily="18" charset="0"/>
                            </a:rPr>
                          </m:ctrlPr>
                        </m:sSupPr>
                        <m:e>
                          <m:r>
                            <a:rPr lang="en-US" sz="2800" b="0" i="1" smtClean="0">
                              <a:latin typeface="Cambria Math" panose="02040503050406030204" pitchFamily="18" charset="0"/>
                            </a:rPr>
                            <m:t>𝑒</m:t>
                          </m:r>
                        </m:e>
                        <m:sup>
                          <m:r>
                            <a:rPr lang="en-US" sz="2800" b="0" i="1" smtClean="0">
                              <a:latin typeface="Cambria Math" panose="02040503050406030204" pitchFamily="18" charset="0"/>
                            </a:rPr>
                            <m:t>−</m:t>
                          </m:r>
                          <m:r>
                            <a:rPr lang="en-US" sz="2800" b="0" i="1" smtClean="0">
                              <a:latin typeface="Cambria Math" panose="02040503050406030204" pitchFamily="18" charset="0"/>
                            </a:rPr>
                            <m:t>𝑖</m:t>
                          </m:r>
                          <m:sSup>
                            <m:sSupPr>
                              <m:ctrlPr>
                                <a:rPr lang="en-US" sz="2800" b="0" i="1" smtClean="0">
                                  <a:latin typeface="Cambria Math" panose="02040503050406030204" pitchFamily="18" charset="0"/>
                                </a:rPr>
                              </m:ctrlPr>
                            </m:sSupPr>
                            <m:e>
                              <m:r>
                                <a:rPr lang="en-US" sz="2800" b="0" i="1" smtClean="0">
                                  <a:latin typeface="Cambria Math" panose="02040503050406030204" pitchFamily="18" charset="0"/>
                                </a:rPr>
                                <m:t>𝑘</m:t>
                              </m:r>
                            </m:e>
                            <m:sup>
                              <m:r>
                                <a:rPr lang="en-US" sz="2800" b="0" i="1" smtClean="0">
                                  <a:latin typeface="Cambria Math" panose="02040503050406030204" pitchFamily="18" charset="0"/>
                                </a:rPr>
                                <m:t>2</m:t>
                              </m:r>
                            </m:sup>
                          </m:sSup>
                          <m:sSup>
                            <m:sSupPr>
                              <m:ctrlPr>
                                <a:rPr lang="en-US" sz="2800" b="0" i="1" smtClean="0">
                                  <a:latin typeface="Cambria Math" panose="02040503050406030204" pitchFamily="18" charset="0"/>
                                </a:rPr>
                              </m:ctrlPr>
                            </m:sSupPr>
                            <m:e>
                              <m:d>
                                <m:dPr>
                                  <m:begChr m:val="⟨"/>
                                  <m:endChr m:val="⟩"/>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𝑢</m:t>
                                      </m:r>
                                    </m:e>
                                    <m:sub>
                                      <m:r>
                                        <a:rPr lang="en-US" sz="2800" b="0" i="1" smtClean="0">
                                          <a:latin typeface="Cambria Math" panose="02040503050406030204" pitchFamily="18" charset="0"/>
                                        </a:rPr>
                                        <m:t>𝑗</m:t>
                                      </m:r>
                                    </m:sub>
                                  </m:sSub>
                                </m:e>
                              </m:d>
                            </m:e>
                            <m:sup>
                              <m:r>
                                <a:rPr lang="en-US" sz="2800" b="0" i="1" smtClean="0">
                                  <a:latin typeface="Cambria Math" panose="02040503050406030204" pitchFamily="18" charset="0"/>
                                </a:rPr>
                                <m:t>2</m:t>
                              </m:r>
                            </m:sup>
                          </m:sSup>
                          <m:r>
                            <a:rPr lang="en-US" sz="2800" b="0" i="1" smtClean="0">
                              <a:latin typeface="Cambria Math" panose="02040503050406030204" pitchFamily="18" charset="0"/>
                            </a:rPr>
                            <m:t>(1−</m:t>
                          </m:r>
                          <m:r>
                            <a:rPr lang="en-US" sz="2800" b="0" i="1" smtClean="0">
                              <a:latin typeface="Cambria Math" panose="02040503050406030204" pitchFamily="18" charset="0"/>
                            </a:rPr>
                            <m:t>𝑐𝑜𝑠</m:t>
                          </m:r>
                          <m:sSubSup>
                            <m:sSubSupPr>
                              <m:ctrlPr>
                                <a:rPr lang="en-US" sz="2800" i="1">
                                  <a:latin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𝜃</m:t>
                              </m:r>
                            </m:e>
                            <m:sub>
                              <m:r>
                                <a:rPr lang="en-US" sz="2800" i="1">
                                  <a:latin typeface="Cambria Math" panose="02040503050406030204" pitchFamily="18" charset="0"/>
                                </a:rPr>
                                <m:t>𝑗</m:t>
                              </m:r>
                            </m:sub>
                            <m:sup>
                              <m:r>
                                <a:rPr lang="en-US" sz="2800" i="1">
                                  <a:latin typeface="Cambria Math" panose="02040503050406030204" pitchFamily="18" charset="0"/>
                                </a:rPr>
                                <m:t>𝑇</m:t>
                              </m:r>
                            </m:sup>
                          </m:sSubSup>
                          <m:r>
                            <m:rPr>
                              <m:nor/>
                            </m:rPr>
                            <a:rPr lang="en-US" sz="2800" dirty="0">
                              <a:latin typeface="Arial" panose="020B0604020202020204" pitchFamily="34" charset="0"/>
                              <a:cs typeface="Arial" panose="020B0604020202020204" pitchFamily="34" charset="0"/>
                            </a:rPr>
                            <m:t> </m:t>
                          </m:r>
                          <m:r>
                            <a:rPr lang="en-US" sz="2800" b="0" i="1" smtClean="0">
                              <a:latin typeface="Cambria Math" panose="02040503050406030204" pitchFamily="18" charset="0"/>
                            </a:rPr>
                            <m:t>)</m:t>
                          </m:r>
                        </m:sup>
                      </m:sSup>
                      <m:r>
                        <a:rPr lang="en-US" sz="2800" b="0" i="0" smtClean="0">
                          <a:latin typeface="Cambria Math" panose="02040503050406030204" pitchFamily="18" charset="0"/>
                        </a:rPr>
                        <m:t> </m:t>
                      </m:r>
                    </m:oMath>
                  </m:oMathPara>
                </a14:m>
                <a:endParaRPr lang="en-US" sz="2800" dirty="0">
                  <a:latin typeface="Arial" panose="020B0604020202020204" pitchFamily="34" charset="0"/>
                  <a:cs typeface="Arial" panose="020B0604020202020204" pitchFamily="34" charset="0"/>
                </a:endParaRPr>
              </a:p>
            </p:txBody>
          </p:sp>
        </mc:Choice>
        <mc:Fallback xmlns="">
          <p:sp>
            <p:nvSpPr>
              <p:cNvPr id="94" name="TextBox 93">
                <a:extLst>
                  <a:ext uri="{FF2B5EF4-FFF2-40B4-BE49-F238E27FC236}">
                    <a16:creationId xmlns:a16="http://schemas.microsoft.com/office/drawing/2014/main" id="{FEE8C915-6E8C-51E5-DB46-E215418B4209}"/>
                  </a:ext>
                </a:extLst>
              </p:cNvPr>
              <p:cNvSpPr txBox="1">
                <a:spLocks noRot="1" noChangeAspect="1" noMove="1" noResize="1" noEditPoints="1" noAdjustHandles="1" noChangeArrowheads="1" noChangeShapeType="1" noTextEdit="1"/>
              </p:cNvSpPr>
              <p:nvPr/>
            </p:nvSpPr>
            <p:spPr>
              <a:xfrm>
                <a:off x="10241605" y="6919950"/>
                <a:ext cx="2783541" cy="691279"/>
              </a:xfrm>
              <a:prstGeom prst="rect">
                <a:avLst/>
              </a:prstGeom>
              <a:blipFill>
                <a:blip r:embed="rId5"/>
                <a:stretch>
                  <a:fillRect t="-1786" r="-13636" b="-17857"/>
                </a:stretch>
              </a:blipFill>
            </p:spPr>
            <p:txBody>
              <a:bodyPr/>
              <a:lstStyle/>
              <a:p>
                <a:r>
                  <a:rPr lang="en-US">
                    <a:noFill/>
                  </a:rPr>
                  <a:t> </a:t>
                </a:r>
              </a:p>
            </p:txBody>
          </p:sp>
        </mc:Fallback>
      </mc:AlternateContent>
      <p:grpSp>
        <p:nvGrpSpPr>
          <p:cNvPr id="109" name="グループ化 95">
            <a:extLst>
              <a:ext uri="{FF2B5EF4-FFF2-40B4-BE49-F238E27FC236}">
                <a16:creationId xmlns:a16="http://schemas.microsoft.com/office/drawing/2014/main" id="{CC612501-9F33-2130-8EB1-AD4A267DDFBE}"/>
              </a:ext>
            </a:extLst>
          </p:cNvPr>
          <p:cNvGrpSpPr/>
          <p:nvPr/>
        </p:nvGrpSpPr>
        <p:grpSpPr>
          <a:xfrm rot="19374993">
            <a:off x="2135314" y="2652609"/>
            <a:ext cx="1282226" cy="1282226"/>
            <a:chOff x="9771234" y="1527774"/>
            <a:chExt cx="2170131" cy="2170131"/>
          </a:xfrm>
        </p:grpSpPr>
        <p:sp>
          <p:nvSpPr>
            <p:cNvPr id="110" name="Arc 139">
              <a:extLst>
                <a:ext uri="{FF2B5EF4-FFF2-40B4-BE49-F238E27FC236}">
                  <a16:creationId xmlns:a16="http://schemas.microsoft.com/office/drawing/2014/main" id="{DEE44AEA-BDD4-A02C-A8FA-DFEC72D6FE11}"/>
                </a:ext>
              </a:extLst>
            </p:cNvPr>
            <p:cNvSpPr/>
            <p:nvPr/>
          </p:nvSpPr>
          <p:spPr>
            <a:xfrm rot="18000000" flipV="1">
              <a:off x="10195347" y="2290856"/>
              <a:ext cx="2170131" cy="643968"/>
            </a:xfrm>
            <a:prstGeom prst="arc">
              <a:avLst>
                <a:gd name="adj1" fmla="val 5921533"/>
                <a:gd name="adj2" fmla="val 9709279"/>
              </a:avLst>
            </a:prstGeom>
            <a:ln w="508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11" name="Arc 140">
              <a:extLst>
                <a:ext uri="{FF2B5EF4-FFF2-40B4-BE49-F238E27FC236}">
                  <a16:creationId xmlns:a16="http://schemas.microsoft.com/office/drawing/2014/main" id="{90104D8C-7241-22BB-D438-5E32C2EC73CE}"/>
                </a:ext>
              </a:extLst>
            </p:cNvPr>
            <p:cNvSpPr/>
            <p:nvPr/>
          </p:nvSpPr>
          <p:spPr>
            <a:xfrm rot="19800000">
              <a:off x="9771234" y="1866744"/>
              <a:ext cx="2170131" cy="643968"/>
            </a:xfrm>
            <a:prstGeom prst="arc">
              <a:avLst>
                <a:gd name="adj1" fmla="val 5921533"/>
                <a:gd name="adj2" fmla="val 9709279"/>
              </a:avLst>
            </a:prstGeom>
            <a:ln w="508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12" name="Arc 141">
              <a:extLst>
                <a:ext uri="{FF2B5EF4-FFF2-40B4-BE49-F238E27FC236}">
                  <a16:creationId xmlns:a16="http://schemas.microsoft.com/office/drawing/2014/main" id="{40805570-42E2-1055-AE16-D1B208FC6D0A}"/>
                </a:ext>
              </a:extLst>
            </p:cNvPr>
            <p:cNvSpPr/>
            <p:nvPr/>
          </p:nvSpPr>
          <p:spPr>
            <a:xfrm rot="2700000">
              <a:off x="10423602" y="2372810"/>
              <a:ext cx="720055" cy="643968"/>
            </a:xfrm>
            <a:prstGeom prst="arc">
              <a:avLst>
                <a:gd name="adj1" fmla="val 3181783"/>
                <a:gd name="adj2" fmla="val 771002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13" name="Ellipse 142">
              <a:extLst>
                <a:ext uri="{FF2B5EF4-FFF2-40B4-BE49-F238E27FC236}">
                  <a16:creationId xmlns:a16="http://schemas.microsoft.com/office/drawing/2014/main" id="{357BA404-ED28-DDC9-6A55-434F2FFF4404}"/>
                </a:ext>
              </a:extLst>
            </p:cNvPr>
            <p:cNvSpPr/>
            <p:nvPr/>
          </p:nvSpPr>
          <p:spPr>
            <a:xfrm rot="18900000">
              <a:off x="10540236" y="2746532"/>
              <a:ext cx="107328" cy="27598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4" name="Ellipse 143">
              <a:extLst>
                <a:ext uri="{FF2B5EF4-FFF2-40B4-BE49-F238E27FC236}">
                  <a16:creationId xmlns:a16="http://schemas.microsoft.com/office/drawing/2014/main" id="{095DA2B2-8839-DB40-EE3F-7902A418EDCF}"/>
                </a:ext>
              </a:extLst>
            </p:cNvPr>
            <p:cNvSpPr/>
            <p:nvPr/>
          </p:nvSpPr>
          <p:spPr>
            <a:xfrm rot="18900000">
              <a:off x="10535873" y="2775813"/>
              <a:ext cx="58409" cy="159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mc:AlternateContent xmlns:mc="http://schemas.openxmlformats.org/markup-compatibility/2006" xmlns:a14="http://schemas.microsoft.com/office/drawing/2010/main">
        <mc:Choice Requires="a14">
          <p:sp>
            <p:nvSpPr>
              <p:cNvPr id="116" name="TextBox 115">
                <a:extLst>
                  <a:ext uri="{FF2B5EF4-FFF2-40B4-BE49-F238E27FC236}">
                    <a16:creationId xmlns:a16="http://schemas.microsoft.com/office/drawing/2014/main" id="{5E194589-3BCA-2EB5-27A7-465F5C62D302}"/>
                  </a:ext>
                </a:extLst>
              </p:cNvPr>
              <p:cNvSpPr txBox="1"/>
              <p:nvPr/>
            </p:nvSpPr>
            <p:spPr>
              <a:xfrm>
                <a:off x="2803660" y="6243765"/>
                <a:ext cx="646204" cy="5579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800" i="1" smtClean="0">
                              <a:latin typeface="Cambria Math" panose="02040503050406030204" pitchFamily="18" charset="0"/>
                            </a:rPr>
                          </m:ctrlPr>
                        </m:sSubPr>
                        <m:e>
                          <m:r>
                            <a:rPr lang="en-US" sz="2800" b="0" i="1" smtClean="0">
                              <a:latin typeface="Cambria Math" panose="02040503050406030204" pitchFamily="18" charset="0"/>
                            </a:rPr>
                            <m:t>𝑑</m:t>
                          </m:r>
                        </m:e>
                        <m:sub>
                          <m:r>
                            <a:rPr lang="en-US" sz="2800" b="0" i="1" smtClean="0">
                              <a:latin typeface="Cambria Math" panose="02040503050406030204" pitchFamily="18" charset="0"/>
                            </a:rPr>
                            <m:t>𝑗</m:t>
                          </m:r>
                        </m:sub>
                      </m:sSub>
                    </m:oMath>
                  </m:oMathPara>
                </a14:m>
                <a:endParaRPr lang="en-US" sz="2800" dirty="0"/>
              </a:p>
            </p:txBody>
          </p:sp>
        </mc:Choice>
        <mc:Fallback xmlns="">
          <p:sp>
            <p:nvSpPr>
              <p:cNvPr id="116" name="TextBox 115">
                <a:extLst>
                  <a:ext uri="{FF2B5EF4-FFF2-40B4-BE49-F238E27FC236}">
                    <a16:creationId xmlns:a16="http://schemas.microsoft.com/office/drawing/2014/main" id="{5E194589-3BCA-2EB5-27A7-465F5C62D302}"/>
                  </a:ext>
                </a:extLst>
              </p:cNvPr>
              <p:cNvSpPr txBox="1">
                <a:spLocks noRot="1" noChangeAspect="1" noMove="1" noResize="1" noEditPoints="1" noAdjustHandles="1" noChangeArrowheads="1" noChangeShapeType="1" noTextEdit="1"/>
              </p:cNvSpPr>
              <p:nvPr/>
            </p:nvSpPr>
            <p:spPr>
              <a:xfrm>
                <a:off x="2803660" y="6243765"/>
                <a:ext cx="646204" cy="557910"/>
              </a:xfrm>
              <a:prstGeom prst="rect">
                <a:avLst/>
              </a:prstGeom>
              <a:blipFill>
                <a:blip r:embed="rId6"/>
                <a:stretch>
                  <a:fillRect b="-11111"/>
                </a:stretch>
              </a:blipFill>
            </p:spPr>
            <p:txBody>
              <a:bodyPr/>
              <a:lstStyle/>
              <a:p>
                <a:r>
                  <a:rPr lang="en-US">
                    <a:noFill/>
                  </a:rPr>
                  <a:t> </a:t>
                </a:r>
              </a:p>
            </p:txBody>
          </p:sp>
        </mc:Fallback>
      </mc:AlternateContent>
      <p:sp>
        <p:nvSpPr>
          <p:cNvPr id="119" name="Arc 118">
            <a:extLst>
              <a:ext uri="{FF2B5EF4-FFF2-40B4-BE49-F238E27FC236}">
                <a16:creationId xmlns:a16="http://schemas.microsoft.com/office/drawing/2014/main" id="{00D0DFA9-7968-37F9-EAA5-79790094333A}"/>
              </a:ext>
            </a:extLst>
          </p:cNvPr>
          <p:cNvSpPr/>
          <p:nvPr/>
        </p:nvSpPr>
        <p:spPr>
          <a:xfrm rot="858314">
            <a:off x="7020130" y="7795776"/>
            <a:ext cx="1832096" cy="2488304"/>
          </a:xfrm>
          <a:prstGeom prst="arc">
            <a:avLst/>
          </a:prstGeom>
          <a:ln w="57150">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129" name="Group 128">
            <a:extLst>
              <a:ext uri="{FF2B5EF4-FFF2-40B4-BE49-F238E27FC236}">
                <a16:creationId xmlns:a16="http://schemas.microsoft.com/office/drawing/2014/main" id="{857AE662-8D52-4AD0-86DF-D4A10E1CE5EF}"/>
              </a:ext>
            </a:extLst>
          </p:cNvPr>
          <p:cNvGrpSpPr/>
          <p:nvPr/>
        </p:nvGrpSpPr>
        <p:grpSpPr>
          <a:xfrm>
            <a:off x="6402307" y="6305965"/>
            <a:ext cx="3513222" cy="3296113"/>
            <a:chOff x="6092341" y="6305965"/>
            <a:chExt cx="3513222" cy="3296113"/>
          </a:xfrm>
        </p:grpSpPr>
        <p:cxnSp>
          <p:nvCxnSpPr>
            <p:cNvPr id="50" name="Connecteur droit avec flèche 83">
              <a:extLst>
                <a:ext uri="{FF2B5EF4-FFF2-40B4-BE49-F238E27FC236}">
                  <a16:creationId xmlns:a16="http://schemas.microsoft.com/office/drawing/2014/main" id="{2D5BF05C-9514-8EB9-8DF2-50C38A6C7D4E}"/>
                </a:ext>
              </a:extLst>
            </p:cNvPr>
            <p:cNvCxnSpPr>
              <a:cxnSpLocks/>
            </p:cNvCxnSpPr>
            <p:nvPr/>
          </p:nvCxnSpPr>
          <p:spPr>
            <a:xfrm flipV="1">
              <a:off x="7907102" y="6305965"/>
              <a:ext cx="0" cy="206885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grpSp>
          <p:nvGrpSpPr>
            <p:cNvPr id="77" name="Group 76">
              <a:extLst>
                <a:ext uri="{FF2B5EF4-FFF2-40B4-BE49-F238E27FC236}">
                  <a16:creationId xmlns:a16="http://schemas.microsoft.com/office/drawing/2014/main" id="{D43BC178-CC95-9CA0-206F-00A06192A448}"/>
                </a:ext>
              </a:extLst>
            </p:cNvPr>
            <p:cNvGrpSpPr/>
            <p:nvPr/>
          </p:nvGrpSpPr>
          <p:grpSpPr>
            <a:xfrm>
              <a:off x="6092341" y="6883894"/>
              <a:ext cx="3513222" cy="2135984"/>
              <a:chOff x="7323223" y="3216556"/>
              <a:chExt cx="3513222" cy="2135984"/>
            </a:xfrm>
          </p:grpSpPr>
          <p:cxnSp>
            <p:nvCxnSpPr>
              <p:cNvPr id="78" name="Connecteur droit 46">
                <a:extLst>
                  <a:ext uri="{FF2B5EF4-FFF2-40B4-BE49-F238E27FC236}">
                    <a16:creationId xmlns:a16="http://schemas.microsoft.com/office/drawing/2014/main" id="{6A0AE950-3E22-7EBD-D862-FF951CD80599}"/>
                  </a:ext>
                </a:extLst>
              </p:cNvPr>
              <p:cNvCxnSpPr>
                <a:cxnSpLocks/>
              </p:cNvCxnSpPr>
              <p:nvPr/>
            </p:nvCxnSpPr>
            <p:spPr>
              <a:xfrm>
                <a:off x="7323223" y="3216556"/>
                <a:ext cx="3513222" cy="0"/>
              </a:xfrm>
              <a:prstGeom prst="line">
                <a:avLst/>
              </a:prstGeom>
              <a:ln w="57150">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79" name="Group 78">
                <a:extLst>
                  <a:ext uri="{FF2B5EF4-FFF2-40B4-BE49-F238E27FC236}">
                    <a16:creationId xmlns:a16="http://schemas.microsoft.com/office/drawing/2014/main" id="{1B68071C-8916-D313-1487-8B00087A5305}"/>
                  </a:ext>
                </a:extLst>
              </p:cNvPr>
              <p:cNvGrpSpPr/>
              <p:nvPr/>
            </p:nvGrpSpPr>
            <p:grpSpPr>
              <a:xfrm>
                <a:off x="7898785" y="3754650"/>
                <a:ext cx="643968" cy="678764"/>
                <a:chOff x="1501819" y="5627201"/>
                <a:chExt cx="643968" cy="678764"/>
              </a:xfrm>
            </p:grpSpPr>
            <p:sp>
              <p:nvSpPr>
                <p:cNvPr id="83" name="Ellipse 94">
                  <a:extLst>
                    <a:ext uri="{FF2B5EF4-FFF2-40B4-BE49-F238E27FC236}">
                      <a16:creationId xmlns:a16="http://schemas.microsoft.com/office/drawing/2014/main" id="{A1C56E09-5D20-F27D-FEF4-DF4B4778E02B}"/>
                    </a:ext>
                  </a:extLst>
                </p:cNvPr>
                <p:cNvSpPr/>
                <p:nvPr/>
              </p:nvSpPr>
              <p:spPr>
                <a:xfrm>
                  <a:off x="1501819" y="5661997"/>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84" name="Ellipse 95">
                  <a:extLst>
                    <a:ext uri="{FF2B5EF4-FFF2-40B4-BE49-F238E27FC236}">
                      <a16:creationId xmlns:a16="http://schemas.microsoft.com/office/drawing/2014/main" id="{AD5ADEDC-5966-FDBF-C8BC-AEE3522C065F}"/>
                    </a:ext>
                  </a:extLst>
                </p:cNvPr>
                <p:cNvSpPr/>
                <p:nvPr/>
              </p:nvSpPr>
              <p:spPr>
                <a:xfrm>
                  <a:off x="1593814" y="5627201"/>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80" name="Group 79">
                <a:extLst>
                  <a:ext uri="{FF2B5EF4-FFF2-40B4-BE49-F238E27FC236}">
                    <a16:creationId xmlns:a16="http://schemas.microsoft.com/office/drawing/2014/main" id="{F7E0EFCB-8031-339C-EE95-0AB0CFF7B582}"/>
                  </a:ext>
                </a:extLst>
              </p:cNvPr>
              <p:cNvGrpSpPr/>
              <p:nvPr/>
            </p:nvGrpSpPr>
            <p:grpSpPr>
              <a:xfrm>
                <a:off x="8823158" y="4673776"/>
                <a:ext cx="643968" cy="678764"/>
                <a:chOff x="2454442" y="6524655"/>
                <a:chExt cx="643968" cy="678764"/>
              </a:xfrm>
            </p:grpSpPr>
            <p:sp>
              <p:nvSpPr>
                <p:cNvPr id="81" name="Ellipse 94">
                  <a:extLst>
                    <a:ext uri="{FF2B5EF4-FFF2-40B4-BE49-F238E27FC236}">
                      <a16:creationId xmlns:a16="http://schemas.microsoft.com/office/drawing/2014/main" id="{862DF995-8C81-BCC9-6072-79BF43D02A9A}"/>
                    </a:ext>
                  </a:extLst>
                </p:cNvPr>
                <p:cNvSpPr/>
                <p:nvPr/>
              </p:nvSpPr>
              <p:spPr>
                <a:xfrm>
                  <a:off x="2454442" y="655945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82" name="Ellipse 95">
                  <a:extLst>
                    <a:ext uri="{FF2B5EF4-FFF2-40B4-BE49-F238E27FC236}">
                      <a16:creationId xmlns:a16="http://schemas.microsoft.com/office/drawing/2014/main" id="{B3EFFE5E-3FA9-22C4-FA5B-D310008E41E5}"/>
                    </a:ext>
                  </a:extLst>
                </p:cNvPr>
                <p:cNvSpPr/>
                <p:nvPr/>
              </p:nvSpPr>
              <p:spPr>
                <a:xfrm>
                  <a:off x="2546437" y="652465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cxnSp>
          <p:nvCxnSpPr>
            <p:cNvPr id="97" name="Straight Arrow Connector 96">
              <a:extLst>
                <a:ext uri="{FF2B5EF4-FFF2-40B4-BE49-F238E27FC236}">
                  <a16:creationId xmlns:a16="http://schemas.microsoft.com/office/drawing/2014/main" id="{7608E208-8023-1809-4A77-85164DECA3AA}"/>
                </a:ext>
              </a:extLst>
            </p:cNvPr>
            <p:cNvCxnSpPr>
              <a:cxnSpLocks/>
            </p:cNvCxnSpPr>
            <p:nvPr/>
          </p:nvCxnSpPr>
          <p:spPr>
            <a:xfrm>
              <a:off x="7212581" y="8008757"/>
              <a:ext cx="1608690" cy="1593321"/>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5" name="Arc 104">
              <a:extLst>
                <a:ext uri="{FF2B5EF4-FFF2-40B4-BE49-F238E27FC236}">
                  <a16:creationId xmlns:a16="http://schemas.microsoft.com/office/drawing/2014/main" id="{4C99621C-FE00-191F-9917-DBCF61B917B4}"/>
                </a:ext>
              </a:extLst>
            </p:cNvPr>
            <p:cNvSpPr/>
            <p:nvPr/>
          </p:nvSpPr>
          <p:spPr>
            <a:xfrm rot="8237267">
              <a:off x="7496936" y="8344752"/>
              <a:ext cx="881295" cy="815553"/>
            </a:xfrm>
            <a:prstGeom prst="arc">
              <a:avLst/>
            </a:prstGeom>
            <a:ln w="38100">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6" name="Arc 105">
              <a:extLst>
                <a:ext uri="{FF2B5EF4-FFF2-40B4-BE49-F238E27FC236}">
                  <a16:creationId xmlns:a16="http://schemas.microsoft.com/office/drawing/2014/main" id="{FF784616-F7AB-C98D-036D-4E11BDF8485E}"/>
                </a:ext>
              </a:extLst>
            </p:cNvPr>
            <p:cNvSpPr/>
            <p:nvPr/>
          </p:nvSpPr>
          <p:spPr>
            <a:xfrm rot="8389779">
              <a:off x="7494843" y="8484054"/>
              <a:ext cx="881295" cy="815553"/>
            </a:xfrm>
            <a:prstGeom prst="arc">
              <a:avLst/>
            </a:prstGeom>
            <a:ln w="38100">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7" name="Arc 106">
              <a:extLst>
                <a:ext uri="{FF2B5EF4-FFF2-40B4-BE49-F238E27FC236}">
                  <a16:creationId xmlns:a16="http://schemas.microsoft.com/office/drawing/2014/main" id="{73A0AEBD-BB4F-391E-B090-AD222078A6AF}"/>
                </a:ext>
              </a:extLst>
            </p:cNvPr>
            <p:cNvSpPr/>
            <p:nvPr/>
          </p:nvSpPr>
          <p:spPr>
            <a:xfrm rot="19216088">
              <a:off x="7450604" y="8247175"/>
              <a:ext cx="881295" cy="815553"/>
            </a:xfrm>
            <a:prstGeom prst="arc">
              <a:avLst/>
            </a:prstGeom>
            <a:ln w="38100">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8" name="Arc 107">
              <a:extLst>
                <a:ext uri="{FF2B5EF4-FFF2-40B4-BE49-F238E27FC236}">
                  <a16:creationId xmlns:a16="http://schemas.microsoft.com/office/drawing/2014/main" id="{4E6B3561-33C2-B19D-99AD-298232BEB9A4}"/>
                </a:ext>
              </a:extLst>
            </p:cNvPr>
            <p:cNvSpPr/>
            <p:nvPr/>
          </p:nvSpPr>
          <p:spPr>
            <a:xfrm rot="19254209">
              <a:off x="7436881" y="8107816"/>
              <a:ext cx="881295" cy="815553"/>
            </a:xfrm>
            <a:prstGeom prst="arc">
              <a:avLst/>
            </a:prstGeom>
            <a:ln w="38100">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grpSp>
      <p:cxnSp>
        <p:nvCxnSpPr>
          <p:cNvPr id="122" name="Straight Arrow Connector 121">
            <a:extLst>
              <a:ext uri="{FF2B5EF4-FFF2-40B4-BE49-F238E27FC236}">
                <a16:creationId xmlns:a16="http://schemas.microsoft.com/office/drawing/2014/main" id="{6C28453D-DDAD-DCC1-4E63-73EE4B8398D9}"/>
              </a:ext>
            </a:extLst>
          </p:cNvPr>
          <p:cNvCxnSpPr>
            <a:cxnSpLocks/>
            <a:endCxn id="114" idx="3"/>
          </p:cNvCxnSpPr>
          <p:nvPr/>
        </p:nvCxnSpPr>
        <p:spPr>
          <a:xfrm flipV="1">
            <a:off x="2751869" y="3528636"/>
            <a:ext cx="5195" cy="1877861"/>
          </a:xfrm>
          <a:prstGeom prst="straightConnector1">
            <a:avLst/>
          </a:prstGeom>
          <a:ln w="57150">
            <a:solidFill>
              <a:schemeClr val="tx1"/>
            </a:solidFill>
            <a:prstDash val="sysDot"/>
            <a:tailEnd type="triangle"/>
          </a:ln>
        </p:spPr>
        <p:style>
          <a:lnRef idx="2">
            <a:schemeClr val="accent1"/>
          </a:lnRef>
          <a:fillRef idx="0">
            <a:schemeClr val="accent1"/>
          </a:fillRef>
          <a:effectRef idx="1">
            <a:schemeClr val="accent1"/>
          </a:effectRef>
          <a:fontRef idx="minor">
            <a:schemeClr val="tx1"/>
          </a:fontRef>
        </p:style>
      </p:cxnSp>
      <p:sp>
        <p:nvSpPr>
          <p:cNvPr id="124" name="Right Arrow 123">
            <a:extLst>
              <a:ext uri="{FF2B5EF4-FFF2-40B4-BE49-F238E27FC236}">
                <a16:creationId xmlns:a16="http://schemas.microsoft.com/office/drawing/2014/main" id="{20769264-3DBA-2BCE-7851-B60EE83EDE14}"/>
              </a:ext>
            </a:extLst>
          </p:cNvPr>
          <p:cNvSpPr/>
          <p:nvPr/>
        </p:nvSpPr>
        <p:spPr>
          <a:xfrm rot="20139689">
            <a:off x="4645725" y="4497264"/>
            <a:ext cx="1260612" cy="54321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26" name="Right Arrow 125">
            <a:extLst>
              <a:ext uri="{FF2B5EF4-FFF2-40B4-BE49-F238E27FC236}">
                <a16:creationId xmlns:a16="http://schemas.microsoft.com/office/drawing/2014/main" id="{C2153AEF-19CA-A54E-0363-BF281DF785B1}"/>
              </a:ext>
            </a:extLst>
          </p:cNvPr>
          <p:cNvSpPr/>
          <p:nvPr/>
        </p:nvSpPr>
        <p:spPr>
          <a:xfrm rot="1542852">
            <a:off x="4645232" y="5904794"/>
            <a:ext cx="1260612" cy="54321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128" name="Group 127">
            <a:extLst>
              <a:ext uri="{FF2B5EF4-FFF2-40B4-BE49-F238E27FC236}">
                <a16:creationId xmlns:a16="http://schemas.microsoft.com/office/drawing/2014/main" id="{CF41BAB1-5FAE-2620-78D0-8E69C67C187C}"/>
              </a:ext>
            </a:extLst>
          </p:cNvPr>
          <p:cNvGrpSpPr/>
          <p:nvPr/>
        </p:nvGrpSpPr>
        <p:grpSpPr>
          <a:xfrm>
            <a:off x="6187456" y="3582661"/>
            <a:ext cx="3513222" cy="2400934"/>
            <a:chOff x="5875807" y="3568741"/>
            <a:chExt cx="3513222" cy="2400934"/>
          </a:xfrm>
        </p:grpSpPr>
        <p:grpSp>
          <p:nvGrpSpPr>
            <p:cNvPr id="85" name="Group 84">
              <a:extLst>
                <a:ext uri="{FF2B5EF4-FFF2-40B4-BE49-F238E27FC236}">
                  <a16:creationId xmlns:a16="http://schemas.microsoft.com/office/drawing/2014/main" id="{640177B2-BF07-CE20-BC16-0697706A2046}"/>
                </a:ext>
              </a:extLst>
            </p:cNvPr>
            <p:cNvGrpSpPr/>
            <p:nvPr/>
          </p:nvGrpSpPr>
          <p:grpSpPr>
            <a:xfrm>
              <a:off x="5875807" y="3568741"/>
              <a:ext cx="3513222" cy="2400934"/>
              <a:chOff x="7583348" y="2606220"/>
              <a:chExt cx="3513222" cy="2400934"/>
            </a:xfrm>
          </p:grpSpPr>
          <p:cxnSp>
            <p:nvCxnSpPr>
              <p:cNvPr id="58" name="Connecteur droit 46">
                <a:extLst>
                  <a:ext uri="{FF2B5EF4-FFF2-40B4-BE49-F238E27FC236}">
                    <a16:creationId xmlns:a16="http://schemas.microsoft.com/office/drawing/2014/main" id="{2F677258-2347-717D-AF85-C1BD3A093299}"/>
                  </a:ext>
                </a:extLst>
              </p:cNvPr>
              <p:cNvCxnSpPr>
                <a:cxnSpLocks/>
              </p:cNvCxnSpPr>
              <p:nvPr/>
            </p:nvCxnSpPr>
            <p:spPr>
              <a:xfrm rot="19738880">
                <a:off x="7583348" y="3161739"/>
                <a:ext cx="3513222" cy="0"/>
              </a:xfrm>
              <a:prstGeom prst="line">
                <a:avLst/>
              </a:prstGeom>
              <a:ln w="57150">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FE9C4240-481D-283A-D868-5612211AD2AF}"/>
                  </a:ext>
                </a:extLst>
              </p:cNvPr>
              <p:cNvGrpSpPr/>
              <p:nvPr/>
            </p:nvGrpSpPr>
            <p:grpSpPr>
              <a:xfrm rot="19738880">
                <a:off x="8733936" y="4017045"/>
                <a:ext cx="643968" cy="678764"/>
                <a:chOff x="1501819" y="5627201"/>
                <a:chExt cx="643968" cy="678764"/>
              </a:xfrm>
            </p:grpSpPr>
            <p:sp>
              <p:nvSpPr>
                <p:cNvPr id="61" name="Ellipse 94">
                  <a:extLst>
                    <a:ext uri="{FF2B5EF4-FFF2-40B4-BE49-F238E27FC236}">
                      <a16:creationId xmlns:a16="http://schemas.microsoft.com/office/drawing/2014/main" id="{40B4A2D8-2404-1433-BAF8-123C6188A80E}"/>
                    </a:ext>
                  </a:extLst>
                </p:cNvPr>
                <p:cNvSpPr/>
                <p:nvPr/>
              </p:nvSpPr>
              <p:spPr>
                <a:xfrm>
                  <a:off x="1501819" y="5661997"/>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62" name="Ellipse 95">
                  <a:extLst>
                    <a:ext uri="{FF2B5EF4-FFF2-40B4-BE49-F238E27FC236}">
                      <a16:creationId xmlns:a16="http://schemas.microsoft.com/office/drawing/2014/main" id="{0D22ED1F-E6A8-BF81-0223-DC9147195A15}"/>
                    </a:ext>
                  </a:extLst>
                </p:cNvPr>
                <p:cNvSpPr/>
                <p:nvPr/>
              </p:nvSpPr>
              <p:spPr>
                <a:xfrm>
                  <a:off x="1593814" y="5627201"/>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65" name="Group 64">
                <a:extLst>
                  <a:ext uri="{FF2B5EF4-FFF2-40B4-BE49-F238E27FC236}">
                    <a16:creationId xmlns:a16="http://schemas.microsoft.com/office/drawing/2014/main" id="{84EBCB93-2308-DC25-483A-F02CA2A7744D}"/>
                  </a:ext>
                </a:extLst>
              </p:cNvPr>
              <p:cNvGrpSpPr/>
              <p:nvPr/>
            </p:nvGrpSpPr>
            <p:grpSpPr>
              <a:xfrm rot="19738880">
                <a:off x="9999764" y="4328390"/>
                <a:ext cx="643968" cy="678764"/>
                <a:chOff x="2454442" y="6524655"/>
                <a:chExt cx="643968" cy="678764"/>
              </a:xfrm>
            </p:grpSpPr>
            <p:sp>
              <p:nvSpPr>
                <p:cNvPr id="66" name="Ellipse 94">
                  <a:extLst>
                    <a:ext uri="{FF2B5EF4-FFF2-40B4-BE49-F238E27FC236}">
                      <a16:creationId xmlns:a16="http://schemas.microsoft.com/office/drawing/2014/main" id="{617E60B7-2B7D-AE95-E3C9-4680C21C503A}"/>
                    </a:ext>
                  </a:extLst>
                </p:cNvPr>
                <p:cNvSpPr/>
                <p:nvPr/>
              </p:nvSpPr>
              <p:spPr>
                <a:xfrm>
                  <a:off x="2454442" y="655945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67" name="Ellipse 95">
                  <a:extLst>
                    <a:ext uri="{FF2B5EF4-FFF2-40B4-BE49-F238E27FC236}">
                      <a16:creationId xmlns:a16="http://schemas.microsoft.com/office/drawing/2014/main" id="{BD456026-5D5F-1A1F-130A-D33D3DCD7A50}"/>
                    </a:ext>
                  </a:extLst>
                </p:cNvPr>
                <p:cNvSpPr/>
                <p:nvPr/>
              </p:nvSpPr>
              <p:spPr>
                <a:xfrm>
                  <a:off x="2546437" y="652465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cxnSp>
            <p:nvCxnSpPr>
              <p:cNvPr id="72" name="Straight Arrow Connector 71">
                <a:extLst>
                  <a:ext uri="{FF2B5EF4-FFF2-40B4-BE49-F238E27FC236}">
                    <a16:creationId xmlns:a16="http://schemas.microsoft.com/office/drawing/2014/main" id="{5BFCF2FA-02F7-E62D-2E8E-FF4969A9E958}"/>
                  </a:ext>
                </a:extLst>
              </p:cNvPr>
              <p:cNvCxnSpPr>
                <a:cxnSpLocks/>
              </p:cNvCxnSpPr>
              <p:nvPr/>
            </p:nvCxnSpPr>
            <p:spPr>
              <a:xfrm flipV="1">
                <a:off x="10304747" y="2606220"/>
                <a:ext cx="3164" cy="1749075"/>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4" name="Straight Arrow Connector 73">
                <a:extLst>
                  <a:ext uri="{FF2B5EF4-FFF2-40B4-BE49-F238E27FC236}">
                    <a16:creationId xmlns:a16="http://schemas.microsoft.com/office/drawing/2014/main" id="{0F3A229D-7ED0-3969-BEF9-3140161A9482}"/>
                  </a:ext>
                </a:extLst>
              </p:cNvPr>
              <p:cNvCxnSpPr>
                <a:cxnSpLocks/>
              </p:cNvCxnSpPr>
              <p:nvPr/>
            </p:nvCxnSpPr>
            <p:spPr>
              <a:xfrm flipH="1" flipV="1">
                <a:off x="9406883" y="3115955"/>
                <a:ext cx="883916" cy="122872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87" name="TextBox 86">
                  <a:extLst>
                    <a:ext uri="{FF2B5EF4-FFF2-40B4-BE49-F238E27FC236}">
                      <a16:creationId xmlns:a16="http://schemas.microsoft.com/office/drawing/2014/main" id="{75F1B1DF-1FE0-BF4B-2079-3444646C61AC}"/>
                    </a:ext>
                  </a:extLst>
                </p:cNvPr>
                <p:cNvSpPr txBox="1"/>
                <p:nvPr/>
              </p:nvSpPr>
              <p:spPr>
                <a:xfrm>
                  <a:off x="8590199" y="4147052"/>
                  <a:ext cx="646204" cy="57227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sz="2800" i="1" smtClean="0">
                                <a:latin typeface="Cambria Math" panose="02040503050406030204" pitchFamily="18" charset="0"/>
                              </a:rPr>
                            </m:ctrlPr>
                          </m:sSubSupPr>
                          <m:e>
                            <m:r>
                              <a:rPr lang="en-US" sz="2800" b="0" i="1" smtClean="0">
                                <a:latin typeface="Cambria Math" panose="02040503050406030204" pitchFamily="18" charset="0"/>
                              </a:rPr>
                              <m:t>𝑑</m:t>
                            </m:r>
                          </m:e>
                          <m:sub>
                            <m:r>
                              <a:rPr lang="en-US" sz="2800" b="0" i="1" smtClean="0">
                                <a:latin typeface="Cambria Math" panose="02040503050406030204" pitchFamily="18" charset="0"/>
                              </a:rPr>
                              <m:t>𝑗</m:t>
                            </m:r>
                          </m:sub>
                          <m:sup>
                            <m:r>
                              <a:rPr lang="en-US" sz="2800" b="0" i="1" smtClean="0">
                                <a:latin typeface="Cambria Math" panose="02040503050406030204" pitchFamily="18" charset="0"/>
                              </a:rPr>
                              <m:t>′</m:t>
                            </m:r>
                          </m:sup>
                        </m:sSubSup>
                      </m:oMath>
                    </m:oMathPara>
                  </a14:m>
                  <a:endParaRPr lang="en-US" sz="2800" dirty="0"/>
                </a:p>
              </p:txBody>
            </p:sp>
          </mc:Choice>
          <mc:Fallback xmlns="">
            <p:sp>
              <p:nvSpPr>
                <p:cNvPr id="87" name="TextBox 86">
                  <a:extLst>
                    <a:ext uri="{FF2B5EF4-FFF2-40B4-BE49-F238E27FC236}">
                      <a16:creationId xmlns:a16="http://schemas.microsoft.com/office/drawing/2014/main" id="{75F1B1DF-1FE0-BF4B-2079-3444646C61AC}"/>
                    </a:ext>
                  </a:extLst>
                </p:cNvPr>
                <p:cNvSpPr txBox="1">
                  <a:spLocks noRot="1" noChangeAspect="1" noMove="1" noResize="1" noEditPoints="1" noAdjustHandles="1" noChangeArrowheads="1" noChangeShapeType="1" noTextEdit="1"/>
                </p:cNvSpPr>
                <p:nvPr/>
              </p:nvSpPr>
              <p:spPr>
                <a:xfrm>
                  <a:off x="8590199" y="4147052"/>
                  <a:ext cx="646204" cy="572273"/>
                </a:xfrm>
                <a:prstGeom prst="rect">
                  <a:avLst/>
                </a:prstGeom>
                <a:blipFill>
                  <a:blip r:embed="rId7"/>
                  <a:stretch>
                    <a:fillRect b="-13043"/>
                  </a:stretch>
                </a:blipFill>
              </p:spPr>
              <p:txBody>
                <a:bodyPr/>
                <a:lstStyle/>
                <a:p>
                  <a:r>
                    <a:rPr lang="en-US">
                      <a:noFill/>
                    </a:rPr>
                    <a:t> </a:t>
                  </a:r>
                </a:p>
              </p:txBody>
            </p:sp>
          </mc:Fallback>
        </mc:AlternateContent>
        <p:sp>
          <p:nvSpPr>
            <p:cNvPr id="89" name="Arc 88">
              <a:extLst>
                <a:ext uri="{FF2B5EF4-FFF2-40B4-BE49-F238E27FC236}">
                  <a16:creationId xmlns:a16="http://schemas.microsoft.com/office/drawing/2014/main" id="{A6712435-624B-F24E-BC49-74F1EB3BA605}"/>
                </a:ext>
              </a:extLst>
            </p:cNvPr>
            <p:cNvSpPr/>
            <p:nvPr/>
          </p:nvSpPr>
          <p:spPr>
            <a:xfrm rot="17527390">
              <a:off x="8151730" y="4406930"/>
              <a:ext cx="621097" cy="728374"/>
            </a:xfrm>
            <a:prstGeom prst="arc">
              <a:avLst/>
            </a:prstGeom>
            <a:ln w="57150">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BD4C4EBF-FEE9-3894-A9A1-11BC36AB3110}"/>
                    </a:ext>
                  </a:extLst>
                </p:cNvPr>
                <p:cNvSpPr txBox="1"/>
                <p:nvPr/>
              </p:nvSpPr>
              <p:spPr>
                <a:xfrm>
                  <a:off x="7973649" y="3833945"/>
                  <a:ext cx="646204" cy="6256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sz="2800" i="1" smtClean="0">
                                <a:latin typeface="Cambria Math" panose="02040503050406030204" pitchFamily="18" charset="0"/>
                              </a:rPr>
                            </m:ctrlPr>
                          </m:sSubSupPr>
                          <m:e>
                            <m:r>
                              <a:rPr lang="en-US" sz="2800" i="1" smtClean="0">
                                <a:latin typeface="Cambria Math" panose="02040503050406030204" pitchFamily="18" charset="0"/>
                                <a:ea typeface="Cambria Math" panose="02040503050406030204" pitchFamily="18" charset="0"/>
                              </a:rPr>
                              <m:t>𝜃</m:t>
                            </m:r>
                          </m:e>
                          <m:sub>
                            <m:r>
                              <a:rPr lang="en-US" sz="2800" b="0" i="1" smtClean="0">
                                <a:latin typeface="Cambria Math" panose="02040503050406030204" pitchFamily="18" charset="0"/>
                              </a:rPr>
                              <m:t>𝑗</m:t>
                            </m:r>
                          </m:sub>
                          <m:sup>
                            <m:r>
                              <a:rPr lang="en-US" sz="2800" b="0" i="1" smtClean="0">
                                <a:latin typeface="Cambria Math" panose="02040503050406030204" pitchFamily="18" charset="0"/>
                              </a:rPr>
                              <m:t>𝑔</m:t>
                            </m:r>
                          </m:sup>
                        </m:sSubSup>
                      </m:oMath>
                    </m:oMathPara>
                  </a14:m>
                  <a:endParaRPr lang="en-US" sz="2800" dirty="0"/>
                </a:p>
              </p:txBody>
            </p:sp>
          </mc:Choice>
          <mc:Fallback xmlns="">
            <p:sp>
              <p:nvSpPr>
                <p:cNvPr id="90" name="TextBox 89">
                  <a:extLst>
                    <a:ext uri="{FF2B5EF4-FFF2-40B4-BE49-F238E27FC236}">
                      <a16:creationId xmlns:a16="http://schemas.microsoft.com/office/drawing/2014/main" id="{BD4C4EBF-FEE9-3894-A9A1-11BC36AB3110}"/>
                    </a:ext>
                  </a:extLst>
                </p:cNvPr>
                <p:cNvSpPr txBox="1">
                  <a:spLocks noRot="1" noChangeAspect="1" noMove="1" noResize="1" noEditPoints="1" noAdjustHandles="1" noChangeArrowheads="1" noChangeShapeType="1" noTextEdit="1"/>
                </p:cNvSpPr>
                <p:nvPr/>
              </p:nvSpPr>
              <p:spPr>
                <a:xfrm>
                  <a:off x="7973649" y="3833945"/>
                  <a:ext cx="646204" cy="625620"/>
                </a:xfrm>
                <a:prstGeom prst="rect">
                  <a:avLst/>
                </a:prstGeom>
                <a:blipFill>
                  <a:blip r:embed="rId8"/>
                  <a:stretch>
                    <a:fillRect l="-1923" b="-980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7" name="TextBox 126">
                  <a:extLst>
                    <a:ext uri="{FF2B5EF4-FFF2-40B4-BE49-F238E27FC236}">
                      <a16:creationId xmlns:a16="http://schemas.microsoft.com/office/drawing/2014/main" id="{9C534ED3-F6DF-19C4-6294-5C6DE5453853}"/>
                    </a:ext>
                  </a:extLst>
                </p:cNvPr>
                <p:cNvSpPr txBox="1"/>
                <p:nvPr/>
              </p:nvSpPr>
              <p:spPr>
                <a:xfrm>
                  <a:off x="7584000" y="4681275"/>
                  <a:ext cx="646204" cy="5579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800" i="1" smtClean="0">
                                <a:latin typeface="Cambria Math" panose="02040503050406030204" pitchFamily="18" charset="0"/>
                              </a:rPr>
                            </m:ctrlPr>
                          </m:sSubPr>
                          <m:e>
                            <m:r>
                              <a:rPr lang="en-US" sz="2800" b="0" i="1" smtClean="0">
                                <a:latin typeface="Cambria Math" panose="02040503050406030204" pitchFamily="18" charset="0"/>
                              </a:rPr>
                              <m:t>𝑑</m:t>
                            </m:r>
                          </m:e>
                          <m:sub>
                            <m:r>
                              <a:rPr lang="en-US" sz="2800" b="0" i="1" smtClean="0">
                                <a:latin typeface="Cambria Math" panose="02040503050406030204" pitchFamily="18" charset="0"/>
                              </a:rPr>
                              <m:t>𝑗</m:t>
                            </m:r>
                          </m:sub>
                        </m:sSub>
                      </m:oMath>
                    </m:oMathPara>
                  </a14:m>
                  <a:endParaRPr lang="en-US" sz="2800" dirty="0"/>
                </a:p>
              </p:txBody>
            </p:sp>
          </mc:Choice>
          <mc:Fallback xmlns="">
            <p:sp>
              <p:nvSpPr>
                <p:cNvPr id="127" name="TextBox 126">
                  <a:extLst>
                    <a:ext uri="{FF2B5EF4-FFF2-40B4-BE49-F238E27FC236}">
                      <a16:creationId xmlns:a16="http://schemas.microsoft.com/office/drawing/2014/main" id="{9C534ED3-F6DF-19C4-6294-5C6DE5453853}"/>
                    </a:ext>
                  </a:extLst>
                </p:cNvPr>
                <p:cNvSpPr txBox="1">
                  <a:spLocks noRot="1" noChangeAspect="1" noMove="1" noResize="1" noEditPoints="1" noAdjustHandles="1" noChangeArrowheads="1" noChangeShapeType="1" noTextEdit="1"/>
                </p:cNvSpPr>
                <p:nvPr/>
              </p:nvSpPr>
              <p:spPr>
                <a:xfrm>
                  <a:off x="7584000" y="4681275"/>
                  <a:ext cx="646204" cy="557910"/>
                </a:xfrm>
                <a:prstGeom prst="rect">
                  <a:avLst/>
                </a:prstGeom>
                <a:blipFill>
                  <a:blip r:embed="rId9"/>
                  <a:stretch>
                    <a:fillRect b="-13333"/>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30" name="TextBox 129">
                <a:extLst>
                  <a:ext uri="{FF2B5EF4-FFF2-40B4-BE49-F238E27FC236}">
                    <a16:creationId xmlns:a16="http://schemas.microsoft.com/office/drawing/2014/main" id="{F7A98705-7D09-D7AE-E3F7-5BE4CAEFF758}"/>
                  </a:ext>
                </a:extLst>
              </p:cNvPr>
              <p:cNvSpPr txBox="1"/>
              <p:nvPr/>
            </p:nvSpPr>
            <p:spPr>
              <a:xfrm>
                <a:off x="8735657" y="7871130"/>
                <a:ext cx="646204" cy="5955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sz="2800" i="1" smtClean="0">
                              <a:latin typeface="Cambria Math" panose="02040503050406030204" pitchFamily="18" charset="0"/>
                            </a:rPr>
                          </m:ctrlPr>
                        </m:sSubSupPr>
                        <m:e>
                          <m:r>
                            <a:rPr lang="en-US" sz="2800" i="1" smtClean="0">
                              <a:latin typeface="Cambria Math" panose="02040503050406030204" pitchFamily="18" charset="0"/>
                              <a:ea typeface="Cambria Math" panose="02040503050406030204" pitchFamily="18" charset="0"/>
                            </a:rPr>
                            <m:t>𝜃</m:t>
                          </m:r>
                        </m:e>
                        <m:sub>
                          <m:r>
                            <a:rPr lang="en-US" sz="2800" b="0" i="1" smtClean="0">
                              <a:latin typeface="Cambria Math" panose="02040503050406030204" pitchFamily="18" charset="0"/>
                            </a:rPr>
                            <m:t>𝑗</m:t>
                          </m:r>
                        </m:sub>
                        <m:sup>
                          <m:r>
                            <a:rPr lang="en-US" sz="2800" b="0" i="1" smtClean="0">
                              <a:latin typeface="Cambria Math" panose="02040503050406030204" pitchFamily="18" charset="0"/>
                            </a:rPr>
                            <m:t>𝑇</m:t>
                          </m:r>
                        </m:sup>
                      </m:sSubSup>
                    </m:oMath>
                  </m:oMathPara>
                </a14:m>
                <a:endParaRPr lang="en-US" sz="2800" dirty="0"/>
              </a:p>
            </p:txBody>
          </p:sp>
        </mc:Choice>
        <mc:Fallback xmlns="">
          <p:sp>
            <p:nvSpPr>
              <p:cNvPr id="130" name="TextBox 129">
                <a:extLst>
                  <a:ext uri="{FF2B5EF4-FFF2-40B4-BE49-F238E27FC236}">
                    <a16:creationId xmlns:a16="http://schemas.microsoft.com/office/drawing/2014/main" id="{F7A98705-7D09-D7AE-E3F7-5BE4CAEFF758}"/>
                  </a:ext>
                </a:extLst>
              </p:cNvPr>
              <p:cNvSpPr txBox="1">
                <a:spLocks noRot="1" noChangeAspect="1" noMove="1" noResize="1" noEditPoints="1" noAdjustHandles="1" noChangeArrowheads="1" noChangeShapeType="1" noTextEdit="1"/>
              </p:cNvSpPr>
              <p:nvPr/>
            </p:nvSpPr>
            <p:spPr>
              <a:xfrm>
                <a:off x="8735657" y="7871130"/>
                <a:ext cx="646204" cy="595548"/>
              </a:xfrm>
              <a:prstGeom prst="rect">
                <a:avLst/>
              </a:prstGeom>
              <a:blipFill>
                <a:blip r:embed="rId10"/>
                <a:stretch>
                  <a:fillRect b="-10417"/>
                </a:stretch>
              </a:blipFill>
            </p:spPr>
            <p:txBody>
              <a:bodyPr/>
              <a:lstStyle/>
              <a:p>
                <a:r>
                  <a:rPr lang="en-US">
                    <a:noFill/>
                  </a:rPr>
                  <a:t> </a:t>
                </a:r>
              </a:p>
            </p:txBody>
          </p:sp>
        </mc:Fallback>
      </mc:AlternateContent>
      <p:sp>
        <p:nvSpPr>
          <p:cNvPr id="2" name="テキスト ボックス 4">
            <a:extLst>
              <a:ext uri="{FF2B5EF4-FFF2-40B4-BE49-F238E27FC236}">
                <a16:creationId xmlns:a16="http://schemas.microsoft.com/office/drawing/2014/main" id="{CDEDAFDD-4737-88D6-89FA-9BC77466581D}"/>
              </a:ext>
            </a:extLst>
          </p:cNvPr>
          <p:cNvSpPr txBox="1"/>
          <p:nvPr/>
        </p:nvSpPr>
        <p:spPr>
          <a:xfrm>
            <a:off x="2381523" y="128016"/>
            <a:ext cx="9867353"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Damping effects: Surface and vibration</a:t>
            </a:r>
          </a:p>
        </p:txBody>
      </p:sp>
      <p:cxnSp>
        <p:nvCxnSpPr>
          <p:cNvPr id="11" name="Straight Connector 10">
            <a:extLst>
              <a:ext uri="{FF2B5EF4-FFF2-40B4-BE49-F238E27FC236}">
                <a16:creationId xmlns:a16="http://schemas.microsoft.com/office/drawing/2014/main" id="{8AE5668D-F17B-9F84-D795-834642B99619}"/>
              </a:ext>
            </a:extLst>
          </p:cNvPr>
          <p:cNvCxnSpPr>
            <a:cxnSpLocks/>
          </p:cNvCxnSpPr>
          <p:nvPr/>
        </p:nvCxnSpPr>
        <p:spPr>
          <a:xfrm>
            <a:off x="10294906" y="7608009"/>
            <a:ext cx="2904259"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084B3F1B-0398-E0C7-831D-485CC5973015}"/>
              </a:ext>
            </a:extLst>
          </p:cNvPr>
          <p:cNvSpPr txBox="1"/>
          <p:nvPr/>
        </p:nvSpPr>
        <p:spPr>
          <a:xfrm>
            <a:off x="10229298" y="7697974"/>
            <a:ext cx="342906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Debye Waller Factor</a:t>
            </a:r>
          </a:p>
        </p:txBody>
      </p:sp>
    </p:spTree>
    <p:extLst>
      <p:ext uri="{BB962C8B-B14F-4D97-AF65-F5344CB8AC3E}">
        <p14:creationId xmlns:p14="http://schemas.microsoft.com/office/powerpoint/2010/main" val="8771225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80604-5D76-39C6-F5AF-06D99F1C89EA}"/>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10575493-9D20-45A1-A857-DE4C23E92F67}"/>
                  </a:ext>
                </a:extLst>
              </p:cNvPr>
              <p:cNvSpPr txBox="1"/>
              <p:nvPr/>
            </p:nvSpPr>
            <p:spPr>
              <a:xfrm>
                <a:off x="218211" y="1022040"/>
                <a:ext cx="8925787" cy="156350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m:rPr>
                              <m:sty m:val="p"/>
                            </m:rPr>
                            <a:rPr lang="en-US" sz="2800">
                              <a:latin typeface="Cambria Math" panose="02040503050406030204" pitchFamily="18" charset="0"/>
                            </a:rPr>
                            <m:t>d</m:t>
                          </m:r>
                          <m:r>
                            <m:rPr>
                              <m:sty m:val="p"/>
                            </m:rPr>
                            <a:rPr lang="en-US" sz="2800">
                              <a:latin typeface="Cambria Math" panose="02040503050406030204" pitchFamily="18" charset="0"/>
                              <a:ea typeface="Cambria Math" panose="02040503050406030204" pitchFamily="18" charset="0"/>
                            </a:rPr>
                            <m:t>σ</m:t>
                          </m:r>
                        </m:num>
                        <m:den>
                          <m:r>
                            <m:rPr>
                              <m:sty m:val="p"/>
                            </m:rPr>
                            <a:rPr lang="en-US" sz="2800">
                              <a:latin typeface="Cambria Math" panose="02040503050406030204" pitchFamily="18" charset="0"/>
                            </a:rPr>
                            <m:t>d</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den>
                      </m:f>
                      <m:r>
                        <a:rPr lang="en-US" sz="2800">
                          <a:latin typeface="Cambria Math" panose="02040503050406030204" pitchFamily="18" charset="0"/>
                        </a:rPr>
                        <m:t>=8</m:t>
                      </m:r>
                      <m:sSup>
                        <m:sSupPr>
                          <m:ctrlPr>
                            <a:rPr lang="en-US" sz="2800" i="1">
                              <a:latin typeface="Cambria Math" panose="02040503050406030204" pitchFamily="18" charset="0"/>
                            </a:rPr>
                          </m:ctrlPr>
                        </m:sSupPr>
                        <m:e>
                          <m:r>
                            <m:rPr>
                              <m:sty m:val="p"/>
                            </m:rPr>
                            <a:rPr lang="en-US" sz="2800">
                              <a:latin typeface="Cambria Math" panose="02040503050406030204" pitchFamily="18" charset="0"/>
                              <a:ea typeface="Cambria Math" panose="02040503050406030204" pitchFamily="18" charset="0"/>
                            </a:rPr>
                            <m:t>π</m:t>
                          </m:r>
                        </m:e>
                        <m:sup>
                          <m:r>
                            <a:rPr lang="en-US" sz="2800">
                              <a:latin typeface="Cambria Math" panose="02040503050406030204" pitchFamily="18" charset="0"/>
                            </a:rPr>
                            <m:t>2</m:t>
                          </m:r>
                        </m:sup>
                      </m:sSup>
                      <m:r>
                        <m:rPr>
                          <m:sty m:val="p"/>
                        </m:rPr>
                        <a:rPr lang="en-US" sz="2800">
                          <a:latin typeface="Cambria Math" panose="02040503050406030204" pitchFamily="18" charset="0"/>
                          <a:ea typeface="Cambria Math" panose="02040503050406030204" pitchFamily="18" charset="0"/>
                        </a:rPr>
                        <m:t>αk</m:t>
                      </m:r>
                      <m:f>
                        <m:fPr>
                          <m:ctrlPr>
                            <a:rPr lang="en-US" sz="2800" i="1">
                              <a:latin typeface="Cambria Math" panose="02040503050406030204" pitchFamily="18" charset="0"/>
                              <a:ea typeface="Cambria Math" panose="02040503050406030204" pitchFamily="18" charset="0"/>
                            </a:rPr>
                          </m:ctrlPr>
                        </m:fPr>
                        <m:num>
                          <m:r>
                            <m:rPr>
                              <m:sty m:val="p"/>
                            </m:rPr>
                            <a:rPr lang="en-US" sz="2800">
                              <a:latin typeface="Cambria Math" panose="02040503050406030204" pitchFamily="18" charset="0"/>
                              <a:ea typeface="Cambria Math" panose="02040503050406030204" pitchFamily="18" charset="0"/>
                            </a:rPr>
                            <m:t>m</m:t>
                          </m:r>
                          <m:sSub>
                            <m:sSubPr>
                              <m:ctrlPr>
                                <a:rPr lang="en-US" sz="2800" i="1">
                                  <a:latin typeface="Cambria Math" panose="02040503050406030204" pitchFamily="18" charset="0"/>
                                  <a:ea typeface="Cambria Math" panose="02040503050406030204" pitchFamily="18" charset="0"/>
                                </a:rPr>
                              </m:ctrlPr>
                            </m:sSubPr>
                            <m:e>
                              <m:r>
                                <m:rPr>
                                  <m:sty m:val="p"/>
                                </m:rPr>
                                <a:rPr lang="en-US" sz="2800">
                                  <a:latin typeface="Cambria Math" panose="02040503050406030204" pitchFamily="18" charset="0"/>
                                  <a:ea typeface="Cambria Math" panose="02040503050406030204" pitchFamily="18" charset="0"/>
                                </a:rPr>
                                <m:t>ω</m:t>
                              </m:r>
                            </m:e>
                            <m:sub>
                              <m:r>
                                <m:rPr>
                                  <m:sty m:val="p"/>
                                </m:rPr>
                                <a:rPr lang="en-US" sz="2800">
                                  <a:latin typeface="Cambria Math" panose="02040503050406030204" pitchFamily="18" charset="0"/>
                                  <a:ea typeface="Cambria Math" panose="02040503050406030204" pitchFamily="18" charset="0"/>
                                </a:rPr>
                                <m:t>q</m:t>
                              </m:r>
                            </m:sub>
                          </m:sSub>
                        </m:num>
                        <m:den>
                          <m:r>
                            <a:rPr lang="en-US" sz="2800">
                              <a:latin typeface="Cambria Math" panose="02040503050406030204" pitchFamily="18" charset="0"/>
                              <a:ea typeface="Cambria Math" panose="02040503050406030204" pitchFamily="18" charset="0"/>
                            </a:rPr>
                            <m:t>ℏ</m:t>
                          </m:r>
                        </m:den>
                      </m:f>
                      <m:sSup>
                        <m:sSupPr>
                          <m:ctrlPr>
                            <a:rPr lang="en-US" sz="2800" i="1">
                              <a:latin typeface="Cambria Math" panose="02040503050406030204" pitchFamily="18" charset="0"/>
                              <a:ea typeface="Cambria Math" panose="02040503050406030204" pitchFamily="18" charset="0"/>
                            </a:rPr>
                          </m:ctrlPr>
                        </m:sSupPr>
                        <m:e>
                          <m:d>
                            <m:dPr>
                              <m:begChr m:val="|"/>
                              <m:endChr m:val="|"/>
                              <m:ctrlPr>
                                <a:rPr lang="en-US" sz="2800" i="1">
                                  <a:latin typeface="Cambria Math" panose="02040503050406030204" pitchFamily="18" charset="0"/>
                                  <a:ea typeface="Cambria Math" panose="02040503050406030204" pitchFamily="18" charset="0"/>
                                </a:rPr>
                              </m:ctrlPr>
                            </m:dPr>
                            <m:e>
                              <m:nary>
                                <m:naryPr>
                                  <m:chr m:val="∑"/>
                                  <m:supHide m:val="on"/>
                                  <m:ctrlPr>
                                    <a:rPr lang="en-US" sz="2800" i="1" smtClean="0">
                                      <a:latin typeface="Cambria Math" panose="02040503050406030204" pitchFamily="18" charset="0"/>
                                      <a:ea typeface="Cambria Math" panose="02040503050406030204" pitchFamily="18" charset="0"/>
                                    </a:rPr>
                                  </m:ctrlPr>
                                </m:naryPr>
                                <m:sub>
                                  <m:r>
                                    <m:rPr>
                                      <m:brk m:alnAt="7"/>
                                    </m:rPr>
                                    <a:rPr lang="en-US" sz="2800" b="0" i="1" smtClean="0">
                                      <a:latin typeface="Cambria Math" panose="02040503050406030204" pitchFamily="18" charset="0"/>
                                      <a:ea typeface="Cambria Math" panose="02040503050406030204" pitchFamily="18" charset="0"/>
                                    </a:rPr>
                                    <m:t>𝑗</m:t>
                                  </m:r>
                                </m:sub>
                                <m:sup/>
                                <m:e>
                                  <m:sSub>
                                    <m:sSubPr>
                                      <m:ctrlPr>
                                        <a:rPr lang="en-US" sz="280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𝑓</m:t>
                                      </m:r>
                                    </m:e>
                                    <m:sub>
                                      <m:r>
                                        <a:rPr lang="en-US" sz="2800" b="0" i="1" smtClean="0">
                                          <a:latin typeface="Cambria Math" panose="02040503050406030204" pitchFamily="18" charset="0"/>
                                          <a:ea typeface="Cambria Math" panose="02040503050406030204" pitchFamily="18" charset="0"/>
                                        </a:rPr>
                                        <m:t>𝑗</m:t>
                                      </m:r>
                                    </m:sub>
                                  </m:sSub>
                                  <m:r>
                                    <a:rPr lang="en-US" sz="2800" b="0" i="1" smtClean="0">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b="0" i="1" smtClean="0">
                                      <a:latin typeface="Cambria Math" panose="02040503050406030204" pitchFamily="18" charset="0"/>
                                      <a:ea typeface="Cambria Math" panose="02040503050406030204" pitchFamily="18" charset="0"/>
                                    </a:rPr>
                                    <m:t>)</m:t>
                                  </m:r>
                                </m:e>
                              </m:nary>
                              <m:sSup>
                                <m:sSupPr>
                                  <m:ctrlPr>
                                    <a:rPr lang="en-US" sz="2800" i="1">
                                      <a:latin typeface="Cambria Math" panose="02040503050406030204" pitchFamily="18" charset="0"/>
                                    </a:rPr>
                                  </m:ctrlPr>
                                </m:sSupPr>
                                <m:e>
                                  <m:r>
                                    <a:rPr lang="en-US" sz="2800" i="1">
                                      <a:latin typeface="Cambria Math" panose="02040503050406030204" pitchFamily="18" charset="0"/>
                                    </a:rPr>
                                    <m:t>𝑒</m:t>
                                  </m:r>
                                </m:e>
                                <m:sup>
                                  <m:r>
                                    <a:rPr lang="en-US" sz="2800" i="1">
                                      <a:latin typeface="Cambria Math" panose="02040503050406030204" pitchFamily="18" charset="0"/>
                                    </a:rPr>
                                    <m:t>−</m:t>
                                  </m:r>
                                  <m:r>
                                    <a:rPr lang="en-US" sz="2800" i="1">
                                      <a:latin typeface="Cambria Math" panose="02040503050406030204" pitchFamily="18" charset="0"/>
                                      <a:ea typeface="Cambria Math" panose="02040503050406030204" pitchFamily="18" charset="0"/>
                                    </a:rPr>
                                    <m:t>𝛾</m:t>
                                  </m:r>
                                  <m:f>
                                    <m:fPr>
                                      <m:ctrlPr>
                                        <a:rPr lang="en-US" sz="2800" i="1">
                                          <a:latin typeface="Cambria Math" panose="02040503050406030204" pitchFamily="18" charset="0"/>
                                        </a:rPr>
                                      </m:ctrlPr>
                                    </m:fPr>
                                    <m:num>
                                      <m:sSub>
                                        <m:sSubPr>
                                          <m:ctrlPr>
                                            <a:rPr lang="en-US" sz="2800" i="1">
                                              <a:latin typeface="Cambria Math" panose="02040503050406030204" pitchFamily="18" charset="0"/>
                                            </a:rPr>
                                          </m:ctrlPr>
                                        </m:sSubPr>
                                        <m:e>
                                          <m:r>
                                            <a:rPr lang="en-US" sz="2800" i="1">
                                              <a:latin typeface="Cambria Math" panose="02040503050406030204" pitchFamily="18" charset="0"/>
                                            </a:rPr>
                                            <m:t>𝑑</m:t>
                                          </m:r>
                                        </m:e>
                                        <m:sub>
                                          <m:r>
                                            <a:rPr lang="en-US" sz="2800" i="1">
                                              <a:latin typeface="Cambria Math" panose="02040503050406030204" pitchFamily="18" charset="0"/>
                                            </a:rPr>
                                            <m:t>𝑗</m:t>
                                          </m:r>
                                        </m:sub>
                                      </m:sSub>
                                      <m:r>
                                        <m:rPr>
                                          <m:nor/>
                                        </m:rPr>
                                        <a:rPr lang="en-US" sz="2800" dirty="0"/>
                                        <m:t> </m:t>
                                      </m:r>
                                    </m:num>
                                    <m:den>
                                      <m:r>
                                        <a:rPr lang="en-US" sz="2800" i="1">
                                          <a:latin typeface="Cambria Math" panose="02040503050406030204" pitchFamily="18" charset="0"/>
                                        </a:rPr>
                                        <m:t>𝑐𝑜𝑠</m:t>
                                      </m:r>
                                      <m:sSubSup>
                                        <m:sSubSupPr>
                                          <m:ctrlPr>
                                            <a:rPr lang="en-US" sz="2800" i="1">
                                              <a:latin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𝜃</m:t>
                                          </m:r>
                                        </m:e>
                                        <m:sub>
                                          <m:r>
                                            <a:rPr lang="en-US" sz="2800" i="1">
                                              <a:latin typeface="Cambria Math" panose="02040503050406030204" pitchFamily="18" charset="0"/>
                                            </a:rPr>
                                            <m:t>𝑗</m:t>
                                          </m:r>
                                        </m:sub>
                                        <m:sup>
                                          <m:r>
                                            <a:rPr lang="en-US" sz="2800" i="1">
                                              <a:latin typeface="Cambria Math" panose="02040503050406030204" pitchFamily="18" charset="0"/>
                                            </a:rPr>
                                            <m:t>𝑔</m:t>
                                          </m:r>
                                        </m:sup>
                                      </m:sSubSup>
                                    </m:den>
                                  </m:f>
                                </m:sup>
                              </m:sSup>
                              <m:sSup>
                                <m:sSupPr>
                                  <m:ctrlPr>
                                    <a:rPr lang="en-US" sz="2800" i="1">
                                      <a:latin typeface="Cambria Math" panose="02040503050406030204" pitchFamily="18" charset="0"/>
                                    </a:rPr>
                                  </m:ctrlPr>
                                </m:sSupPr>
                                <m:e>
                                  <m:r>
                                    <a:rPr lang="en-US" sz="2800" i="1">
                                      <a:latin typeface="Cambria Math" panose="02040503050406030204" pitchFamily="18" charset="0"/>
                                    </a:rPr>
                                    <m:t>𝑒</m:t>
                                  </m:r>
                                </m:e>
                                <m:sup>
                                  <m:r>
                                    <a:rPr lang="en-US" sz="2800" i="1">
                                      <a:latin typeface="Cambria Math" panose="02040503050406030204" pitchFamily="18" charset="0"/>
                                    </a:rPr>
                                    <m:t>−</m:t>
                                  </m:r>
                                  <m:r>
                                    <a:rPr lang="en-US" sz="2800" i="1">
                                      <a:latin typeface="Cambria Math" panose="02040503050406030204" pitchFamily="18" charset="0"/>
                                    </a:rPr>
                                    <m:t>𝑖</m:t>
                                  </m:r>
                                  <m:sSup>
                                    <m:sSupPr>
                                      <m:ctrlPr>
                                        <a:rPr lang="en-US" sz="2800" i="1">
                                          <a:latin typeface="Cambria Math" panose="02040503050406030204" pitchFamily="18" charset="0"/>
                                        </a:rPr>
                                      </m:ctrlPr>
                                    </m:sSupPr>
                                    <m:e>
                                      <m:r>
                                        <a:rPr lang="en-US" sz="2800" i="1">
                                          <a:latin typeface="Cambria Math" panose="02040503050406030204" pitchFamily="18" charset="0"/>
                                        </a:rPr>
                                        <m:t>𝑘</m:t>
                                      </m:r>
                                    </m:e>
                                    <m:sup>
                                      <m:r>
                                        <a:rPr lang="en-US" sz="2800" i="1">
                                          <a:latin typeface="Cambria Math" panose="02040503050406030204" pitchFamily="18" charset="0"/>
                                        </a:rPr>
                                        <m:t>2</m:t>
                                      </m:r>
                                    </m:sup>
                                  </m:sSup>
                                  <m:sSup>
                                    <m:sSupPr>
                                      <m:ctrlPr>
                                        <a:rPr lang="en-US" sz="2800" i="1">
                                          <a:latin typeface="Cambria Math" panose="02040503050406030204" pitchFamily="18" charset="0"/>
                                        </a:rPr>
                                      </m:ctrlPr>
                                    </m:sSupPr>
                                    <m:e>
                                      <m:d>
                                        <m:dPr>
                                          <m:begChr m:val="⟨"/>
                                          <m:endChr m:val="⟩"/>
                                          <m:ctrlPr>
                                            <a:rPr lang="en-US" sz="2800" i="1">
                                              <a:latin typeface="Cambria Math" panose="02040503050406030204" pitchFamily="18" charset="0"/>
                                            </a:rPr>
                                          </m:ctrlPr>
                                        </m:dPr>
                                        <m:e>
                                          <m:sSub>
                                            <m:sSubPr>
                                              <m:ctrlPr>
                                                <a:rPr lang="en-US" sz="2800" i="1">
                                                  <a:latin typeface="Cambria Math" panose="02040503050406030204" pitchFamily="18" charset="0"/>
                                                </a:rPr>
                                              </m:ctrlPr>
                                            </m:sSubPr>
                                            <m:e>
                                              <m:r>
                                                <a:rPr lang="en-US" sz="2800" i="1">
                                                  <a:latin typeface="Cambria Math" panose="02040503050406030204" pitchFamily="18" charset="0"/>
                                                </a:rPr>
                                                <m:t>𝑢</m:t>
                                              </m:r>
                                            </m:e>
                                            <m:sub>
                                              <m:r>
                                                <a:rPr lang="en-US" sz="2800" i="1">
                                                  <a:latin typeface="Cambria Math" panose="02040503050406030204" pitchFamily="18" charset="0"/>
                                                </a:rPr>
                                                <m:t>𝑗</m:t>
                                              </m:r>
                                            </m:sub>
                                          </m:sSub>
                                        </m:e>
                                      </m:d>
                                    </m:e>
                                    <m:sup>
                                      <m:r>
                                        <a:rPr lang="en-US" sz="2800" i="1">
                                          <a:latin typeface="Cambria Math" panose="02040503050406030204" pitchFamily="18" charset="0"/>
                                        </a:rPr>
                                        <m:t>2</m:t>
                                      </m:r>
                                    </m:sup>
                                  </m:sSup>
                                  <m:r>
                                    <a:rPr lang="en-US" sz="2800" i="1">
                                      <a:latin typeface="Cambria Math" panose="02040503050406030204" pitchFamily="18" charset="0"/>
                                    </a:rPr>
                                    <m:t>(1−</m:t>
                                  </m:r>
                                  <m:r>
                                    <a:rPr lang="en-US" sz="2800" i="1">
                                      <a:latin typeface="Cambria Math" panose="02040503050406030204" pitchFamily="18" charset="0"/>
                                    </a:rPr>
                                    <m:t>𝑐𝑜𝑠</m:t>
                                  </m:r>
                                  <m:sSubSup>
                                    <m:sSubSupPr>
                                      <m:ctrlPr>
                                        <a:rPr lang="en-US" sz="2800" i="1">
                                          <a:latin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𝜃</m:t>
                                      </m:r>
                                    </m:e>
                                    <m:sub>
                                      <m:r>
                                        <a:rPr lang="en-US" sz="2800" i="1">
                                          <a:latin typeface="Cambria Math" panose="02040503050406030204" pitchFamily="18" charset="0"/>
                                        </a:rPr>
                                        <m:t>𝑗</m:t>
                                      </m:r>
                                    </m:sub>
                                    <m:sup>
                                      <m:r>
                                        <a:rPr lang="en-US" sz="2800" i="1">
                                          <a:latin typeface="Cambria Math" panose="02040503050406030204" pitchFamily="18" charset="0"/>
                                        </a:rPr>
                                        <m:t>𝑇</m:t>
                                      </m:r>
                                    </m:sup>
                                  </m:sSubSup>
                                  <m:r>
                                    <m:rPr>
                                      <m:nor/>
                                    </m:rPr>
                                    <a:rPr lang="en-US" sz="2800" dirty="0"/>
                                    <m:t> </m:t>
                                  </m:r>
                                  <m:r>
                                    <a:rPr lang="en-US" sz="2800" i="1">
                                      <a:latin typeface="Cambria Math" panose="02040503050406030204" pitchFamily="18" charset="0"/>
                                    </a:rPr>
                                    <m:t>)</m:t>
                                  </m:r>
                                </m:sup>
                              </m:sSup>
                            </m:e>
                          </m:d>
                        </m:e>
                        <m:sup>
                          <m:r>
                            <a:rPr lang="en-US" sz="2800">
                              <a:latin typeface="Cambria Math" panose="02040503050406030204" pitchFamily="18" charset="0"/>
                              <a:ea typeface="Cambria Math" panose="02040503050406030204" pitchFamily="18" charset="0"/>
                            </a:rPr>
                            <m:t>2</m:t>
                          </m:r>
                        </m:sup>
                      </m:sSup>
                    </m:oMath>
                  </m:oMathPara>
                </a14:m>
                <a:endParaRPr lang="en-US" sz="2800" dirty="0"/>
              </a:p>
            </p:txBody>
          </p:sp>
        </mc:Choice>
        <mc:Fallback xmlns="">
          <p:sp>
            <p:nvSpPr>
              <p:cNvPr id="27" name="TextBox 26">
                <a:extLst>
                  <a:ext uri="{FF2B5EF4-FFF2-40B4-BE49-F238E27FC236}">
                    <a16:creationId xmlns:a16="http://schemas.microsoft.com/office/drawing/2014/main" id="{10575493-9D20-45A1-A857-DE4C23E92F67}"/>
                  </a:ext>
                </a:extLst>
              </p:cNvPr>
              <p:cNvSpPr txBox="1">
                <a:spLocks noRot="1" noChangeAspect="1" noMove="1" noResize="1" noEditPoints="1" noAdjustHandles="1" noChangeArrowheads="1" noChangeShapeType="1" noTextEdit="1"/>
              </p:cNvSpPr>
              <p:nvPr/>
            </p:nvSpPr>
            <p:spPr>
              <a:xfrm>
                <a:off x="218211" y="1022040"/>
                <a:ext cx="8925787" cy="1563505"/>
              </a:xfrm>
              <a:prstGeom prst="rect">
                <a:avLst/>
              </a:prstGeom>
              <a:blipFill>
                <a:blip r:embed="rId2"/>
                <a:stretch>
                  <a:fillRect t="-74194" b="-125806"/>
                </a:stretch>
              </a:blipFill>
            </p:spPr>
            <p:txBody>
              <a:bodyPr/>
              <a:lstStyle/>
              <a:p>
                <a:r>
                  <a:rPr lang="en-US">
                    <a:noFill/>
                  </a:rPr>
                  <a:t> </a:t>
                </a:r>
              </a:p>
            </p:txBody>
          </p:sp>
        </mc:Fallback>
      </mc:AlternateContent>
      <p:pic>
        <p:nvPicPr>
          <p:cNvPr id="6" name="Picture 5" descr="A graph of a polar wave&#10;&#10;AI-generated content may be incorrect.">
            <a:extLst>
              <a:ext uri="{FF2B5EF4-FFF2-40B4-BE49-F238E27FC236}">
                <a16:creationId xmlns:a16="http://schemas.microsoft.com/office/drawing/2014/main" id="{9C3EBD21-AB5E-4545-D3AE-CC102B3C4008}"/>
              </a:ext>
            </a:extLst>
          </p:cNvPr>
          <p:cNvPicPr>
            <a:picLocks noChangeAspect="1"/>
          </p:cNvPicPr>
          <p:nvPr/>
        </p:nvPicPr>
        <p:blipFill>
          <a:blip r:embed="rId3">
            <a:extLst>
              <a:ext uri="{28A0092B-C50C-407E-A947-70E740481C1C}">
                <a14:useLocalDpi xmlns:a14="http://schemas.microsoft.com/office/drawing/2010/main" val="0"/>
              </a:ext>
            </a:extLst>
          </a:blip>
          <a:srcRect l="4901" b="6468"/>
          <a:stretch>
            <a:fillRect/>
          </a:stretch>
        </p:blipFill>
        <p:spPr>
          <a:xfrm>
            <a:off x="3112432" y="2663007"/>
            <a:ext cx="8120493" cy="5989998"/>
          </a:xfrm>
          <a:prstGeom prst="rect">
            <a:avLst/>
          </a:prstGeom>
        </p:spPr>
      </p:pic>
      <p:grpSp>
        <p:nvGrpSpPr>
          <p:cNvPr id="9" name="Group 8">
            <a:extLst>
              <a:ext uri="{FF2B5EF4-FFF2-40B4-BE49-F238E27FC236}">
                <a16:creationId xmlns:a16="http://schemas.microsoft.com/office/drawing/2014/main" id="{3FEBA0DC-801B-8A71-5ED2-72218C072AEC}"/>
              </a:ext>
            </a:extLst>
          </p:cNvPr>
          <p:cNvGrpSpPr/>
          <p:nvPr/>
        </p:nvGrpSpPr>
        <p:grpSpPr>
          <a:xfrm rot="5400000">
            <a:off x="4197722" y="3817479"/>
            <a:ext cx="1437980" cy="787708"/>
            <a:chOff x="10425723" y="4065044"/>
            <a:chExt cx="939851" cy="514839"/>
          </a:xfrm>
        </p:grpSpPr>
        <p:sp>
          <p:nvSpPr>
            <p:cNvPr id="7" name="楕円 17">
              <a:extLst>
                <a:ext uri="{FF2B5EF4-FFF2-40B4-BE49-F238E27FC236}">
                  <a16:creationId xmlns:a16="http://schemas.microsoft.com/office/drawing/2014/main" id="{B337D832-4BA4-B99C-75B6-677F19AC0D25}"/>
                </a:ext>
              </a:extLst>
            </p:cNvPr>
            <p:cNvSpPr/>
            <p:nvPr/>
          </p:nvSpPr>
          <p:spPr>
            <a:xfrm rot="21395706">
              <a:off x="10862472" y="4065044"/>
              <a:ext cx="503102" cy="514839"/>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8" name="楕円 18">
              <a:extLst>
                <a:ext uri="{FF2B5EF4-FFF2-40B4-BE49-F238E27FC236}">
                  <a16:creationId xmlns:a16="http://schemas.microsoft.com/office/drawing/2014/main" id="{99F798EB-6F3A-EDE2-ABC4-BBDBFF43C5B0}"/>
                </a:ext>
              </a:extLst>
            </p:cNvPr>
            <p:cNvSpPr/>
            <p:nvPr/>
          </p:nvSpPr>
          <p:spPr>
            <a:xfrm rot="21395706">
              <a:off x="10425723" y="4178632"/>
              <a:ext cx="323978" cy="331537"/>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grpSp>
      <p:sp>
        <p:nvSpPr>
          <p:cNvPr id="11" name="TextBox 10">
            <a:extLst>
              <a:ext uri="{FF2B5EF4-FFF2-40B4-BE49-F238E27FC236}">
                <a16:creationId xmlns:a16="http://schemas.microsoft.com/office/drawing/2014/main" id="{279F8223-FF30-D15F-89BA-259C20F4AE9A}"/>
              </a:ext>
            </a:extLst>
          </p:cNvPr>
          <p:cNvSpPr txBox="1"/>
          <p:nvPr/>
        </p:nvSpPr>
        <p:spPr>
          <a:xfrm>
            <a:off x="3702573" y="5015847"/>
            <a:ext cx="293952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Ti2p3/2（1019 eV）</a:t>
            </a:r>
          </a:p>
        </p:txBody>
      </p:sp>
      <p:sp>
        <p:nvSpPr>
          <p:cNvPr id="15" name="TextBox 14">
            <a:extLst>
              <a:ext uri="{FF2B5EF4-FFF2-40B4-BE49-F238E27FC236}">
                <a16:creationId xmlns:a16="http://schemas.microsoft.com/office/drawing/2014/main" id="{C444F90C-6070-41FC-E07C-B8A286336E51}"/>
              </a:ext>
            </a:extLst>
          </p:cNvPr>
          <p:cNvSpPr txBox="1"/>
          <p:nvPr/>
        </p:nvSpPr>
        <p:spPr>
          <a:xfrm>
            <a:off x="218212" y="8918464"/>
            <a:ext cx="14040230"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Debye Waller Factor does not explain suppression of photoelectron intensity towards dense atomic direction.</a:t>
            </a:r>
          </a:p>
        </p:txBody>
      </p:sp>
      <p:cxnSp>
        <p:nvCxnSpPr>
          <p:cNvPr id="3" name="Straight Connector 2">
            <a:extLst>
              <a:ext uri="{FF2B5EF4-FFF2-40B4-BE49-F238E27FC236}">
                <a16:creationId xmlns:a16="http://schemas.microsoft.com/office/drawing/2014/main" id="{B4B93D86-BB7D-ECB4-8168-4A2DBF3009F1}"/>
              </a:ext>
            </a:extLst>
          </p:cNvPr>
          <p:cNvCxnSpPr/>
          <p:nvPr/>
        </p:nvCxnSpPr>
        <p:spPr>
          <a:xfrm>
            <a:off x="5765800" y="2298700"/>
            <a:ext cx="2870200"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2" name="テキスト ボックス 4">
            <a:extLst>
              <a:ext uri="{FF2B5EF4-FFF2-40B4-BE49-F238E27FC236}">
                <a16:creationId xmlns:a16="http://schemas.microsoft.com/office/drawing/2014/main" id="{423F1AB3-985F-6E70-B764-FB8DD5E10608}"/>
              </a:ext>
            </a:extLst>
          </p:cNvPr>
          <p:cNvSpPr txBox="1"/>
          <p:nvPr/>
        </p:nvSpPr>
        <p:spPr>
          <a:xfrm>
            <a:off x="2523774" y="128016"/>
            <a:ext cx="9582852"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Damping effects: Debye-Waller Factor</a:t>
            </a:r>
          </a:p>
        </p:txBody>
      </p:sp>
      <p:pic>
        <p:nvPicPr>
          <p:cNvPr id="4" name="Picture 3">
            <a:extLst>
              <a:ext uri="{FF2B5EF4-FFF2-40B4-BE49-F238E27FC236}">
                <a16:creationId xmlns:a16="http://schemas.microsoft.com/office/drawing/2014/main" id="{1B44A7BC-3854-B983-7E2D-ED8E43B6416E}"/>
              </a:ext>
            </a:extLst>
          </p:cNvPr>
          <p:cNvPicPr>
            <a:picLocks noChangeAspect="1"/>
          </p:cNvPicPr>
          <p:nvPr/>
        </p:nvPicPr>
        <p:blipFill>
          <a:blip r:embed="rId4">
            <a:extLst>
              <a:ext uri="{28A0092B-C50C-407E-A947-70E740481C1C}">
                <a14:useLocalDpi xmlns:a14="http://schemas.microsoft.com/office/drawing/2010/main" val="0"/>
              </a:ext>
            </a:extLst>
          </a:blip>
          <a:srcRect l="37892" t="93796" r="35264" b="2581"/>
          <a:stretch>
            <a:fillRect/>
          </a:stretch>
        </p:blipFill>
        <p:spPr>
          <a:xfrm>
            <a:off x="6169455" y="8653004"/>
            <a:ext cx="2628900" cy="354780"/>
          </a:xfrm>
          <a:prstGeom prst="rect">
            <a:avLst/>
          </a:prstGeom>
        </p:spPr>
      </p:pic>
      <p:pic>
        <p:nvPicPr>
          <p:cNvPr id="5" name="Picture 4">
            <a:extLst>
              <a:ext uri="{FF2B5EF4-FFF2-40B4-BE49-F238E27FC236}">
                <a16:creationId xmlns:a16="http://schemas.microsoft.com/office/drawing/2014/main" id="{6F547423-C7AC-2FCE-539E-089F9C56811F}"/>
              </a:ext>
            </a:extLst>
          </p:cNvPr>
          <p:cNvPicPr>
            <a:picLocks noChangeAspect="1"/>
          </p:cNvPicPr>
          <p:nvPr/>
        </p:nvPicPr>
        <p:blipFill>
          <a:blip r:embed="rId5">
            <a:extLst>
              <a:ext uri="{28A0092B-C50C-407E-A947-70E740481C1C}">
                <a14:useLocalDpi xmlns:a14="http://schemas.microsoft.com/office/drawing/2010/main" val="0"/>
              </a:ext>
            </a:extLst>
          </a:blip>
          <a:srcRect l="7841" t="32219" r="87887" b="30978"/>
          <a:stretch>
            <a:fillRect/>
          </a:stretch>
        </p:blipFill>
        <p:spPr>
          <a:xfrm>
            <a:off x="2693978" y="3740187"/>
            <a:ext cx="418455" cy="3604116"/>
          </a:xfrm>
          <a:prstGeom prst="rect">
            <a:avLst/>
          </a:prstGeom>
        </p:spPr>
      </p:pic>
    </p:spTree>
    <p:extLst>
      <p:ext uri="{BB962C8B-B14F-4D97-AF65-F5344CB8AC3E}">
        <p14:creationId xmlns:p14="http://schemas.microsoft.com/office/powerpoint/2010/main" val="28123718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B723EF-CC72-2164-DA76-C77EB5C65FAD}"/>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E5F2E948-3BBE-9871-6220-E7E46377E260}"/>
                  </a:ext>
                </a:extLst>
              </p:cNvPr>
              <p:cNvSpPr txBox="1"/>
              <p:nvPr/>
            </p:nvSpPr>
            <p:spPr>
              <a:xfrm>
                <a:off x="302056" y="1242203"/>
                <a:ext cx="11006232" cy="132247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m:rPr>
                              <m:sty m:val="p"/>
                            </m:rPr>
                            <a:rPr lang="en-US" sz="2800">
                              <a:latin typeface="Cambria Math" panose="02040503050406030204" pitchFamily="18" charset="0"/>
                            </a:rPr>
                            <m:t>d</m:t>
                          </m:r>
                          <m:r>
                            <m:rPr>
                              <m:sty m:val="p"/>
                            </m:rPr>
                            <a:rPr lang="en-US" sz="2800">
                              <a:latin typeface="Cambria Math" panose="02040503050406030204" pitchFamily="18" charset="0"/>
                              <a:ea typeface="Cambria Math" panose="02040503050406030204" pitchFamily="18" charset="0"/>
                            </a:rPr>
                            <m:t>σ</m:t>
                          </m:r>
                        </m:num>
                        <m:den>
                          <m:r>
                            <m:rPr>
                              <m:sty m:val="p"/>
                            </m:rPr>
                            <a:rPr lang="en-US" sz="2800">
                              <a:latin typeface="Cambria Math" panose="02040503050406030204" pitchFamily="18" charset="0"/>
                            </a:rPr>
                            <m:t>d</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den>
                      </m:f>
                      <m:r>
                        <a:rPr lang="en-US" sz="2800">
                          <a:latin typeface="Cambria Math" panose="02040503050406030204" pitchFamily="18" charset="0"/>
                        </a:rPr>
                        <m:t>=8</m:t>
                      </m:r>
                      <m:sSup>
                        <m:sSupPr>
                          <m:ctrlPr>
                            <a:rPr lang="en-US" sz="2800" i="1">
                              <a:latin typeface="Cambria Math" panose="02040503050406030204" pitchFamily="18" charset="0"/>
                            </a:rPr>
                          </m:ctrlPr>
                        </m:sSupPr>
                        <m:e>
                          <m:r>
                            <m:rPr>
                              <m:sty m:val="p"/>
                            </m:rPr>
                            <a:rPr lang="en-US" sz="2800">
                              <a:latin typeface="Cambria Math" panose="02040503050406030204" pitchFamily="18" charset="0"/>
                              <a:ea typeface="Cambria Math" panose="02040503050406030204" pitchFamily="18" charset="0"/>
                            </a:rPr>
                            <m:t>π</m:t>
                          </m:r>
                        </m:e>
                        <m:sup>
                          <m:r>
                            <a:rPr lang="en-US" sz="2800">
                              <a:latin typeface="Cambria Math" panose="02040503050406030204" pitchFamily="18" charset="0"/>
                            </a:rPr>
                            <m:t>2</m:t>
                          </m:r>
                        </m:sup>
                      </m:sSup>
                      <m:r>
                        <m:rPr>
                          <m:sty m:val="p"/>
                        </m:rPr>
                        <a:rPr lang="en-US" sz="2800">
                          <a:latin typeface="Cambria Math" panose="02040503050406030204" pitchFamily="18" charset="0"/>
                          <a:ea typeface="Cambria Math" panose="02040503050406030204" pitchFamily="18" charset="0"/>
                        </a:rPr>
                        <m:t>αk</m:t>
                      </m:r>
                      <m:f>
                        <m:fPr>
                          <m:ctrlPr>
                            <a:rPr lang="en-US" sz="2800" i="1">
                              <a:latin typeface="Cambria Math" panose="02040503050406030204" pitchFamily="18" charset="0"/>
                              <a:ea typeface="Cambria Math" panose="02040503050406030204" pitchFamily="18" charset="0"/>
                            </a:rPr>
                          </m:ctrlPr>
                        </m:fPr>
                        <m:num>
                          <m:r>
                            <m:rPr>
                              <m:sty m:val="p"/>
                            </m:rPr>
                            <a:rPr lang="en-US" sz="2800">
                              <a:latin typeface="Cambria Math" panose="02040503050406030204" pitchFamily="18" charset="0"/>
                              <a:ea typeface="Cambria Math" panose="02040503050406030204" pitchFamily="18" charset="0"/>
                            </a:rPr>
                            <m:t>m</m:t>
                          </m:r>
                          <m:sSub>
                            <m:sSubPr>
                              <m:ctrlPr>
                                <a:rPr lang="en-US" sz="2800" i="1">
                                  <a:latin typeface="Cambria Math" panose="02040503050406030204" pitchFamily="18" charset="0"/>
                                  <a:ea typeface="Cambria Math" panose="02040503050406030204" pitchFamily="18" charset="0"/>
                                </a:rPr>
                              </m:ctrlPr>
                            </m:sSubPr>
                            <m:e>
                              <m:r>
                                <m:rPr>
                                  <m:sty m:val="p"/>
                                </m:rPr>
                                <a:rPr lang="en-US" sz="2800">
                                  <a:latin typeface="Cambria Math" panose="02040503050406030204" pitchFamily="18" charset="0"/>
                                  <a:ea typeface="Cambria Math" panose="02040503050406030204" pitchFamily="18" charset="0"/>
                                </a:rPr>
                                <m:t>ω</m:t>
                              </m:r>
                            </m:e>
                            <m:sub>
                              <m:r>
                                <m:rPr>
                                  <m:sty m:val="p"/>
                                </m:rPr>
                                <a:rPr lang="en-US" sz="2800">
                                  <a:latin typeface="Cambria Math" panose="02040503050406030204" pitchFamily="18" charset="0"/>
                                  <a:ea typeface="Cambria Math" panose="02040503050406030204" pitchFamily="18" charset="0"/>
                                </a:rPr>
                                <m:t>q</m:t>
                              </m:r>
                            </m:sub>
                          </m:sSub>
                        </m:num>
                        <m:den>
                          <m:r>
                            <a:rPr lang="en-US" sz="2800">
                              <a:latin typeface="Cambria Math" panose="02040503050406030204" pitchFamily="18" charset="0"/>
                              <a:ea typeface="Cambria Math" panose="02040503050406030204" pitchFamily="18" charset="0"/>
                            </a:rPr>
                            <m:t>ℏ</m:t>
                          </m:r>
                        </m:den>
                      </m:f>
                      <m:sSup>
                        <m:sSupPr>
                          <m:ctrlPr>
                            <a:rPr lang="en-US" sz="2800" i="1">
                              <a:latin typeface="Cambria Math" panose="02040503050406030204" pitchFamily="18" charset="0"/>
                              <a:ea typeface="Cambria Math" panose="02040503050406030204" pitchFamily="18" charset="0"/>
                            </a:rPr>
                          </m:ctrlPr>
                        </m:sSupPr>
                        <m:e>
                          <m:d>
                            <m:dPr>
                              <m:begChr m:val="|"/>
                              <m:endChr m:val="|"/>
                              <m:ctrlPr>
                                <a:rPr lang="en-US" sz="2800" i="1">
                                  <a:latin typeface="Cambria Math" panose="02040503050406030204" pitchFamily="18" charset="0"/>
                                  <a:ea typeface="Cambria Math" panose="02040503050406030204" pitchFamily="18" charset="0"/>
                                </a:rPr>
                              </m:ctrlPr>
                            </m:dPr>
                            <m:e>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i="1">
                                      <a:latin typeface="Cambria Math" panose="02040503050406030204" pitchFamily="18" charset="0"/>
                                      <a:ea typeface="Cambria Math" panose="02040503050406030204" pitchFamily="18" charset="0"/>
                                    </a:rPr>
                                    <m:t>𝐿</m:t>
                                  </m:r>
                                  <m:r>
                                    <a:rPr lang="en-US" sz="2800" baseline="-25000">
                                      <a:latin typeface="Cambria Math" panose="02040503050406030204" pitchFamily="18" charset="0"/>
                                      <a:ea typeface="Cambria Math" panose="02040503050406030204" pitchFamily="18" charset="0"/>
                                    </a:rPr>
                                    <m:t>0</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𝑀</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𝑐</m:t>
                                      </m:r>
                                    </m:sub>
                                    <m:sup>
                                      <m:r>
                                        <a:rPr lang="en-US" sz="2800" i="1">
                                          <a:latin typeface="Cambria Math" panose="02040503050406030204" pitchFamily="18" charset="0"/>
                                          <a:ea typeface="Cambria Math" panose="02040503050406030204" pitchFamily="18" charset="0"/>
                                        </a:rPr>
                                        <m:t>00</m:t>
                                      </m:r>
                                    </m:sup>
                                  </m:sSubSup>
                                </m:e>
                              </m:nary>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𝑇</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sub>
                                    <m:sup>
                                      <m:r>
                                        <a:rPr lang="en-US" sz="2800" i="1">
                                          <a:latin typeface="Cambria Math" panose="02040503050406030204" pitchFamily="18" charset="0"/>
                                          <a:ea typeface="Cambria Math" panose="02040503050406030204" pitchFamily="18" charset="0"/>
                                        </a:rPr>
                                        <m:t>00</m:t>
                                      </m:r>
                                    </m:sup>
                                  </m:sSubSup>
                                </m:e>
                              </m:nary>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𝑌</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Sub>
                              <m:d>
                                <m:dPr>
                                  <m:ctrlPr>
                                    <a:rPr lang="en-US" sz="2800" i="1" baseline="-25000">
                                      <a:latin typeface="Cambria Math" panose="02040503050406030204" pitchFamily="18" charset="0"/>
                                      <a:ea typeface="Cambria Math" panose="02040503050406030204" pitchFamily="18" charset="0"/>
                                    </a:rPr>
                                  </m:ctrlPr>
                                </m:dPr>
                                <m:e>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e>
                              </m:d>
                              <m:r>
                                <a:rPr lang="en-US" sz="2800" i="1">
                                  <a:latin typeface="Cambria Math" panose="02040503050406030204" pitchFamily="18" charset="0"/>
                                  <a:ea typeface="Cambria Math" panose="02040503050406030204" pitchFamily="18" charset="0"/>
                                </a:rPr>
                                <m:t>+</m:t>
                              </m:r>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i="1">
                                      <a:latin typeface="Cambria Math" panose="02040503050406030204" pitchFamily="18" charset="0"/>
                                      <a:ea typeface="Cambria Math" panose="02040503050406030204" pitchFamily="18" charset="0"/>
                                    </a:rPr>
                                    <m:t>𝐿</m:t>
                                  </m:r>
                                  <m:r>
                                    <a:rPr lang="en-US" sz="2800" baseline="-25000">
                                      <a:latin typeface="Cambria Math" panose="02040503050406030204" pitchFamily="18" charset="0"/>
                                      <a:ea typeface="Cambria Math" panose="02040503050406030204" pitchFamily="18" charset="0"/>
                                    </a:rPr>
                                    <m:t>0</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𝑀</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𝑐</m:t>
                                      </m:r>
                                    </m:sub>
                                    <m:sup>
                                      <m:r>
                                        <a:rPr lang="en-US" sz="2800" i="1">
                                          <a:latin typeface="Cambria Math" panose="02040503050406030204" pitchFamily="18" charset="0"/>
                                          <a:ea typeface="Cambria Math" panose="02040503050406030204" pitchFamily="18" charset="0"/>
                                        </a:rPr>
                                        <m:t>00</m:t>
                                      </m:r>
                                    </m:sup>
                                  </m:sSubSup>
                                </m:e>
                              </m:nary>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i="1">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≠0,</m:t>
                                  </m:r>
                                  <m:sSub>
                                    <m:sSubPr>
                                      <m:ctrlPr>
                                        <a:rPr lang="en-US" sz="2800" i="1" smtClean="0">
                                          <a:latin typeface="Cambria Math" panose="02040503050406030204" pitchFamily="18" charset="0"/>
                                          <a:ea typeface="Cambria Math" panose="02040503050406030204" pitchFamily="18" charset="0"/>
                                        </a:rPr>
                                      </m:ctrlPr>
                                    </m:sSubPr>
                                    <m:e>
                                      <m:r>
                                        <m:rPr>
                                          <m:sty m:val="p"/>
                                        </m:rPr>
                                        <a:rPr lang="en-US" sz="2800" b="0" i="0" smtClean="0">
                                          <a:latin typeface="Cambria Math" panose="02040503050406030204" pitchFamily="18" charset="0"/>
                                          <a:ea typeface="Cambria Math" panose="02040503050406030204" pitchFamily="18" charset="0"/>
                                        </a:rPr>
                                        <m:t>L</m:t>
                                      </m:r>
                                    </m:e>
                                    <m:sub>
                                      <m:r>
                                        <a:rPr lang="en-US" sz="2800" b="0" i="1" smtClean="0">
                                          <a:latin typeface="Cambria Math" panose="02040503050406030204" pitchFamily="18" charset="0"/>
                                          <a:ea typeface="Cambria Math" panose="02040503050406030204" pitchFamily="18" charset="0"/>
                                        </a:rPr>
                                        <m:t>𝑗</m:t>
                                      </m:r>
                                    </m:sub>
                                  </m:sSub>
                                </m:sub>
                                <m:sup/>
                                <m:e>
                                  <m:sSubSup>
                                    <m:sSubSupPr>
                                      <m:ctrlPr>
                                        <a:rPr lang="en-US" sz="2800" i="1">
                                          <a:latin typeface="Cambria Math" panose="02040503050406030204" pitchFamily="18" charset="0"/>
                                          <a:ea typeface="Cambria Math" panose="02040503050406030204" pitchFamily="18" charset="0"/>
                                        </a:rPr>
                                      </m:ctrlPr>
                                    </m:sSubSupPr>
                                    <m:e>
                                      <m:acc>
                                        <m:accPr>
                                          <m:chr m:val="̃"/>
                                          <m:ctrlPr>
                                            <a:rPr lang="en-US" sz="2800" i="1">
                                              <a:latin typeface="Cambria Math" panose="02040503050406030204" pitchFamily="18" charset="0"/>
                                              <a:ea typeface="Cambria Math" panose="02040503050406030204" pitchFamily="18" charset="0"/>
                                            </a:rPr>
                                          </m:ctrlPr>
                                        </m:accPr>
                                        <m:e>
                                          <m:r>
                                            <a:rPr lang="en-US" sz="2800" i="1">
                                              <a:latin typeface="Cambria Math" panose="02040503050406030204" pitchFamily="18" charset="0"/>
                                              <a:ea typeface="Cambria Math" panose="02040503050406030204" pitchFamily="18" charset="0"/>
                                            </a:rPr>
                                            <m:t>𝜏</m:t>
                                          </m:r>
                                        </m:e>
                                      </m:acc>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sub>
                                    <m:sup>
                                      <m:r>
                                        <a:rPr lang="en-US" sz="2800" i="1">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0</m:t>
                                      </m:r>
                                    </m:sup>
                                  </m:sSubSup>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𝑌</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Sub>
                                  <m:r>
                                    <a:rPr lang="en-US" sz="2800" i="1">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i="1">
                                      <a:latin typeface="Cambria Math" panose="02040503050406030204" pitchFamily="18" charset="0"/>
                                      <a:ea typeface="Cambria Math" panose="02040503050406030204" pitchFamily="18" charset="0"/>
                                    </a:rPr>
                                    <m:t>)</m:t>
                                  </m:r>
                                </m:e>
                              </m:nary>
                            </m:e>
                          </m:d>
                        </m:e>
                        <m:sup>
                          <m:r>
                            <a:rPr lang="en-US" sz="2800">
                              <a:latin typeface="Cambria Math" panose="02040503050406030204" pitchFamily="18" charset="0"/>
                              <a:ea typeface="Cambria Math" panose="02040503050406030204" pitchFamily="18" charset="0"/>
                            </a:rPr>
                            <m:t>2</m:t>
                          </m:r>
                        </m:sup>
                      </m:sSup>
                    </m:oMath>
                  </m:oMathPara>
                </a14:m>
                <a:endParaRPr lang="en-US" sz="2800" dirty="0"/>
              </a:p>
            </p:txBody>
          </p:sp>
        </mc:Choice>
        <mc:Fallback xmlns="">
          <p:sp>
            <p:nvSpPr>
              <p:cNvPr id="2" name="TextBox 1">
                <a:extLst>
                  <a:ext uri="{FF2B5EF4-FFF2-40B4-BE49-F238E27FC236}">
                    <a16:creationId xmlns:a16="http://schemas.microsoft.com/office/drawing/2014/main" id="{E5F2E948-3BBE-9871-6220-E7E46377E260}"/>
                  </a:ext>
                </a:extLst>
              </p:cNvPr>
              <p:cNvSpPr txBox="1">
                <a:spLocks noRot="1" noChangeAspect="1" noMove="1" noResize="1" noEditPoints="1" noAdjustHandles="1" noChangeArrowheads="1" noChangeShapeType="1" noTextEdit="1"/>
              </p:cNvSpPr>
              <p:nvPr/>
            </p:nvSpPr>
            <p:spPr>
              <a:xfrm>
                <a:off x="302056" y="1242203"/>
                <a:ext cx="11006232" cy="1322478"/>
              </a:xfrm>
              <a:prstGeom prst="rect">
                <a:avLst/>
              </a:prstGeom>
              <a:blipFill>
                <a:blip r:embed="rId2"/>
                <a:stretch>
                  <a:fillRect t="-104717" b="-146226"/>
                </a:stretch>
              </a:blipFill>
            </p:spPr>
            <p:txBody>
              <a:bodyPr/>
              <a:lstStyle/>
              <a:p>
                <a:r>
                  <a:rPr lang="en-US">
                    <a:noFill/>
                  </a:rPr>
                  <a:t> </a:t>
                </a:r>
              </a:p>
            </p:txBody>
          </p:sp>
        </mc:Fallback>
      </mc:AlternateContent>
      <p:cxnSp>
        <p:nvCxnSpPr>
          <p:cNvPr id="3" name="Straight Connector 2">
            <a:extLst>
              <a:ext uri="{FF2B5EF4-FFF2-40B4-BE49-F238E27FC236}">
                <a16:creationId xmlns:a16="http://schemas.microsoft.com/office/drawing/2014/main" id="{48A3CF6C-5322-9B75-FDFC-D081D4477545}"/>
              </a:ext>
            </a:extLst>
          </p:cNvPr>
          <p:cNvCxnSpPr>
            <a:cxnSpLocks/>
          </p:cNvCxnSpPr>
          <p:nvPr/>
        </p:nvCxnSpPr>
        <p:spPr>
          <a:xfrm>
            <a:off x="9275234" y="2302870"/>
            <a:ext cx="752169"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DECE90CA-BC71-B32B-F995-9347388CE8D7}"/>
                  </a:ext>
                </a:extLst>
              </p:cNvPr>
              <p:cNvSpPr txBox="1"/>
              <p:nvPr/>
            </p:nvSpPr>
            <p:spPr>
              <a:xfrm>
                <a:off x="8214524" y="3030208"/>
                <a:ext cx="1436794" cy="66665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sz="2800" i="1" smtClean="0">
                              <a:latin typeface="Cambria Math" panose="02040503050406030204" pitchFamily="18" charset="0"/>
                            </a:rPr>
                          </m:ctrlPr>
                        </m:sSubSupPr>
                        <m:e>
                          <m:d>
                            <m:dPr>
                              <m:begChr m:val="["/>
                              <m:endChr m:val="]"/>
                              <m:ctrlPr>
                                <a:rPr lang="en-US" sz="2800" i="1" smtClean="0">
                                  <a:latin typeface="Cambria Math" panose="02040503050406030204" pitchFamily="18" charset="0"/>
                                </a:rPr>
                              </m:ctrlPr>
                            </m:dPr>
                            <m:e>
                              <m:sSub>
                                <m:sSubPr>
                                  <m:ctrlPr>
                                    <a:rPr lang="en-US" sz="2800" i="1">
                                      <a:latin typeface="Cambria Math" panose="02040503050406030204" pitchFamily="18" charset="0"/>
                                    </a:rPr>
                                  </m:ctrlPr>
                                </m:sSubPr>
                                <m:e>
                                  <m:r>
                                    <m:rPr>
                                      <m:sty m:val="p"/>
                                    </m:rPr>
                                    <a:rPr lang="en-US" sz="2800" i="0">
                                      <a:latin typeface="Cambria Math" panose="02040503050406030204" pitchFamily="18" charset="0"/>
                                    </a:rPr>
                                    <m:t>G</m:t>
                                  </m:r>
                                </m:e>
                                <m:sub>
                                  <m:r>
                                    <a:rPr lang="en-US" sz="2800" i="0">
                                      <a:latin typeface="Cambria Math" panose="02040503050406030204" pitchFamily="18" charset="0"/>
                                    </a:rPr>
                                    <m:t>0</m:t>
                                  </m:r>
                                </m:sub>
                              </m:sSub>
                              <m:r>
                                <m:rPr>
                                  <m:sty m:val="p"/>
                                </m:rPr>
                                <a:rPr lang="en-US" sz="2800" b="0" i="0" smtClean="0">
                                  <a:latin typeface="Cambria Math" panose="02040503050406030204" pitchFamily="18" charset="0"/>
                                </a:rPr>
                                <m:t>T</m:t>
                              </m:r>
                            </m:e>
                          </m:d>
                        </m:e>
                        <m:sub>
                          <m:r>
                            <m:rPr>
                              <m:sty m:val="p"/>
                            </m:rPr>
                            <a:rPr lang="en-US" sz="2800" i="0">
                              <a:latin typeface="Cambria Math" panose="02040503050406030204" pitchFamily="18" charset="0"/>
                              <a:ea typeface="Cambria Math" panose="02040503050406030204" pitchFamily="18" charset="0"/>
                            </a:rPr>
                            <m:t>L</m:t>
                          </m:r>
                          <m:r>
                            <m:rPr>
                              <m:sty m:val="p"/>
                            </m:rPr>
                            <a:rPr lang="en-US" sz="2800" i="0" baseline="-25000">
                              <a:latin typeface="Cambria Math" panose="02040503050406030204" pitchFamily="18" charset="0"/>
                              <a:ea typeface="Cambria Math" panose="02040503050406030204" pitchFamily="18" charset="0"/>
                            </a:rPr>
                            <m:t>j</m:t>
                          </m:r>
                          <m:r>
                            <m:rPr>
                              <m:sty m:val="p"/>
                            </m:rPr>
                            <a:rPr lang="en-US" sz="2800" i="0">
                              <a:latin typeface="Cambria Math" panose="02040503050406030204" pitchFamily="18" charset="0"/>
                              <a:ea typeface="Cambria Math" panose="02040503050406030204" pitchFamily="18" charset="0"/>
                            </a:rPr>
                            <m:t>L</m:t>
                          </m:r>
                          <m:r>
                            <a:rPr lang="en-US" sz="2800" i="0" baseline="-25000">
                              <a:latin typeface="Cambria Math" panose="02040503050406030204" pitchFamily="18" charset="0"/>
                              <a:ea typeface="Cambria Math" panose="02040503050406030204" pitchFamily="18" charset="0"/>
                            </a:rPr>
                            <m:t>0</m:t>
                          </m:r>
                        </m:sub>
                        <m:sup>
                          <m:r>
                            <m:rPr>
                              <m:sty m:val="p"/>
                            </m:rPr>
                            <a:rPr lang="en-US" sz="2800" b="0" i="0" smtClean="0">
                              <a:latin typeface="Cambria Math" panose="02040503050406030204" pitchFamily="18" charset="0"/>
                            </a:rPr>
                            <m:t>j</m:t>
                          </m:r>
                          <m:r>
                            <a:rPr lang="en-US" sz="2800" b="0" i="0" smtClean="0">
                              <a:latin typeface="Cambria Math" panose="02040503050406030204" pitchFamily="18" charset="0"/>
                            </a:rPr>
                            <m:t>0</m:t>
                          </m:r>
                        </m:sup>
                      </m:sSubSup>
                    </m:oMath>
                  </m:oMathPara>
                </a14:m>
                <a:endParaRPr lang="en-US" sz="2800" dirty="0"/>
              </a:p>
            </p:txBody>
          </p:sp>
        </mc:Choice>
        <mc:Fallback xmlns="">
          <p:sp>
            <p:nvSpPr>
              <p:cNvPr id="13" name="TextBox 12">
                <a:extLst>
                  <a:ext uri="{FF2B5EF4-FFF2-40B4-BE49-F238E27FC236}">
                    <a16:creationId xmlns:a16="http://schemas.microsoft.com/office/drawing/2014/main" id="{DECE90CA-BC71-B32B-F995-9347388CE8D7}"/>
                  </a:ext>
                </a:extLst>
              </p:cNvPr>
              <p:cNvSpPr txBox="1">
                <a:spLocks noRot="1" noChangeAspect="1" noMove="1" noResize="1" noEditPoints="1" noAdjustHandles="1" noChangeArrowheads="1" noChangeShapeType="1" noTextEdit="1"/>
              </p:cNvSpPr>
              <p:nvPr/>
            </p:nvSpPr>
            <p:spPr>
              <a:xfrm>
                <a:off x="8214524" y="3030208"/>
                <a:ext cx="1436794" cy="666657"/>
              </a:xfrm>
              <a:prstGeom prst="rect">
                <a:avLst/>
              </a:prstGeom>
              <a:blipFill>
                <a:blip r:embed="rId3"/>
                <a:stretch>
                  <a:fillRect r="-885" b="-1698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5D5065A0-FD9D-4206-3BD4-67A6E9693B78}"/>
                  </a:ext>
                </a:extLst>
              </p:cNvPr>
              <p:cNvSpPr txBox="1"/>
              <p:nvPr/>
            </p:nvSpPr>
            <p:spPr>
              <a:xfrm>
                <a:off x="9810427" y="2836790"/>
                <a:ext cx="867895" cy="105349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sz="2800" i="1" smtClean="0">
                              <a:latin typeface="Cambria Math" panose="02040503050406030204" pitchFamily="18" charset="0"/>
                            </a:rPr>
                          </m:ctrlPr>
                        </m:dPr>
                        <m:e>
                          <m:eqArr>
                            <m:eqArrPr>
                              <m:ctrlPr>
                                <a:rPr lang="en-US" sz="2800" i="1" smtClean="0">
                                  <a:latin typeface="Cambria Math" panose="02040503050406030204" pitchFamily="18" charset="0"/>
                                </a:rPr>
                              </m:ctrlPr>
                            </m:eqArrPr>
                            <m:e>
                              <m:sSub>
                                <m:sSubPr>
                                  <m:ctrlPr>
                                    <a:rPr lang="en-US" sz="2800" i="1" smtClean="0">
                                      <a:latin typeface="Cambria Math" panose="02040503050406030204" pitchFamily="18" charset="0"/>
                                    </a:rPr>
                                  </m:ctrlPr>
                                </m:sSubPr>
                                <m:e>
                                  <m:r>
                                    <m:rPr>
                                      <m:sty m:val="p"/>
                                    </m:rPr>
                                    <a:rPr lang="en-US" sz="2800" b="0" i="0" smtClean="0">
                                      <a:latin typeface="Cambria Math" panose="02040503050406030204" pitchFamily="18" charset="0"/>
                                    </a:rPr>
                                    <m:t>G</m:t>
                                  </m:r>
                                </m:e>
                                <m:sub>
                                  <m:r>
                                    <a:rPr lang="en-US" sz="2800" b="0" i="0" smtClean="0">
                                      <a:latin typeface="Cambria Math" panose="02040503050406030204" pitchFamily="18" charset="0"/>
                                    </a:rPr>
                                    <m:t>0</m:t>
                                  </m:r>
                                </m:sub>
                              </m:sSub>
                            </m:e>
                            <m:e>
                              <m:r>
                                <m:rPr>
                                  <m:sty m:val="p"/>
                                </m:rPr>
                                <a:rPr lang="en-US" sz="2800" b="0" i="0" smtClean="0">
                                  <a:latin typeface="Cambria Math" panose="02040503050406030204" pitchFamily="18" charset="0"/>
                                </a:rPr>
                                <m:t>T</m:t>
                              </m:r>
                            </m:e>
                          </m:eqArr>
                        </m:e>
                      </m:d>
                    </m:oMath>
                  </m:oMathPara>
                </a14:m>
                <a:endParaRPr lang="en-US" sz="2800" dirty="0"/>
              </a:p>
            </p:txBody>
          </p:sp>
        </mc:Choice>
        <mc:Fallback xmlns="">
          <p:sp>
            <p:nvSpPr>
              <p:cNvPr id="28" name="TextBox 27">
                <a:extLst>
                  <a:ext uri="{FF2B5EF4-FFF2-40B4-BE49-F238E27FC236}">
                    <a16:creationId xmlns:a16="http://schemas.microsoft.com/office/drawing/2014/main" id="{5D5065A0-FD9D-4206-3BD4-67A6E9693B78}"/>
                  </a:ext>
                </a:extLst>
              </p:cNvPr>
              <p:cNvSpPr txBox="1">
                <a:spLocks noRot="1" noChangeAspect="1" noMove="1" noResize="1" noEditPoints="1" noAdjustHandles="1" noChangeArrowheads="1" noChangeShapeType="1" noTextEdit="1"/>
              </p:cNvSpPr>
              <p:nvPr/>
            </p:nvSpPr>
            <p:spPr>
              <a:xfrm>
                <a:off x="9810427" y="2836790"/>
                <a:ext cx="867895" cy="1053494"/>
              </a:xfrm>
              <a:prstGeom prst="rect">
                <a:avLst/>
              </a:prstGeom>
              <a:blipFill>
                <a:blip r:embed="rId4"/>
                <a:stretch>
                  <a:fillRect l="-188406" t="-201190" r="-124638" b="-291667"/>
                </a:stretch>
              </a:blipFill>
            </p:spPr>
            <p:txBody>
              <a:bodyPr/>
              <a:lstStyle/>
              <a:p>
                <a:r>
                  <a:rPr lang="en-US">
                    <a:noFill/>
                  </a:rPr>
                  <a:t> </a:t>
                </a:r>
              </a:p>
            </p:txBody>
          </p:sp>
        </mc:Fallback>
      </mc:AlternateContent>
      <p:sp>
        <p:nvSpPr>
          <p:cNvPr id="29" name="TextBox 28">
            <a:extLst>
              <a:ext uri="{FF2B5EF4-FFF2-40B4-BE49-F238E27FC236}">
                <a16:creationId xmlns:a16="http://schemas.microsoft.com/office/drawing/2014/main" id="{DECB112E-1349-776A-2958-810EC2F2A413}"/>
              </a:ext>
            </a:extLst>
          </p:cNvPr>
          <p:cNvSpPr txBox="1"/>
          <p:nvPr/>
        </p:nvSpPr>
        <p:spPr>
          <a:xfrm>
            <a:off x="10445858" y="2921719"/>
            <a:ext cx="3378631" cy="954107"/>
          </a:xfrm>
          <a:prstGeom prst="rect">
            <a:avLst/>
          </a:prstGeom>
          <a:noFill/>
        </p:spPr>
        <p:txBody>
          <a:bodyPr wrap="square" rtlCol="0">
            <a:spAutoFit/>
          </a:bodyPr>
          <a:lstStyle/>
          <a:p>
            <a:r>
              <a:rPr kumimoji="1" lang="en-US" altLang="ja-JP" sz="2800" b="1" dirty="0">
                <a:latin typeface="Arial" panose="020B0604020202020204" pitchFamily="34" charset="0"/>
                <a:cs typeface="Arial" panose="020B0604020202020204" pitchFamily="34" charset="0"/>
              </a:rPr>
              <a:t>: Free propagator</a:t>
            </a:r>
          </a:p>
          <a:p>
            <a:r>
              <a:rPr kumimoji="1" lang="en-US" altLang="ja-JP" sz="2800" b="1" dirty="0">
                <a:latin typeface="Arial" panose="020B0604020202020204" pitchFamily="34" charset="0"/>
                <a:cs typeface="Arial" panose="020B0604020202020204" pitchFamily="34" charset="0"/>
              </a:rPr>
              <a:t>: T-matrix</a:t>
            </a:r>
            <a:endParaRPr lang="en-US" sz="28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18ED6E7E-550D-6CDE-D405-D13470772B5C}"/>
                  </a:ext>
                </a:extLst>
              </p:cNvPr>
              <p:cNvSpPr txBox="1"/>
              <p:nvPr/>
            </p:nvSpPr>
            <p:spPr>
              <a:xfrm>
                <a:off x="302056" y="5012166"/>
                <a:ext cx="10376266" cy="119141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800" i="1" smtClean="0">
                              <a:latin typeface="Cambria Math" panose="02040503050406030204" pitchFamily="18" charset="0"/>
                            </a:rPr>
                          </m:ctrlPr>
                        </m:sSubPr>
                        <m:e>
                          <m:r>
                            <m:rPr>
                              <m:sty m:val="p"/>
                            </m:rPr>
                            <a:rPr lang="en-US" sz="2800" b="0" i="0" smtClean="0">
                              <a:latin typeface="Cambria Math" panose="02040503050406030204" pitchFamily="18" charset="0"/>
                            </a:rPr>
                            <m:t>T</m:t>
                          </m:r>
                        </m:e>
                        <m:sub>
                          <m:sSup>
                            <m:sSupPr>
                              <m:ctrlPr>
                                <a:rPr lang="en-US" sz="2800" i="1" smtClean="0">
                                  <a:latin typeface="Cambria Math" panose="02040503050406030204" pitchFamily="18" charset="0"/>
                                </a:rPr>
                              </m:ctrlPr>
                            </m:sSupPr>
                            <m:e>
                              <m:r>
                                <a:rPr lang="en-US" sz="2800" b="0" i="1" smtClean="0">
                                  <a:latin typeface="Cambria Math" panose="02040503050406030204" pitchFamily="18" charset="0"/>
                                </a:rPr>
                                <m:t>𝑙</m:t>
                              </m:r>
                            </m:e>
                            <m:sup>
                              <m:r>
                                <a:rPr lang="en-US" sz="2800" b="0" i="0" smtClean="0">
                                  <a:latin typeface="Cambria Math" panose="02040503050406030204" pitchFamily="18" charset="0"/>
                                </a:rPr>
                                <m:t>′</m:t>
                              </m:r>
                            </m:sup>
                          </m:sSup>
                        </m:sub>
                      </m:sSub>
                      <m:r>
                        <a:rPr lang="en-US" sz="2800" b="0" i="0" smtClean="0">
                          <a:latin typeface="Cambria Math" panose="02040503050406030204" pitchFamily="18" charset="0"/>
                        </a:rPr>
                        <m:t>=</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e</m:t>
                          </m:r>
                        </m:e>
                        <m:sup>
                          <m:r>
                            <a:rPr lang="en-US" sz="2800" b="0" i="0" smtClean="0">
                              <a:latin typeface="Cambria Math" panose="02040503050406030204" pitchFamily="18" charset="0"/>
                            </a:rPr>
                            <m:t>−</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k</m:t>
                              </m:r>
                            </m:e>
                            <m:sup>
                              <m:r>
                                <a:rPr lang="en-US" sz="2800" b="0" i="0" smtClean="0">
                                  <a:latin typeface="Cambria Math" panose="02040503050406030204" pitchFamily="18" charset="0"/>
                                </a:rPr>
                                <m:t>2</m:t>
                              </m:r>
                            </m:sup>
                          </m:sSup>
                          <m:d>
                            <m:dPr>
                              <m:begChr m:val="⟨"/>
                              <m:endChr m:val="⟩"/>
                              <m:ctrlPr>
                                <a:rPr lang="en-US" sz="2800" b="0" i="1" smtClean="0">
                                  <a:latin typeface="Cambria Math" panose="02040503050406030204" pitchFamily="18" charset="0"/>
                                </a:rPr>
                              </m:ctrlPr>
                            </m:dPr>
                            <m:e>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u</m:t>
                                  </m:r>
                                </m:e>
                                <m:sup>
                                  <m:r>
                                    <a:rPr lang="en-US" sz="2800" b="0" i="0" smtClean="0">
                                      <a:latin typeface="Cambria Math" panose="02040503050406030204" pitchFamily="18" charset="0"/>
                                    </a:rPr>
                                    <m:t>2</m:t>
                                  </m:r>
                                </m:sup>
                              </m:sSup>
                            </m:e>
                          </m:d>
                        </m:sup>
                      </m:sSup>
                      <m:nary>
                        <m:naryPr>
                          <m:chr m:val="∑"/>
                          <m:supHide m:val="on"/>
                          <m:ctrlPr>
                            <a:rPr lang="en-US" sz="2800" b="0" i="1" smtClean="0">
                              <a:latin typeface="Cambria Math" panose="02040503050406030204" pitchFamily="18" charset="0"/>
                            </a:rPr>
                          </m:ctrlPr>
                        </m:naryPr>
                        <m:sub>
                          <m:r>
                            <m:rPr>
                              <m:brk m:alnAt="7"/>
                            </m:rPr>
                            <a:rPr lang="en-US" sz="2800" b="0" i="1" smtClean="0">
                              <a:latin typeface="Cambria Math" panose="02040503050406030204" pitchFamily="18" charset="0"/>
                            </a:rPr>
                            <m:t>𝑙</m:t>
                          </m:r>
                          <m:r>
                            <a:rPr lang="en-US" sz="2800" b="0" i="0"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𝑙</m:t>
                              </m:r>
                            </m:e>
                            <m:sub>
                              <m:r>
                                <a:rPr lang="en-US" sz="2800" b="0" i="0" smtClean="0">
                                  <a:latin typeface="Cambria Math" panose="02040503050406030204" pitchFamily="18" charset="0"/>
                                </a:rPr>
                                <m:t>0</m:t>
                              </m:r>
                            </m:sub>
                          </m:sSub>
                        </m:sub>
                        <m:sup/>
                        <m:e>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i</m:t>
                              </m:r>
                            </m:e>
                            <m:sup>
                              <m:r>
                                <a:rPr lang="en-US" sz="2800" b="0" i="0" smtClean="0">
                                  <a:latin typeface="Cambria Math" panose="02040503050406030204" pitchFamily="18" charset="0"/>
                                </a:rPr>
                                <m:t>−</m:t>
                              </m:r>
                              <m:r>
                                <m:rPr>
                                  <m:sty m:val="p"/>
                                </m:rPr>
                                <a:rPr lang="en-US" sz="2800" b="0" i="0" smtClean="0">
                                  <a:latin typeface="Cambria Math" panose="02040503050406030204" pitchFamily="18" charset="0"/>
                                </a:rPr>
                                <m:t>l</m:t>
                              </m:r>
                            </m:sup>
                          </m:sSup>
                          <m:sSub>
                            <m:sSubPr>
                              <m:ctrlPr>
                                <a:rPr lang="en-US" sz="2800" b="0" i="1" smtClean="0">
                                  <a:latin typeface="Cambria Math" panose="02040503050406030204" pitchFamily="18" charset="0"/>
                                </a:rPr>
                              </m:ctrlPr>
                            </m:sSubPr>
                            <m:e>
                              <m:r>
                                <m:rPr>
                                  <m:sty m:val="p"/>
                                </m:rPr>
                                <a:rPr lang="en-US" sz="2800" b="0" i="0" smtClean="0">
                                  <a:latin typeface="Cambria Math" panose="02040503050406030204" pitchFamily="18" charset="0"/>
                                </a:rPr>
                                <m:t>j</m:t>
                              </m:r>
                            </m:e>
                            <m:sub>
                              <m:r>
                                <a:rPr lang="en-US" sz="2800" b="0" i="1" smtClean="0">
                                  <a:latin typeface="Cambria Math" panose="02040503050406030204" pitchFamily="18" charset="0"/>
                                </a:rPr>
                                <m:t>𝑙</m:t>
                              </m:r>
                            </m:sub>
                          </m:sSub>
                          <m:r>
                            <a:rPr lang="en-US" sz="2800" b="0" i="0" smtClean="0">
                              <a:latin typeface="Cambria Math" panose="02040503050406030204" pitchFamily="18" charset="0"/>
                            </a:rPr>
                            <m:t>(</m:t>
                          </m:r>
                          <m:r>
                            <m:rPr>
                              <m:sty m:val="p"/>
                            </m:rPr>
                            <a:rPr lang="en-US" sz="2800" b="0" i="0" smtClean="0">
                              <a:latin typeface="Cambria Math" panose="02040503050406030204" pitchFamily="18" charset="0"/>
                            </a:rPr>
                            <m:t>i</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k</m:t>
                              </m:r>
                            </m:e>
                            <m:sup>
                              <m:r>
                                <a:rPr lang="en-US" sz="2800" b="0" i="0" smtClean="0">
                                  <a:latin typeface="Cambria Math" panose="02040503050406030204" pitchFamily="18" charset="0"/>
                                </a:rPr>
                                <m:t>2</m:t>
                              </m:r>
                            </m:sup>
                          </m:sSup>
                          <m:d>
                            <m:dPr>
                              <m:begChr m:val="⟨"/>
                              <m:endChr m:val="⟩"/>
                              <m:ctrlPr>
                                <a:rPr lang="en-US" sz="2800" b="0" i="1" smtClean="0">
                                  <a:latin typeface="Cambria Math" panose="02040503050406030204" pitchFamily="18" charset="0"/>
                                </a:rPr>
                              </m:ctrlPr>
                            </m:dPr>
                            <m:e>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u</m:t>
                                  </m:r>
                                </m:e>
                                <m:sup>
                                  <m:r>
                                    <a:rPr lang="en-US" sz="2800" b="0" i="0" smtClean="0">
                                      <a:latin typeface="Cambria Math" panose="02040503050406030204" pitchFamily="18" charset="0"/>
                                    </a:rPr>
                                    <m:t>2</m:t>
                                  </m:r>
                                </m:sup>
                              </m:sSup>
                            </m:e>
                          </m:d>
                          <m:r>
                            <a:rPr lang="en-US" sz="2800" b="0" i="0" smtClean="0">
                              <a:latin typeface="Cambria Math" panose="02040503050406030204" pitchFamily="18" charset="0"/>
                            </a:rPr>
                            <m:t>)(2</m:t>
                          </m:r>
                          <m:r>
                            <a:rPr lang="en-US" sz="2800" b="0" i="1" smtClean="0">
                              <a:latin typeface="Cambria Math" panose="02040503050406030204" pitchFamily="18" charset="0"/>
                            </a:rPr>
                            <m:t>𝑙</m:t>
                          </m:r>
                          <m:r>
                            <a:rPr lang="en-US" sz="2800" b="0" i="0" smtClean="0">
                              <a:latin typeface="Cambria Math" panose="02040503050406030204" pitchFamily="18" charset="0"/>
                            </a:rPr>
                            <m:t>+1)(2</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𝑙</m:t>
                              </m:r>
                            </m:e>
                            <m:sub>
                              <m:r>
                                <a:rPr lang="en-US" sz="2800" b="0" i="0" smtClean="0">
                                  <a:latin typeface="Cambria Math" panose="02040503050406030204" pitchFamily="18" charset="0"/>
                                </a:rPr>
                                <m:t>0</m:t>
                              </m:r>
                            </m:sub>
                          </m:sSub>
                          <m:r>
                            <a:rPr lang="en-US" sz="2800" b="0" i="0" smtClean="0">
                              <a:latin typeface="Cambria Math" panose="02040503050406030204" pitchFamily="18" charset="0"/>
                            </a:rPr>
                            <m:t>+1)</m:t>
                          </m:r>
                          <m:d>
                            <m:dPr>
                              <m:ctrlPr>
                                <a:rPr lang="en-US" sz="2800" b="0" i="1" smtClean="0">
                                  <a:latin typeface="Cambria Math" panose="02040503050406030204" pitchFamily="18" charset="0"/>
                                </a:rPr>
                              </m:ctrlPr>
                            </m:dPr>
                            <m:e>
                              <m:m>
                                <m:mPr>
                                  <m:mcs>
                                    <m:mc>
                                      <m:mcPr>
                                        <m:count m:val="3"/>
                                        <m:mcJc m:val="center"/>
                                      </m:mcPr>
                                    </m:mc>
                                  </m:mcs>
                                  <m:ctrlPr>
                                    <a:rPr lang="en-US" sz="2800" b="0" i="1" smtClean="0">
                                      <a:latin typeface="Cambria Math" panose="02040503050406030204" pitchFamily="18" charset="0"/>
                                    </a:rPr>
                                  </m:ctrlPr>
                                </m:mPr>
                                <m:m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𝑙</m:t>
                                        </m:r>
                                      </m:e>
                                      <m:sub>
                                        <m:r>
                                          <a:rPr lang="en-US" sz="2800" b="0" i="0" smtClean="0">
                                            <a:latin typeface="Cambria Math" panose="02040503050406030204" pitchFamily="18" charset="0"/>
                                          </a:rPr>
                                          <m:t>0</m:t>
                                        </m:r>
                                      </m:sub>
                                    </m:sSub>
                                  </m:e>
                                  <m:e>
                                    <m:r>
                                      <a:rPr lang="en-US" sz="2800" b="0" i="1" smtClean="0">
                                        <a:latin typeface="Cambria Math" panose="02040503050406030204" pitchFamily="18" charset="0"/>
                                      </a:rPr>
                                      <m:t>𝑙</m:t>
                                    </m:r>
                                  </m:e>
                                  <m:e>
                                    <m:sSup>
                                      <m:sSupPr>
                                        <m:ctrlPr>
                                          <a:rPr lang="en-US" sz="2800" b="0" i="1" smtClean="0">
                                            <a:latin typeface="Cambria Math" panose="02040503050406030204" pitchFamily="18" charset="0"/>
                                          </a:rPr>
                                        </m:ctrlPr>
                                      </m:sSupPr>
                                      <m:e>
                                        <m:r>
                                          <a:rPr lang="en-US" sz="2800" b="0" i="1" smtClean="0">
                                            <a:latin typeface="Cambria Math" panose="02040503050406030204" pitchFamily="18" charset="0"/>
                                          </a:rPr>
                                          <m:t>𝑙</m:t>
                                        </m:r>
                                      </m:e>
                                      <m:sup>
                                        <m:r>
                                          <a:rPr lang="en-US" sz="2800" b="0" i="1" smtClean="0">
                                            <a:latin typeface="Cambria Math" panose="02040503050406030204" pitchFamily="18" charset="0"/>
                                          </a:rPr>
                                          <m:t>′</m:t>
                                        </m:r>
                                      </m:sup>
                                    </m:sSup>
                                  </m:e>
                                </m:mr>
                                <m:mr>
                                  <m:e>
                                    <m:r>
                                      <a:rPr lang="en-US" sz="2800" b="0" i="0" smtClean="0">
                                        <a:latin typeface="Cambria Math" panose="02040503050406030204" pitchFamily="18" charset="0"/>
                                      </a:rPr>
                                      <m:t>0</m:t>
                                    </m:r>
                                  </m:e>
                                  <m:e>
                                    <m:r>
                                      <a:rPr lang="en-US" sz="2800" b="0" i="0" smtClean="0">
                                        <a:latin typeface="Cambria Math" panose="02040503050406030204" pitchFamily="18" charset="0"/>
                                      </a:rPr>
                                      <m:t>0</m:t>
                                    </m:r>
                                  </m:e>
                                  <m:e>
                                    <m:r>
                                      <a:rPr lang="en-US" sz="2800" b="0" i="0" smtClean="0">
                                        <a:latin typeface="Cambria Math" panose="02040503050406030204" pitchFamily="18" charset="0"/>
                                      </a:rPr>
                                      <m:t>0</m:t>
                                    </m:r>
                                  </m:e>
                                </m:mr>
                              </m:m>
                            </m:e>
                          </m:d>
                          <m:r>
                            <a:rPr lang="en-US" sz="2800" b="0" i="0" smtClean="0">
                              <a:latin typeface="Cambria Math" panose="02040503050406030204" pitchFamily="18" charset="0"/>
                            </a:rPr>
                            <m:t> </m:t>
                          </m:r>
                          <m:sSubSup>
                            <m:sSubSupPr>
                              <m:ctrlPr>
                                <a:rPr lang="en-US" sz="2800" b="0" i="1" smtClean="0">
                                  <a:latin typeface="Cambria Math" panose="02040503050406030204" pitchFamily="18" charset="0"/>
                                </a:rPr>
                              </m:ctrlPr>
                            </m:sSubSupPr>
                            <m:e>
                              <m:r>
                                <m:rPr>
                                  <m:sty m:val="p"/>
                                </m:rPr>
                                <a:rPr lang="en-US" sz="2800" b="0" i="0" smtClean="0">
                                  <a:latin typeface="Cambria Math" panose="02040503050406030204" pitchFamily="18" charset="0"/>
                                </a:rPr>
                                <m:t>T</m:t>
                              </m:r>
                            </m:e>
                            <m:sub>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𝑙</m:t>
                                  </m:r>
                                </m:e>
                                <m:sub>
                                  <m:r>
                                    <a:rPr lang="en-US" sz="2800" b="0" i="0" smtClean="0">
                                      <a:latin typeface="Cambria Math" panose="02040503050406030204" pitchFamily="18" charset="0"/>
                                    </a:rPr>
                                    <m:t>0</m:t>
                                  </m:r>
                                </m:sub>
                              </m:sSub>
                            </m:sub>
                            <m:sup>
                              <m:r>
                                <a:rPr lang="en-US" sz="2800" b="0" i="0" smtClean="0">
                                  <a:latin typeface="Cambria Math" panose="02040503050406030204" pitchFamily="18" charset="0"/>
                                </a:rPr>
                                <m:t>0</m:t>
                              </m:r>
                            </m:sup>
                          </m:sSubSup>
                        </m:e>
                      </m:nary>
                    </m:oMath>
                  </m:oMathPara>
                </a14:m>
                <a:endParaRPr lang="en-US" sz="2800" dirty="0"/>
              </a:p>
            </p:txBody>
          </p:sp>
        </mc:Choice>
        <mc:Fallback xmlns="">
          <p:sp>
            <p:nvSpPr>
              <p:cNvPr id="4" name="TextBox 3">
                <a:extLst>
                  <a:ext uri="{FF2B5EF4-FFF2-40B4-BE49-F238E27FC236}">
                    <a16:creationId xmlns:a16="http://schemas.microsoft.com/office/drawing/2014/main" id="{18ED6E7E-550D-6CDE-D405-D13470772B5C}"/>
                  </a:ext>
                </a:extLst>
              </p:cNvPr>
              <p:cNvSpPr txBox="1">
                <a:spLocks noRot="1" noChangeAspect="1" noMove="1" noResize="1" noEditPoints="1" noAdjustHandles="1" noChangeArrowheads="1" noChangeShapeType="1" noTextEdit="1"/>
              </p:cNvSpPr>
              <p:nvPr/>
            </p:nvSpPr>
            <p:spPr>
              <a:xfrm>
                <a:off x="302056" y="5012166"/>
                <a:ext cx="10376266" cy="1191416"/>
              </a:xfrm>
              <a:prstGeom prst="rect">
                <a:avLst/>
              </a:prstGeom>
              <a:blipFill>
                <a:blip r:embed="rId5"/>
                <a:stretch>
                  <a:fillRect t="-124211" b="-16842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A92BC19-63FE-7779-3825-87D8967FF6E6}"/>
                  </a:ext>
                </a:extLst>
              </p:cNvPr>
              <p:cNvSpPr txBox="1"/>
              <p:nvPr/>
            </p:nvSpPr>
            <p:spPr>
              <a:xfrm>
                <a:off x="10445858" y="5257772"/>
                <a:ext cx="2776421" cy="543418"/>
              </a:xfrm>
              <a:prstGeom prst="rect">
                <a:avLst/>
              </a:prstGeom>
              <a:noFill/>
            </p:spPr>
            <p:txBody>
              <a:bodyPr wrap="square" rtlCol="0">
                <a:spAutoFit/>
              </a:bodyPr>
              <a:lstStyle/>
              <a:p>
                <a14:m>
                  <m:oMath xmlns:m="http://schemas.openxmlformats.org/officeDocument/2006/math">
                    <m:sSub>
                      <m:sSubPr>
                        <m:ctrlPr>
                          <a:rPr lang="en-US" sz="2800" i="1" smtClean="0">
                            <a:latin typeface="Cambria Math" panose="02040503050406030204" pitchFamily="18" charset="0"/>
                          </a:rPr>
                        </m:ctrlPr>
                      </m:sSubPr>
                      <m:e>
                        <m:r>
                          <a:rPr lang="en-US" sz="2800" b="0" i="0" smtClean="0">
                            <a:latin typeface="Cambria Math" panose="02040503050406030204" pitchFamily="18" charset="0"/>
                          </a:rPr>
                          <m:t>(</m:t>
                        </m:r>
                        <m:r>
                          <m:rPr>
                            <m:sty m:val="p"/>
                          </m:rPr>
                          <a:rPr lang="en-US" sz="2800" b="0" i="0" smtClean="0">
                            <a:latin typeface="Cambria Math" panose="02040503050406030204" pitchFamily="18" charset="0"/>
                          </a:rPr>
                          <m:t>T</m:t>
                        </m:r>
                      </m:e>
                      <m:sub>
                        <m:r>
                          <a:rPr lang="en-US" sz="2800" b="0" i="1" smtClean="0">
                            <a:latin typeface="Cambria Math" panose="02040503050406030204" pitchFamily="18" charset="0"/>
                          </a:rPr>
                          <m:t>𝑙</m:t>
                        </m:r>
                      </m:sub>
                    </m:sSub>
                    <m:r>
                      <a:rPr lang="en-US" sz="2800" b="0" i="0" smtClean="0">
                        <a:latin typeface="Cambria Math" panose="02040503050406030204" pitchFamily="18" charset="0"/>
                      </a:rPr>
                      <m:t>=</m:t>
                    </m:r>
                    <m:r>
                      <m:rPr>
                        <m:sty m:val="p"/>
                      </m:rPr>
                      <a:rPr lang="en-US" sz="2800" b="0" i="0" smtClean="0">
                        <a:latin typeface="Cambria Math" panose="02040503050406030204" pitchFamily="18" charset="0"/>
                      </a:rPr>
                      <m:t>isin</m:t>
                    </m:r>
                    <m:sSub>
                      <m:sSubPr>
                        <m:ctrlPr>
                          <a:rPr lang="en-US" sz="2800" b="0" i="1" smtClean="0">
                            <a:latin typeface="Cambria Math" panose="02040503050406030204" pitchFamily="18" charset="0"/>
                          </a:rPr>
                        </m:ctrlPr>
                      </m:sSubPr>
                      <m:e>
                        <m:r>
                          <m:rPr>
                            <m:sty m:val="p"/>
                          </m:rPr>
                          <a:rPr lang="en-US" sz="2800" b="0" i="0" smtClean="0">
                            <a:latin typeface="Cambria Math" panose="02040503050406030204" pitchFamily="18" charset="0"/>
                            <a:ea typeface="Cambria Math" panose="02040503050406030204" pitchFamily="18" charset="0"/>
                          </a:rPr>
                          <m:t>δ</m:t>
                        </m:r>
                      </m:e>
                      <m:sub>
                        <m:r>
                          <a:rPr lang="en-US" sz="2800" b="0" i="1" smtClean="0">
                            <a:latin typeface="Cambria Math" panose="02040503050406030204" pitchFamily="18" charset="0"/>
                          </a:rPr>
                          <m:t>𝑙</m:t>
                        </m:r>
                      </m:sub>
                    </m:sSub>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e</m:t>
                        </m:r>
                      </m:e>
                      <m:sup>
                        <m:r>
                          <m:rPr>
                            <m:sty m:val="p"/>
                          </m:rPr>
                          <a:rPr lang="en-US" sz="2800" b="0" i="0" smtClean="0">
                            <a:latin typeface="Cambria Math" panose="02040503050406030204" pitchFamily="18" charset="0"/>
                          </a:rPr>
                          <m:t>i</m:t>
                        </m:r>
                        <m:sSub>
                          <m:sSubPr>
                            <m:ctrlPr>
                              <a:rPr lang="en-US" sz="2800" b="0" i="1" smtClean="0">
                                <a:latin typeface="Cambria Math" panose="02040503050406030204" pitchFamily="18" charset="0"/>
                              </a:rPr>
                            </m:ctrlPr>
                          </m:sSubPr>
                          <m:e>
                            <m:r>
                              <m:rPr>
                                <m:sty m:val="p"/>
                              </m:rPr>
                              <a:rPr lang="en-US" sz="2800" b="0" i="0" smtClean="0">
                                <a:latin typeface="Cambria Math" panose="02040503050406030204" pitchFamily="18" charset="0"/>
                                <a:ea typeface="Cambria Math" panose="02040503050406030204" pitchFamily="18" charset="0"/>
                              </a:rPr>
                              <m:t>δ</m:t>
                            </m:r>
                          </m:e>
                          <m:sub>
                            <m:r>
                              <a:rPr lang="en-US" sz="2800" b="0" i="1" smtClean="0">
                                <a:latin typeface="Cambria Math" panose="02040503050406030204" pitchFamily="18" charset="0"/>
                              </a:rPr>
                              <m:t>𝑙</m:t>
                            </m:r>
                          </m:sub>
                        </m:sSub>
                      </m:sup>
                    </m:sSup>
                  </m:oMath>
                </a14:m>
                <a:r>
                  <a:rPr lang="en-US" sz="2800" dirty="0"/>
                  <a:t>)</a:t>
                </a:r>
              </a:p>
            </p:txBody>
          </p:sp>
        </mc:Choice>
        <mc:Fallback xmlns="">
          <p:sp>
            <p:nvSpPr>
              <p:cNvPr id="6" name="TextBox 5">
                <a:extLst>
                  <a:ext uri="{FF2B5EF4-FFF2-40B4-BE49-F238E27FC236}">
                    <a16:creationId xmlns:a16="http://schemas.microsoft.com/office/drawing/2014/main" id="{5A92BC19-63FE-7779-3825-87D8967FF6E6}"/>
                  </a:ext>
                </a:extLst>
              </p:cNvPr>
              <p:cNvSpPr txBox="1">
                <a:spLocks noRot="1" noChangeAspect="1" noMove="1" noResize="1" noEditPoints="1" noAdjustHandles="1" noChangeArrowheads="1" noChangeShapeType="1" noTextEdit="1"/>
              </p:cNvSpPr>
              <p:nvPr/>
            </p:nvSpPr>
            <p:spPr>
              <a:xfrm>
                <a:off x="10445858" y="5257772"/>
                <a:ext cx="2776421" cy="543418"/>
              </a:xfrm>
              <a:prstGeom prst="rect">
                <a:avLst/>
              </a:prstGeom>
              <a:blipFill>
                <a:blip r:embed="rId6"/>
                <a:stretch>
                  <a:fillRect l="-2727" t="-6818" b="-3181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9FE223D4-C532-5362-1E5D-BF193AB7636C}"/>
                  </a:ext>
                </a:extLst>
              </p:cNvPr>
              <p:cNvSpPr txBox="1"/>
              <p:nvPr/>
            </p:nvSpPr>
            <p:spPr>
              <a:xfrm>
                <a:off x="331566" y="4488946"/>
                <a:ext cx="299583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Averaged </a:t>
                </a:r>
                <a14:m>
                  <m:oMath xmlns:m="http://schemas.openxmlformats.org/officeDocument/2006/math">
                    <m:sSub>
                      <m:sSubPr>
                        <m:ctrlPr>
                          <a:rPr lang="en-US" sz="2800" i="1">
                            <a:latin typeface="Cambria Math" panose="02040503050406030204" pitchFamily="18" charset="0"/>
                          </a:rPr>
                        </m:ctrlPr>
                      </m:sSubPr>
                      <m:e>
                        <m:r>
                          <m:rPr>
                            <m:sty m:val="p"/>
                          </m:rPr>
                          <a:rPr lang="en-US" sz="2800">
                            <a:latin typeface="Cambria Math" panose="02040503050406030204" pitchFamily="18" charset="0"/>
                          </a:rPr>
                          <m:t>T</m:t>
                        </m:r>
                      </m:e>
                      <m:sub>
                        <m:r>
                          <m:rPr>
                            <m:sty m:val="p"/>
                          </m:rPr>
                          <a:rPr lang="en-US" sz="2800" b="0" i="0" smtClean="0">
                            <a:latin typeface="Cambria Math" panose="02040503050406030204" pitchFamily="18" charset="0"/>
                          </a:rPr>
                          <m:t>l</m:t>
                        </m:r>
                      </m:sub>
                    </m:sSub>
                  </m:oMath>
                </a14:m>
                <a:r>
                  <a:rPr lang="en-US" sz="2800" dirty="0">
                    <a:latin typeface="Arial" panose="020B0604020202020204" pitchFamily="34" charset="0"/>
                    <a:cs typeface="Arial" panose="020B0604020202020204" pitchFamily="34" charset="0"/>
                  </a:rPr>
                  <a:t> [4]</a:t>
                </a:r>
                <a:r>
                  <a:rPr lang="en-US" sz="2800" dirty="0"/>
                  <a:t>:</a:t>
                </a:r>
              </a:p>
            </p:txBody>
          </p:sp>
        </mc:Choice>
        <mc:Fallback xmlns="">
          <p:sp>
            <p:nvSpPr>
              <p:cNvPr id="7" name="TextBox 6">
                <a:extLst>
                  <a:ext uri="{FF2B5EF4-FFF2-40B4-BE49-F238E27FC236}">
                    <a16:creationId xmlns:a16="http://schemas.microsoft.com/office/drawing/2014/main" id="{9FE223D4-C532-5362-1E5D-BF193AB7636C}"/>
                  </a:ext>
                </a:extLst>
              </p:cNvPr>
              <p:cNvSpPr txBox="1">
                <a:spLocks noRot="1" noChangeAspect="1" noMove="1" noResize="1" noEditPoints="1" noAdjustHandles="1" noChangeArrowheads="1" noChangeShapeType="1" noTextEdit="1"/>
              </p:cNvSpPr>
              <p:nvPr/>
            </p:nvSpPr>
            <p:spPr>
              <a:xfrm>
                <a:off x="331566" y="4488946"/>
                <a:ext cx="2995834" cy="523220"/>
              </a:xfrm>
              <a:prstGeom prst="rect">
                <a:avLst/>
              </a:prstGeom>
              <a:blipFill>
                <a:blip r:embed="rId7"/>
                <a:stretch>
                  <a:fillRect l="-4202" t="-14286" b="-33333"/>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67A67C19-50F7-E437-FE02-B3FDA98ABC52}"/>
              </a:ext>
            </a:extLst>
          </p:cNvPr>
          <p:cNvSpPr txBox="1"/>
          <p:nvPr/>
        </p:nvSpPr>
        <p:spPr>
          <a:xfrm>
            <a:off x="7423639" y="9632573"/>
            <a:ext cx="5909766" cy="369332"/>
          </a:xfrm>
          <a:prstGeom prst="rect">
            <a:avLst/>
          </a:prstGeom>
          <a:noFill/>
        </p:spPr>
        <p:txBody>
          <a:bodyPr wrap="square" rtlCol="0">
            <a:spAutoFit/>
          </a:bodyPr>
          <a:lstStyle/>
          <a:p>
            <a:r>
              <a:rPr lang="en-US" sz="1800" b="1" dirty="0">
                <a:latin typeface="Arial" panose="020B0604020202020204" pitchFamily="34" charset="0"/>
                <a:cs typeface="Arial" panose="020B0604020202020204" pitchFamily="34" charset="0"/>
              </a:rPr>
              <a:t>[4]   Fritzsche.</a:t>
            </a:r>
            <a:r>
              <a:rPr lang="en-US" sz="1800" dirty="0">
                <a:latin typeface="Arial" panose="020B0604020202020204" pitchFamily="34" charset="0"/>
                <a:cs typeface="Arial" panose="020B0604020202020204" pitchFamily="34" charset="0"/>
              </a:rPr>
              <a:t> </a:t>
            </a:r>
            <a:r>
              <a:rPr lang="en-US" sz="1800" i="1" dirty="0">
                <a:latin typeface="Arial" panose="020B0604020202020204" pitchFamily="34" charset="0"/>
                <a:cs typeface="Arial" panose="020B0604020202020204" pitchFamily="34" charset="0"/>
              </a:rPr>
              <a:t>et al., </a:t>
            </a:r>
            <a:r>
              <a:rPr lang="en-US" sz="1800" b="1" i="1" dirty="0">
                <a:latin typeface="Arial" panose="020B0604020202020204" pitchFamily="34" charset="0"/>
                <a:cs typeface="Arial" panose="020B0604020202020204" pitchFamily="34" charset="0"/>
              </a:rPr>
              <a:t>Phys. Rev.</a:t>
            </a:r>
            <a:r>
              <a:rPr lang="en-US" sz="1800" b="1" dirty="0">
                <a:latin typeface="Arial" panose="020B0604020202020204" pitchFamily="34" charset="0"/>
                <a:cs typeface="Arial" panose="020B0604020202020204" pitchFamily="34" charset="0"/>
              </a:rPr>
              <a:t> B</a:t>
            </a:r>
            <a:r>
              <a:rPr lang="en-US" sz="1800" dirty="0">
                <a:latin typeface="Arial" panose="020B0604020202020204" pitchFamily="34" charset="0"/>
                <a:cs typeface="Arial" panose="020B0604020202020204" pitchFamily="34" charset="0"/>
              </a:rPr>
              <a:t> </a:t>
            </a:r>
            <a:r>
              <a:rPr lang="en-US" sz="1800" b="1" dirty="0">
                <a:latin typeface="Arial" panose="020B0604020202020204" pitchFamily="34" charset="0"/>
                <a:cs typeface="Arial" panose="020B0604020202020204" pitchFamily="34" charset="0"/>
              </a:rPr>
              <a:t>49</a:t>
            </a:r>
            <a:r>
              <a:rPr lang="en-US" sz="1800" dirty="0">
                <a:latin typeface="Arial" panose="020B0604020202020204" pitchFamily="34" charset="0"/>
                <a:cs typeface="Arial" panose="020B0604020202020204" pitchFamily="34" charset="0"/>
              </a:rPr>
              <a:t>, 10643 (1994). </a:t>
            </a:r>
          </a:p>
        </p:txBody>
      </p:sp>
      <p:sp>
        <p:nvSpPr>
          <p:cNvPr id="9" name="Equal 8">
            <a:extLst>
              <a:ext uri="{FF2B5EF4-FFF2-40B4-BE49-F238E27FC236}">
                <a16:creationId xmlns:a16="http://schemas.microsoft.com/office/drawing/2014/main" id="{06E149FB-C819-EA83-9768-6A04F9B0A53A}"/>
              </a:ext>
            </a:extLst>
          </p:cNvPr>
          <p:cNvSpPr/>
          <p:nvPr/>
        </p:nvSpPr>
        <p:spPr>
          <a:xfrm rot="5400000">
            <a:off x="9354790" y="2500736"/>
            <a:ext cx="593056" cy="407758"/>
          </a:xfrm>
          <a:prstGeom prst="mathEqual">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4" name="Straight Connector 13">
            <a:extLst>
              <a:ext uri="{FF2B5EF4-FFF2-40B4-BE49-F238E27FC236}">
                <a16:creationId xmlns:a16="http://schemas.microsoft.com/office/drawing/2014/main" id="{F54BE77C-EB5B-F3C8-4362-627912402D90}"/>
              </a:ext>
            </a:extLst>
          </p:cNvPr>
          <p:cNvCxnSpPr/>
          <p:nvPr/>
        </p:nvCxnSpPr>
        <p:spPr>
          <a:xfrm>
            <a:off x="3327400" y="5956300"/>
            <a:ext cx="1612900" cy="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328EAF14-505E-F96E-6F39-CF11A2C828B8}"/>
              </a:ext>
            </a:extLst>
          </p:cNvPr>
          <p:cNvSpPr txBox="1"/>
          <p:nvPr/>
        </p:nvSpPr>
        <p:spPr>
          <a:xfrm>
            <a:off x="2457450" y="6134048"/>
            <a:ext cx="418465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Spherical Bessel function</a:t>
            </a:r>
          </a:p>
        </p:txBody>
      </p:sp>
      <p:cxnSp>
        <p:nvCxnSpPr>
          <p:cNvPr id="16" name="Straight Connector 15">
            <a:extLst>
              <a:ext uri="{FF2B5EF4-FFF2-40B4-BE49-F238E27FC236}">
                <a16:creationId xmlns:a16="http://schemas.microsoft.com/office/drawing/2014/main" id="{03F26A47-C02B-5E97-B746-A62056B03690}"/>
              </a:ext>
            </a:extLst>
          </p:cNvPr>
          <p:cNvCxnSpPr/>
          <p:nvPr/>
        </p:nvCxnSpPr>
        <p:spPr>
          <a:xfrm>
            <a:off x="7637521" y="5956300"/>
            <a:ext cx="1612900" cy="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AE092DDD-C411-784B-C56A-351CAA7020BE}"/>
              </a:ext>
            </a:extLst>
          </p:cNvPr>
          <p:cNvSpPr txBox="1"/>
          <p:nvPr/>
        </p:nvSpPr>
        <p:spPr>
          <a:xfrm>
            <a:off x="6914327" y="6135613"/>
            <a:ext cx="3113076"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Wigner 3-j symbol</a:t>
            </a:r>
          </a:p>
        </p:txBody>
      </p:sp>
      <mc:AlternateContent xmlns:mc="http://schemas.openxmlformats.org/markup-compatibility/2006" xmlns:a14="http://schemas.microsoft.com/office/drawing/2010/main">
        <mc:Choice Requires="a14">
          <p:sp>
            <p:nvSpPr>
              <p:cNvPr id="10" name="テキスト ボックス 4">
                <a:extLst>
                  <a:ext uri="{FF2B5EF4-FFF2-40B4-BE49-F238E27FC236}">
                    <a16:creationId xmlns:a16="http://schemas.microsoft.com/office/drawing/2014/main" id="{EEDA3C7B-ADB0-995B-7EF9-DD6324E19823}"/>
                  </a:ext>
                </a:extLst>
              </p:cNvPr>
              <p:cNvSpPr txBox="1"/>
              <p:nvPr/>
            </p:nvSpPr>
            <p:spPr>
              <a:xfrm>
                <a:off x="2514543" y="-113284"/>
                <a:ext cx="9784830" cy="1015663"/>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Damping effects: Surface: Averaged </a:t>
                </a:r>
                <a14:m>
                  <m:oMath xmlns:m="http://schemas.openxmlformats.org/officeDocument/2006/math">
                    <m:sSub>
                      <m:sSubPr>
                        <m:ctrlPr>
                          <a:rPr lang="en-US" sz="4000" i="1">
                            <a:latin typeface="Cambria Math" panose="02040503050406030204" pitchFamily="18" charset="0"/>
                          </a:rPr>
                        </m:ctrlPr>
                      </m:sSubPr>
                      <m:e>
                        <m:r>
                          <m:rPr>
                            <m:sty m:val="p"/>
                          </m:rPr>
                          <a:rPr lang="en-US" sz="4000" i="0">
                            <a:latin typeface="Cambria Math" panose="02040503050406030204" pitchFamily="18" charset="0"/>
                          </a:rPr>
                          <m:t>T</m:t>
                        </m:r>
                      </m:e>
                      <m:sub>
                        <m:r>
                          <a:rPr lang="en-US" sz="4000" b="0" i="1" smtClean="0">
                            <a:latin typeface="Cambria Math" panose="02040503050406030204" pitchFamily="18" charset="0"/>
                          </a:rPr>
                          <m:t>𝑙</m:t>
                        </m:r>
                      </m:sub>
                    </m:sSub>
                  </m:oMath>
                </a14:m>
                <a:r>
                  <a:rPr lang="en-US" altLang="ja-JP" sz="6000" b="1" baseline="23000" dirty="0">
                    <a:latin typeface="Arial" panose="02080604020202020204" pitchFamily="34" charset="0"/>
                    <a:cs typeface="Arial" panose="02080604020202020204" pitchFamily="34" charset="0"/>
                  </a:rPr>
                  <a:t> </a:t>
                </a:r>
                <a:r>
                  <a:rPr lang="en-US" altLang="ja-JP" sz="6000" b="1" dirty="0">
                    <a:latin typeface="Arial" panose="02080604020202020204" pitchFamily="34" charset="0"/>
                    <a:cs typeface="Arial" panose="02080604020202020204" pitchFamily="34" charset="0"/>
                  </a:rPr>
                  <a:t> </a:t>
                </a:r>
                <a:endParaRPr lang="en-US" altLang="ja-JP" sz="6000" b="1" baseline="-25000" dirty="0">
                  <a:latin typeface="Arial" panose="02080604020202020204" pitchFamily="34" charset="0"/>
                  <a:cs typeface="Arial" panose="02080604020202020204" pitchFamily="34" charset="0"/>
                </a:endParaRPr>
              </a:p>
            </p:txBody>
          </p:sp>
        </mc:Choice>
        <mc:Fallback xmlns="">
          <p:sp>
            <p:nvSpPr>
              <p:cNvPr id="10" name="テキスト ボックス 4">
                <a:extLst>
                  <a:ext uri="{FF2B5EF4-FFF2-40B4-BE49-F238E27FC236}">
                    <a16:creationId xmlns:a16="http://schemas.microsoft.com/office/drawing/2014/main" id="{EEDA3C7B-ADB0-995B-7EF9-DD6324E19823}"/>
                  </a:ext>
                </a:extLst>
              </p:cNvPr>
              <p:cNvSpPr txBox="1">
                <a:spLocks noRot="1" noChangeAspect="1" noMove="1" noResize="1" noEditPoints="1" noAdjustHandles="1" noChangeArrowheads="1" noChangeShapeType="1" noTextEdit="1"/>
              </p:cNvSpPr>
              <p:nvPr/>
            </p:nvSpPr>
            <p:spPr>
              <a:xfrm>
                <a:off x="2514543" y="-113284"/>
                <a:ext cx="9784830" cy="1015663"/>
              </a:xfrm>
              <a:prstGeom prst="rect">
                <a:avLst/>
              </a:prstGeom>
              <a:blipFill>
                <a:blip r:embed="rId8"/>
                <a:stretch>
                  <a:fillRect l="-1813" b="-17073"/>
                </a:stretch>
              </a:blipFill>
            </p:spPr>
            <p:txBody>
              <a:bodyPr/>
              <a:lstStyle/>
              <a:p>
                <a:r>
                  <a:rPr lang="en-US">
                    <a:noFill/>
                  </a:rPr>
                  <a:t> </a:t>
                </a:r>
              </a:p>
            </p:txBody>
          </p:sp>
        </mc:Fallback>
      </mc:AlternateContent>
    </p:spTree>
    <p:extLst>
      <p:ext uri="{BB962C8B-B14F-4D97-AF65-F5344CB8AC3E}">
        <p14:creationId xmlns:p14="http://schemas.microsoft.com/office/powerpoint/2010/main" val="40818803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47D29-6AA6-7E3E-6632-B45FC3806CA0}"/>
            </a:ext>
          </a:extLst>
        </p:cNvPr>
        <p:cNvGrpSpPr/>
        <p:nvPr/>
      </p:nvGrpSpPr>
      <p:grpSpPr>
        <a:xfrm>
          <a:off x="0" y="0"/>
          <a:ext cx="0" cy="0"/>
          <a:chOff x="0" y="0"/>
          <a:chExt cx="0" cy="0"/>
        </a:xfrm>
      </p:grpSpPr>
      <p:pic>
        <p:nvPicPr>
          <p:cNvPr id="17" name="Picture 16" descr="A graph of a polar wave&#10;&#10;AI-generated content may be incorrect.">
            <a:extLst>
              <a:ext uri="{FF2B5EF4-FFF2-40B4-BE49-F238E27FC236}">
                <a16:creationId xmlns:a16="http://schemas.microsoft.com/office/drawing/2014/main" id="{020ADE91-6ECD-9F3C-4991-C620D486EA97}"/>
              </a:ext>
            </a:extLst>
          </p:cNvPr>
          <p:cNvPicPr>
            <a:picLocks noChangeAspect="1"/>
          </p:cNvPicPr>
          <p:nvPr/>
        </p:nvPicPr>
        <p:blipFill>
          <a:blip r:embed="rId2">
            <a:extLst>
              <a:ext uri="{28A0092B-C50C-407E-A947-70E740481C1C}">
                <a14:useLocalDpi xmlns:a14="http://schemas.microsoft.com/office/drawing/2010/main" val="0"/>
              </a:ext>
            </a:extLst>
          </a:blip>
          <a:srcRect l="4637" b="6372"/>
          <a:stretch>
            <a:fillRect/>
          </a:stretch>
        </p:blipFill>
        <p:spPr>
          <a:xfrm>
            <a:off x="3169584" y="2617202"/>
            <a:ext cx="8138703" cy="5992938"/>
          </a:xfrm>
          <a:prstGeom prst="rect">
            <a:avLst/>
          </a:prstGeom>
        </p:spPr>
      </p:pic>
      <p:grpSp>
        <p:nvGrpSpPr>
          <p:cNvPr id="9" name="Group 8">
            <a:extLst>
              <a:ext uri="{FF2B5EF4-FFF2-40B4-BE49-F238E27FC236}">
                <a16:creationId xmlns:a16="http://schemas.microsoft.com/office/drawing/2014/main" id="{6A606354-3B8A-4C65-0CC0-483B8FA948F0}"/>
              </a:ext>
            </a:extLst>
          </p:cNvPr>
          <p:cNvGrpSpPr/>
          <p:nvPr/>
        </p:nvGrpSpPr>
        <p:grpSpPr>
          <a:xfrm rot="5400000">
            <a:off x="4197722" y="3817479"/>
            <a:ext cx="1437980" cy="787708"/>
            <a:chOff x="10425723" y="4065044"/>
            <a:chExt cx="939851" cy="514839"/>
          </a:xfrm>
        </p:grpSpPr>
        <p:sp>
          <p:nvSpPr>
            <p:cNvPr id="7" name="楕円 17">
              <a:extLst>
                <a:ext uri="{FF2B5EF4-FFF2-40B4-BE49-F238E27FC236}">
                  <a16:creationId xmlns:a16="http://schemas.microsoft.com/office/drawing/2014/main" id="{D8BD3DA8-943B-9ABB-5AAF-D6E62399A5D9}"/>
                </a:ext>
              </a:extLst>
            </p:cNvPr>
            <p:cNvSpPr/>
            <p:nvPr/>
          </p:nvSpPr>
          <p:spPr>
            <a:xfrm rot="21395706">
              <a:off x="10862472" y="4065044"/>
              <a:ext cx="503102" cy="514839"/>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8" name="楕円 18">
              <a:extLst>
                <a:ext uri="{FF2B5EF4-FFF2-40B4-BE49-F238E27FC236}">
                  <a16:creationId xmlns:a16="http://schemas.microsoft.com/office/drawing/2014/main" id="{4DCFBAD7-BB91-C20C-0164-8831A294F7DF}"/>
                </a:ext>
              </a:extLst>
            </p:cNvPr>
            <p:cNvSpPr/>
            <p:nvPr/>
          </p:nvSpPr>
          <p:spPr>
            <a:xfrm rot="21395706">
              <a:off x="10425723" y="4178632"/>
              <a:ext cx="323978" cy="331537"/>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grpSp>
      <p:sp>
        <p:nvSpPr>
          <p:cNvPr id="11" name="TextBox 10">
            <a:extLst>
              <a:ext uri="{FF2B5EF4-FFF2-40B4-BE49-F238E27FC236}">
                <a16:creationId xmlns:a16="http://schemas.microsoft.com/office/drawing/2014/main" id="{D081A311-787D-C2C4-7BED-15FD37F92E1F}"/>
              </a:ext>
            </a:extLst>
          </p:cNvPr>
          <p:cNvSpPr txBox="1"/>
          <p:nvPr/>
        </p:nvSpPr>
        <p:spPr>
          <a:xfrm>
            <a:off x="3702573" y="5015847"/>
            <a:ext cx="293952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Ti2p3/2（1019 eV）</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B82142FE-303B-BDE6-F58D-3735F84A6490}"/>
                  </a:ext>
                </a:extLst>
              </p:cNvPr>
              <p:cNvSpPr txBox="1"/>
              <p:nvPr/>
            </p:nvSpPr>
            <p:spPr>
              <a:xfrm>
                <a:off x="302056" y="1242203"/>
                <a:ext cx="11006232" cy="132247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m:rPr>
                              <m:sty m:val="p"/>
                            </m:rPr>
                            <a:rPr lang="en-US" sz="2800">
                              <a:latin typeface="Cambria Math" panose="02040503050406030204" pitchFamily="18" charset="0"/>
                            </a:rPr>
                            <m:t>d</m:t>
                          </m:r>
                          <m:r>
                            <m:rPr>
                              <m:sty m:val="p"/>
                            </m:rPr>
                            <a:rPr lang="en-US" sz="2800">
                              <a:latin typeface="Cambria Math" panose="02040503050406030204" pitchFamily="18" charset="0"/>
                              <a:ea typeface="Cambria Math" panose="02040503050406030204" pitchFamily="18" charset="0"/>
                            </a:rPr>
                            <m:t>σ</m:t>
                          </m:r>
                        </m:num>
                        <m:den>
                          <m:r>
                            <m:rPr>
                              <m:sty m:val="p"/>
                            </m:rPr>
                            <a:rPr lang="en-US" sz="2800">
                              <a:latin typeface="Cambria Math" panose="02040503050406030204" pitchFamily="18" charset="0"/>
                            </a:rPr>
                            <m:t>d</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den>
                      </m:f>
                      <m:r>
                        <a:rPr lang="en-US" sz="2800">
                          <a:latin typeface="Cambria Math" panose="02040503050406030204" pitchFamily="18" charset="0"/>
                        </a:rPr>
                        <m:t>=8</m:t>
                      </m:r>
                      <m:sSup>
                        <m:sSupPr>
                          <m:ctrlPr>
                            <a:rPr lang="en-US" sz="2800" i="1">
                              <a:latin typeface="Cambria Math" panose="02040503050406030204" pitchFamily="18" charset="0"/>
                            </a:rPr>
                          </m:ctrlPr>
                        </m:sSupPr>
                        <m:e>
                          <m:r>
                            <m:rPr>
                              <m:sty m:val="p"/>
                            </m:rPr>
                            <a:rPr lang="en-US" sz="2800">
                              <a:latin typeface="Cambria Math" panose="02040503050406030204" pitchFamily="18" charset="0"/>
                              <a:ea typeface="Cambria Math" panose="02040503050406030204" pitchFamily="18" charset="0"/>
                            </a:rPr>
                            <m:t>π</m:t>
                          </m:r>
                        </m:e>
                        <m:sup>
                          <m:r>
                            <a:rPr lang="en-US" sz="2800">
                              <a:latin typeface="Cambria Math" panose="02040503050406030204" pitchFamily="18" charset="0"/>
                            </a:rPr>
                            <m:t>2</m:t>
                          </m:r>
                        </m:sup>
                      </m:sSup>
                      <m:r>
                        <m:rPr>
                          <m:sty m:val="p"/>
                        </m:rPr>
                        <a:rPr lang="en-US" sz="2800">
                          <a:latin typeface="Cambria Math" panose="02040503050406030204" pitchFamily="18" charset="0"/>
                          <a:ea typeface="Cambria Math" panose="02040503050406030204" pitchFamily="18" charset="0"/>
                        </a:rPr>
                        <m:t>αk</m:t>
                      </m:r>
                      <m:f>
                        <m:fPr>
                          <m:ctrlPr>
                            <a:rPr lang="en-US" sz="2800" i="1">
                              <a:latin typeface="Cambria Math" panose="02040503050406030204" pitchFamily="18" charset="0"/>
                              <a:ea typeface="Cambria Math" panose="02040503050406030204" pitchFamily="18" charset="0"/>
                            </a:rPr>
                          </m:ctrlPr>
                        </m:fPr>
                        <m:num>
                          <m:r>
                            <m:rPr>
                              <m:sty m:val="p"/>
                            </m:rPr>
                            <a:rPr lang="en-US" sz="2800">
                              <a:latin typeface="Cambria Math" panose="02040503050406030204" pitchFamily="18" charset="0"/>
                              <a:ea typeface="Cambria Math" panose="02040503050406030204" pitchFamily="18" charset="0"/>
                            </a:rPr>
                            <m:t>m</m:t>
                          </m:r>
                          <m:sSub>
                            <m:sSubPr>
                              <m:ctrlPr>
                                <a:rPr lang="en-US" sz="2800" i="1">
                                  <a:latin typeface="Cambria Math" panose="02040503050406030204" pitchFamily="18" charset="0"/>
                                  <a:ea typeface="Cambria Math" panose="02040503050406030204" pitchFamily="18" charset="0"/>
                                </a:rPr>
                              </m:ctrlPr>
                            </m:sSubPr>
                            <m:e>
                              <m:r>
                                <m:rPr>
                                  <m:sty m:val="p"/>
                                </m:rPr>
                                <a:rPr lang="en-US" sz="2800">
                                  <a:latin typeface="Cambria Math" panose="02040503050406030204" pitchFamily="18" charset="0"/>
                                  <a:ea typeface="Cambria Math" panose="02040503050406030204" pitchFamily="18" charset="0"/>
                                </a:rPr>
                                <m:t>ω</m:t>
                              </m:r>
                            </m:e>
                            <m:sub>
                              <m:r>
                                <m:rPr>
                                  <m:sty m:val="p"/>
                                </m:rPr>
                                <a:rPr lang="en-US" sz="2800">
                                  <a:latin typeface="Cambria Math" panose="02040503050406030204" pitchFamily="18" charset="0"/>
                                  <a:ea typeface="Cambria Math" panose="02040503050406030204" pitchFamily="18" charset="0"/>
                                </a:rPr>
                                <m:t>q</m:t>
                              </m:r>
                            </m:sub>
                          </m:sSub>
                        </m:num>
                        <m:den>
                          <m:r>
                            <a:rPr lang="en-US" sz="2800">
                              <a:latin typeface="Cambria Math" panose="02040503050406030204" pitchFamily="18" charset="0"/>
                              <a:ea typeface="Cambria Math" panose="02040503050406030204" pitchFamily="18" charset="0"/>
                            </a:rPr>
                            <m:t>ℏ</m:t>
                          </m:r>
                        </m:den>
                      </m:f>
                      <m:sSup>
                        <m:sSupPr>
                          <m:ctrlPr>
                            <a:rPr lang="en-US" sz="2800" i="1">
                              <a:latin typeface="Cambria Math" panose="02040503050406030204" pitchFamily="18" charset="0"/>
                              <a:ea typeface="Cambria Math" panose="02040503050406030204" pitchFamily="18" charset="0"/>
                            </a:rPr>
                          </m:ctrlPr>
                        </m:sSupPr>
                        <m:e>
                          <m:d>
                            <m:dPr>
                              <m:begChr m:val="|"/>
                              <m:endChr m:val="|"/>
                              <m:ctrlPr>
                                <a:rPr lang="en-US" sz="2800" i="1">
                                  <a:latin typeface="Cambria Math" panose="02040503050406030204" pitchFamily="18" charset="0"/>
                                  <a:ea typeface="Cambria Math" panose="02040503050406030204" pitchFamily="18" charset="0"/>
                                </a:rPr>
                              </m:ctrlPr>
                            </m:dPr>
                            <m:e>
                              <m:nary>
                                <m:naryPr>
                                  <m:chr m:val="∑"/>
                                  <m:supHide m:val="on"/>
                                  <m:ctrlPr>
                                    <a:rPr lang="en-US" sz="2800" i="1">
                                      <a:latin typeface="Cambria Math" panose="02040503050406030204" pitchFamily="18" charset="0"/>
                                      <a:ea typeface="Cambria Math" panose="02040503050406030204" pitchFamily="18" charset="0"/>
                                    </a:rPr>
                                  </m:ctrlPr>
                                </m:naryPr>
                                <m:sub>
                                  <m:r>
                                    <m:rPr>
                                      <m:sty m:val="p"/>
                                      <m:brk m:alnAt="7"/>
                                    </m:rPr>
                                    <a:rPr lang="en-US" sz="2800">
                                      <a:latin typeface="Cambria Math" panose="02040503050406030204" pitchFamily="18" charset="0"/>
                                      <a:ea typeface="Cambria Math" panose="02040503050406030204" pitchFamily="18" charset="0"/>
                                    </a:rPr>
                                    <m:t>L</m:t>
                                  </m:r>
                                  <m:r>
                                    <a:rPr lang="en-US" sz="2800" baseline="-25000">
                                      <a:latin typeface="Cambria Math" panose="02040503050406030204" pitchFamily="18" charset="0"/>
                                      <a:ea typeface="Cambria Math" panose="02040503050406030204" pitchFamily="18" charset="0"/>
                                    </a:rPr>
                                    <m:t>0</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𝑀</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𝑐</m:t>
                                      </m:r>
                                    </m:sub>
                                    <m:sup>
                                      <m:r>
                                        <a:rPr lang="en-US" sz="2800" i="1">
                                          <a:latin typeface="Cambria Math" panose="02040503050406030204" pitchFamily="18" charset="0"/>
                                          <a:ea typeface="Cambria Math" panose="02040503050406030204" pitchFamily="18" charset="0"/>
                                        </a:rPr>
                                        <m:t>00</m:t>
                                      </m:r>
                                    </m:sup>
                                  </m:sSubSup>
                                </m:e>
                              </m:nary>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𝑇</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sub>
                                    <m:sup>
                                      <m:r>
                                        <a:rPr lang="en-US" sz="2800" i="1">
                                          <a:latin typeface="Cambria Math" panose="02040503050406030204" pitchFamily="18" charset="0"/>
                                          <a:ea typeface="Cambria Math" panose="02040503050406030204" pitchFamily="18" charset="0"/>
                                        </a:rPr>
                                        <m:t>00</m:t>
                                      </m:r>
                                    </m:sup>
                                  </m:sSubSup>
                                </m:e>
                              </m:nary>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𝑌</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Sub>
                              <m:d>
                                <m:dPr>
                                  <m:ctrlPr>
                                    <a:rPr lang="en-US" sz="2800" i="1" baseline="-25000">
                                      <a:latin typeface="Cambria Math" panose="02040503050406030204" pitchFamily="18" charset="0"/>
                                      <a:ea typeface="Cambria Math" panose="02040503050406030204" pitchFamily="18" charset="0"/>
                                    </a:rPr>
                                  </m:ctrlPr>
                                </m:dPr>
                                <m:e>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e>
                              </m:d>
                              <m:r>
                                <a:rPr lang="en-US" sz="2800" i="1">
                                  <a:latin typeface="Cambria Math" panose="02040503050406030204" pitchFamily="18" charset="0"/>
                                  <a:ea typeface="Cambria Math" panose="02040503050406030204" pitchFamily="18" charset="0"/>
                                </a:rPr>
                                <m:t>+</m:t>
                              </m:r>
                              <m:nary>
                                <m:naryPr>
                                  <m:chr m:val="∑"/>
                                  <m:supHide m:val="on"/>
                                  <m:ctrlPr>
                                    <a:rPr lang="en-US" sz="2800" i="1">
                                      <a:latin typeface="Cambria Math" panose="02040503050406030204" pitchFamily="18" charset="0"/>
                                      <a:ea typeface="Cambria Math" panose="02040503050406030204" pitchFamily="18" charset="0"/>
                                    </a:rPr>
                                  </m:ctrlPr>
                                </m:naryPr>
                                <m:sub>
                                  <m:r>
                                    <m:rPr>
                                      <m:sty m:val="p"/>
                                      <m:brk m:alnAt="7"/>
                                    </m:rPr>
                                    <a:rPr lang="en-US" sz="2800">
                                      <a:latin typeface="Cambria Math" panose="02040503050406030204" pitchFamily="18" charset="0"/>
                                      <a:ea typeface="Cambria Math" panose="02040503050406030204" pitchFamily="18" charset="0"/>
                                    </a:rPr>
                                    <m:t>L</m:t>
                                  </m:r>
                                  <m:r>
                                    <a:rPr lang="en-US" sz="2800" baseline="-25000">
                                      <a:latin typeface="Cambria Math" panose="02040503050406030204" pitchFamily="18" charset="0"/>
                                      <a:ea typeface="Cambria Math" panose="02040503050406030204" pitchFamily="18" charset="0"/>
                                    </a:rPr>
                                    <m:t>0</m:t>
                                  </m:r>
                                </m:sub>
                                <m:sup/>
                                <m:e>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𝑀</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𝑐</m:t>
                                      </m:r>
                                    </m:sub>
                                    <m:sup>
                                      <m:r>
                                        <a:rPr lang="en-US" sz="2800" i="1">
                                          <a:latin typeface="Cambria Math" panose="02040503050406030204" pitchFamily="18" charset="0"/>
                                          <a:ea typeface="Cambria Math" panose="02040503050406030204" pitchFamily="18" charset="0"/>
                                        </a:rPr>
                                        <m:t>00</m:t>
                                      </m:r>
                                    </m:sup>
                                  </m:sSubSup>
                                </m:e>
                              </m:nary>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i="1">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≠0,</m:t>
                                  </m:r>
                                  <m:sSub>
                                    <m:sSubPr>
                                      <m:ctrlPr>
                                        <a:rPr lang="en-US" sz="280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𝐿</m:t>
                                      </m:r>
                                    </m:e>
                                    <m:sub>
                                      <m:r>
                                        <a:rPr lang="en-US" sz="2800" b="0" i="1" smtClean="0">
                                          <a:latin typeface="Cambria Math" panose="02040503050406030204" pitchFamily="18" charset="0"/>
                                          <a:ea typeface="Cambria Math" panose="02040503050406030204" pitchFamily="18" charset="0"/>
                                        </a:rPr>
                                        <m:t>𝑗</m:t>
                                      </m:r>
                                    </m:sub>
                                  </m:sSub>
                                </m:sub>
                                <m:sup/>
                                <m:e>
                                  <m:sSubSup>
                                    <m:sSubSupPr>
                                      <m:ctrlPr>
                                        <a:rPr lang="en-US" sz="2800" i="1">
                                          <a:latin typeface="Cambria Math" panose="02040503050406030204" pitchFamily="18" charset="0"/>
                                          <a:ea typeface="Cambria Math" panose="02040503050406030204" pitchFamily="18" charset="0"/>
                                        </a:rPr>
                                      </m:ctrlPr>
                                    </m:sSubSupPr>
                                    <m:e>
                                      <m:acc>
                                        <m:accPr>
                                          <m:chr m:val="̃"/>
                                          <m:ctrlPr>
                                            <a:rPr lang="en-US" sz="2800" i="1">
                                              <a:latin typeface="Cambria Math" panose="02040503050406030204" pitchFamily="18" charset="0"/>
                                              <a:ea typeface="Cambria Math" panose="02040503050406030204" pitchFamily="18" charset="0"/>
                                            </a:rPr>
                                          </m:ctrlPr>
                                        </m:accPr>
                                        <m:e>
                                          <m:r>
                                            <a:rPr lang="en-US" sz="2800" i="1">
                                              <a:latin typeface="Cambria Math" panose="02040503050406030204" pitchFamily="18" charset="0"/>
                                              <a:ea typeface="Cambria Math" panose="02040503050406030204" pitchFamily="18" charset="0"/>
                                            </a:rPr>
                                            <m:t>𝜏</m:t>
                                          </m:r>
                                        </m:e>
                                      </m:acc>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sub>
                                    <m:sup>
                                      <m:r>
                                        <a:rPr lang="en-US" sz="2800" i="1">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0</m:t>
                                      </m:r>
                                    </m:sup>
                                  </m:sSubSup>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𝑌</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sub>
                                  </m:sSub>
                                  <m:r>
                                    <a:rPr lang="en-US" sz="2800" i="1">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i="1">
                                      <a:latin typeface="Cambria Math" panose="02040503050406030204" pitchFamily="18" charset="0"/>
                                      <a:ea typeface="Cambria Math" panose="02040503050406030204" pitchFamily="18" charset="0"/>
                                    </a:rPr>
                                    <m:t>)</m:t>
                                  </m:r>
                                </m:e>
                              </m:nary>
                            </m:e>
                          </m:d>
                        </m:e>
                        <m:sup>
                          <m:r>
                            <a:rPr lang="en-US" sz="2800">
                              <a:latin typeface="Cambria Math" panose="02040503050406030204" pitchFamily="18" charset="0"/>
                              <a:ea typeface="Cambria Math" panose="02040503050406030204" pitchFamily="18" charset="0"/>
                            </a:rPr>
                            <m:t>2</m:t>
                          </m:r>
                        </m:sup>
                      </m:sSup>
                    </m:oMath>
                  </m:oMathPara>
                </a14:m>
                <a:endParaRPr lang="en-US" sz="2800" dirty="0"/>
              </a:p>
            </p:txBody>
          </p:sp>
        </mc:Choice>
        <mc:Fallback xmlns="">
          <p:sp>
            <p:nvSpPr>
              <p:cNvPr id="10" name="TextBox 9">
                <a:extLst>
                  <a:ext uri="{FF2B5EF4-FFF2-40B4-BE49-F238E27FC236}">
                    <a16:creationId xmlns:a16="http://schemas.microsoft.com/office/drawing/2014/main" id="{B82142FE-303B-BDE6-F58D-3735F84A6490}"/>
                  </a:ext>
                </a:extLst>
              </p:cNvPr>
              <p:cNvSpPr txBox="1">
                <a:spLocks noRot="1" noChangeAspect="1" noMove="1" noResize="1" noEditPoints="1" noAdjustHandles="1" noChangeArrowheads="1" noChangeShapeType="1" noTextEdit="1"/>
              </p:cNvSpPr>
              <p:nvPr/>
            </p:nvSpPr>
            <p:spPr>
              <a:xfrm>
                <a:off x="302056" y="1242203"/>
                <a:ext cx="11006232" cy="1322478"/>
              </a:xfrm>
              <a:prstGeom prst="rect">
                <a:avLst/>
              </a:prstGeom>
              <a:blipFill>
                <a:blip r:embed="rId3"/>
                <a:stretch>
                  <a:fillRect t="-104717" b="-146226"/>
                </a:stretch>
              </a:blipFill>
            </p:spPr>
            <p:txBody>
              <a:bodyPr/>
              <a:lstStyle/>
              <a:p>
                <a:r>
                  <a:rPr lang="en-US">
                    <a:noFill/>
                  </a:rPr>
                  <a:t> </a:t>
                </a:r>
              </a:p>
            </p:txBody>
          </p:sp>
        </mc:Fallback>
      </mc:AlternateContent>
      <p:cxnSp>
        <p:nvCxnSpPr>
          <p:cNvPr id="14" name="Straight Connector 13">
            <a:extLst>
              <a:ext uri="{FF2B5EF4-FFF2-40B4-BE49-F238E27FC236}">
                <a16:creationId xmlns:a16="http://schemas.microsoft.com/office/drawing/2014/main" id="{6233E363-795B-3343-4439-AB47C8A0031F}"/>
              </a:ext>
            </a:extLst>
          </p:cNvPr>
          <p:cNvCxnSpPr>
            <a:cxnSpLocks/>
          </p:cNvCxnSpPr>
          <p:nvPr/>
        </p:nvCxnSpPr>
        <p:spPr>
          <a:xfrm>
            <a:off x="9275234" y="2302870"/>
            <a:ext cx="752169"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28327A6A-D7E8-3138-8B3C-5DF7DEEBE443}"/>
              </a:ext>
            </a:extLst>
          </p:cNvPr>
          <p:cNvSpPr txBox="1"/>
          <p:nvPr/>
        </p:nvSpPr>
        <p:spPr>
          <a:xfrm>
            <a:off x="218212" y="8971472"/>
            <a:ext cx="14040230"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Averaged T</a:t>
            </a:r>
            <a:r>
              <a:rPr lang="en-US" sz="2800" i="1" baseline="-25000" dirty="0">
                <a:latin typeface="Arial" panose="020B0604020202020204" pitchFamily="34" charset="0"/>
                <a:cs typeface="Arial" panose="020B0604020202020204" pitchFamily="34" charset="0"/>
              </a:rPr>
              <a:t>l</a:t>
            </a:r>
            <a:r>
              <a:rPr lang="en-US" sz="2800" dirty="0">
                <a:latin typeface="Arial" panose="020B0604020202020204" pitchFamily="34" charset="0"/>
                <a:cs typeface="Arial" panose="020B0604020202020204" pitchFamily="34" charset="0"/>
              </a:rPr>
              <a:t> explains the suppression of the photoelectron intensity towards the dense atomic direction.</a:t>
            </a:r>
          </a:p>
        </p:txBody>
      </p:sp>
      <mc:AlternateContent xmlns:mc="http://schemas.openxmlformats.org/markup-compatibility/2006" xmlns:a14="http://schemas.microsoft.com/office/drawing/2010/main">
        <mc:Choice Requires="a14">
          <p:sp>
            <p:nvSpPr>
              <p:cNvPr id="3" name="テキスト ボックス 4">
                <a:extLst>
                  <a:ext uri="{FF2B5EF4-FFF2-40B4-BE49-F238E27FC236}">
                    <a16:creationId xmlns:a16="http://schemas.microsoft.com/office/drawing/2014/main" id="{653F18F4-E4F4-5B84-7688-5F3FCED04757}"/>
                  </a:ext>
                </a:extLst>
              </p:cNvPr>
              <p:cNvSpPr txBox="1"/>
              <p:nvPr/>
            </p:nvSpPr>
            <p:spPr>
              <a:xfrm>
                <a:off x="2514543" y="-136627"/>
                <a:ext cx="9784830" cy="1015663"/>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Damping effects: Surface: Averaged </a:t>
                </a:r>
                <a14:m>
                  <m:oMath xmlns:m="http://schemas.openxmlformats.org/officeDocument/2006/math">
                    <m:sSub>
                      <m:sSubPr>
                        <m:ctrlPr>
                          <a:rPr lang="en-US" sz="4000" i="1">
                            <a:latin typeface="Cambria Math" panose="02040503050406030204" pitchFamily="18" charset="0"/>
                          </a:rPr>
                        </m:ctrlPr>
                      </m:sSubPr>
                      <m:e>
                        <m:r>
                          <m:rPr>
                            <m:sty m:val="p"/>
                          </m:rPr>
                          <a:rPr lang="en-US" sz="4000" i="0">
                            <a:latin typeface="Cambria Math" panose="02040503050406030204" pitchFamily="18" charset="0"/>
                          </a:rPr>
                          <m:t>T</m:t>
                        </m:r>
                      </m:e>
                      <m:sub>
                        <m:r>
                          <a:rPr lang="en-US" sz="4000" b="0" i="1" smtClean="0">
                            <a:latin typeface="Cambria Math" panose="02040503050406030204" pitchFamily="18" charset="0"/>
                          </a:rPr>
                          <m:t>𝑙</m:t>
                        </m:r>
                      </m:sub>
                    </m:sSub>
                  </m:oMath>
                </a14:m>
                <a:r>
                  <a:rPr lang="en-US" altLang="ja-JP" sz="6000" b="1" baseline="23000" dirty="0">
                    <a:latin typeface="Arial" panose="02080604020202020204" pitchFamily="34" charset="0"/>
                    <a:cs typeface="Arial" panose="02080604020202020204" pitchFamily="34" charset="0"/>
                  </a:rPr>
                  <a:t> </a:t>
                </a:r>
                <a:r>
                  <a:rPr lang="en-US" altLang="ja-JP" sz="6000" b="1" dirty="0">
                    <a:latin typeface="Arial" panose="02080604020202020204" pitchFamily="34" charset="0"/>
                    <a:cs typeface="Arial" panose="02080604020202020204" pitchFamily="34" charset="0"/>
                  </a:rPr>
                  <a:t> </a:t>
                </a:r>
                <a:endParaRPr lang="en-US" altLang="ja-JP" sz="6000" b="1" baseline="-25000" dirty="0">
                  <a:latin typeface="Arial" panose="02080604020202020204" pitchFamily="34" charset="0"/>
                  <a:cs typeface="Arial" panose="02080604020202020204" pitchFamily="34" charset="0"/>
                </a:endParaRPr>
              </a:p>
            </p:txBody>
          </p:sp>
        </mc:Choice>
        <mc:Fallback xmlns="">
          <p:sp>
            <p:nvSpPr>
              <p:cNvPr id="3" name="テキスト ボックス 4">
                <a:extLst>
                  <a:ext uri="{FF2B5EF4-FFF2-40B4-BE49-F238E27FC236}">
                    <a16:creationId xmlns:a16="http://schemas.microsoft.com/office/drawing/2014/main" id="{653F18F4-E4F4-5B84-7688-5F3FCED04757}"/>
                  </a:ext>
                </a:extLst>
              </p:cNvPr>
              <p:cNvSpPr txBox="1">
                <a:spLocks noRot="1" noChangeAspect="1" noMove="1" noResize="1" noEditPoints="1" noAdjustHandles="1" noChangeArrowheads="1" noChangeShapeType="1" noTextEdit="1"/>
              </p:cNvSpPr>
              <p:nvPr/>
            </p:nvSpPr>
            <p:spPr>
              <a:xfrm>
                <a:off x="2514543" y="-136627"/>
                <a:ext cx="9784830" cy="1015663"/>
              </a:xfrm>
              <a:prstGeom prst="rect">
                <a:avLst/>
              </a:prstGeom>
              <a:blipFill>
                <a:blip r:embed="rId4"/>
                <a:stretch>
                  <a:fillRect l="-1813" b="-17284"/>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98610993-BF10-6C0C-1FDD-C6E818C2DE07}"/>
              </a:ext>
            </a:extLst>
          </p:cNvPr>
          <p:cNvPicPr>
            <a:picLocks noChangeAspect="1"/>
          </p:cNvPicPr>
          <p:nvPr/>
        </p:nvPicPr>
        <p:blipFill>
          <a:blip r:embed="rId5">
            <a:extLst>
              <a:ext uri="{28A0092B-C50C-407E-A947-70E740481C1C}">
                <a14:useLocalDpi xmlns:a14="http://schemas.microsoft.com/office/drawing/2010/main" val="0"/>
              </a:ext>
            </a:extLst>
          </a:blip>
          <a:srcRect l="7841" t="32219" r="87887" b="30978"/>
          <a:stretch>
            <a:fillRect/>
          </a:stretch>
        </p:blipFill>
        <p:spPr>
          <a:xfrm>
            <a:off x="2751130" y="3740187"/>
            <a:ext cx="418455" cy="3604116"/>
          </a:xfrm>
          <a:prstGeom prst="rect">
            <a:avLst/>
          </a:prstGeom>
        </p:spPr>
      </p:pic>
      <p:pic>
        <p:nvPicPr>
          <p:cNvPr id="4" name="Picture 3">
            <a:extLst>
              <a:ext uri="{FF2B5EF4-FFF2-40B4-BE49-F238E27FC236}">
                <a16:creationId xmlns:a16="http://schemas.microsoft.com/office/drawing/2014/main" id="{262201B4-9F06-3594-C994-E1DCA571E6AB}"/>
              </a:ext>
            </a:extLst>
          </p:cNvPr>
          <p:cNvPicPr>
            <a:picLocks noChangeAspect="1"/>
          </p:cNvPicPr>
          <p:nvPr/>
        </p:nvPicPr>
        <p:blipFill>
          <a:blip r:embed="rId6">
            <a:extLst>
              <a:ext uri="{28A0092B-C50C-407E-A947-70E740481C1C}">
                <a14:useLocalDpi xmlns:a14="http://schemas.microsoft.com/office/drawing/2010/main" val="0"/>
              </a:ext>
            </a:extLst>
          </a:blip>
          <a:srcRect l="37892" t="93796" r="35264" b="2581"/>
          <a:stretch>
            <a:fillRect/>
          </a:stretch>
        </p:blipFill>
        <p:spPr>
          <a:xfrm>
            <a:off x="6169455" y="8610140"/>
            <a:ext cx="2628900" cy="354780"/>
          </a:xfrm>
          <a:prstGeom prst="rect">
            <a:avLst/>
          </a:prstGeom>
        </p:spPr>
      </p:pic>
    </p:spTree>
    <p:extLst>
      <p:ext uri="{BB962C8B-B14F-4D97-AF65-F5344CB8AC3E}">
        <p14:creationId xmlns:p14="http://schemas.microsoft.com/office/powerpoint/2010/main" val="40376494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CDDB5-9BA7-2487-B412-A67848D4ECF5}"/>
            </a:ext>
          </a:extLst>
        </p:cNvPr>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577D37C6-E009-06EC-DABD-B3E0CD327396}"/>
              </a:ext>
            </a:extLst>
          </p:cNvPr>
          <p:cNvSpPr>
            <a:spLocks noGrp="1"/>
          </p:cNvSpPr>
          <p:nvPr>
            <p:ph idx="1"/>
          </p:nvPr>
        </p:nvSpPr>
        <p:spPr>
          <a:xfrm>
            <a:off x="305752" y="1541782"/>
            <a:ext cx="3480436" cy="502702"/>
          </a:xfrm>
        </p:spPr>
        <p:txBody>
          <a:bodyPr>
            <a:normAutofit/>
          </a:bodyPr>
          <a:lstStyle/>
          <a:p>
            <a:pPr marL="0" indent="0">
              <a:buNone/>
            </a:pPr>
            <a:r>
              <a:rPr lang="en-US" altLang="ja-JP" sz="2800" dirty="0">
                <a:latin typeface="Arial" panose="020B0604020202020204" pitchFamily="34" charset="0"/>
                <a:cs typeface="Arial" panose="020B0604020202020204" pitchFamily="34" charset="0"/>
              </a:rPr>
              <a:t>Cu(010) 50 atoms:</a:t>
            </a:r>
          </a:p>
        </p:txBody>
      </p:sp>
      <p:sp>
        <p:nvSpPr>
          <p:cNvPr id="9" name="テキスト ボックス 8">
            <a:extLst>
              <a:ext uri="{FF2B5EF4-FFF2-40B4-BE49-F238E27FC236}">
                <a16:creationId xmlns:a16="http://schemas.microsoft.com/office/drawing/2014/main" id="{BB8F0A3D-DA44-7BAC-17FE-A56C98825D17}"/>
              </a:ext>
            </a:extLst>
          </p:cNvPr>
          <p:cNvSpPr txBox="1"/>
          <p:nvPr/>
        </p:nvSpPr>
        <p:spPr>
          <a:xfrm>
            <a:off x="3033039" y="128016"/>
            <a:ext cx="9138974"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Success of Renormalization method</a:t>
            </a:r>
          </a:p>
        </p:txBody>
      </p:sp>
      <p:grpSp>
        <p:nvGrpSpPr>
          <p:cNvPr id="2" name="Group 1">
            <a:extLst>
              <a:ext uri="{FF2B5EF4-FFF2-40B4-BE49-F238E27FC236}">
                <a16:creationId xmlns:a16="http://schemas.microsoft.com/office/drawing/2014/main" id="{0D1E3DBC-98A3-4254-3435-BD955976586F}"/>
              </a:ext>
            </a:extLst>
          </p:cNvPr>
          <p:cNvGrpSpPr/>
          <p:nvPr/>
        </p:nvGrpSpPr>
        <p:grpSpPr>
          <a:xfrm rot="20034302">
            <a:off x="2640558" y="5711545"/>
            <a:ext cx="2112140" cy="1881228"/>
            <a:chOff x="8961004" y="2774819"/>
            <a:chExt cx="5514024" cy="4911198"/>
          </a:xfrm>
        </p:grpSpPr>
        <p:cxnSp>
          <p:nvCxnSpPr>
            <p:cNvPr id="4" name="Straight Arrow Connector 3">
              <a:extLst>
                <a:ext uri="{FF2B5EF4-FFF2-40B4-BE49-F238E27FC236}">
                  <a16:creationId xmlns:a16="http://schemas.microsoft.com/office/drawing/2014/main" id="{0BBEE6A4-6734-CB54-29EB-9F106FDF356D}"/>
                </a:ext>
              </a:extLst>
            </p:cNvPr>
            <p:cNvCxnSpPr>
              <a:cxnSpLocks/>
            </p:cNvCxnSpPr>
            <p:nvPr/>
          </p:nvCxnSpPr>
          <p:spPr>
            <a:xfrm rot="1565698" flipH="1" flipV="1">
              <a:off x="11865122" y="2774819"/>
              <a:ext cx="995492" cy="4339297"/>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 name="Straight Arrow Connector 4">
              <a:extLst>
                <a:ext uri="{FF2B5EF4-FFF2-40B4-BE49-F238E27FC236}">
                  <a16:creationId xmlns:a16="http://schemas.microsoft.com/office/drawing/2014/main" id="{106EA448-39AA-8D54-639F-73228027816B}"/>
                </a:ext>
              </a:extLst>
            </p:cNvPr>
            <p:cNvCxnSpPr>
              <a:cxnSpLocks/>
            </p:cNvCxnSpPr>
            <p:nvPr/>
          </p:nvCxnSpPr>
          <p:spPr>
            <a:xfrm rot="1565698" flipV="1">
              <a:off x="12281403" y="5293470"/>
              <a:ext cx="2193625" cy="2392547"/>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3640141-0506-4E5A-5AC1-4B80EDD470AD}"/>
                </a:ext>
              </a:extLst>
            </p:cNvPr>
            <p:cNvCxnSpPr>
              <a:cxnSpLocks/>
            </p:cNvCxnSpPr>
            <p:nvPr/>
          </p:nvCxnSpPr>
          <p:spPr>
            <a:xfrm rot="1565698" flipH="1" flipV="1">
              <a:off x="8961004" y="6014336"/>
              <a:ext cx="3143183" cy="407156"/>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pic>
        <p:nvPicPr>
          <p:cNvPr id="14" name="図 13" descr="グラフ, バブル チャート">
            <a:extLst>
              <a:ext uri="{FF2B5EF4-FFF2-40B4-BE49-F238E27FC236}">
                <a16:creationId xmlns:a16="http://schemas.microsoft.com/office/drawing/2014/main" id="{788F3ED0-581C-409D-3B32-BD152C8A27EA}"/>
              </a:ext>
            </a:extLst>
          </p:cNvPr>
          <p:cNvPicPr>
            <a:picLocks noChangeAspect="1"/>
          </p:cNvPicPr>
          <p:nvPr/>
        </p:nvPicPr>
        <p:blipFill>
          <a:blip r:embed="rId2">
            <a:extLst>
              <a:ext uri="{28A0092B-C50C-407E-A947-70E740481C1C}">
                <a14:useLocalDpi xmlns:a14="http://schemas.microsoft.com/office/drawing/2010/main" val="0"/>
              </a:ext>
            </a:extLst>
          </a:blip>
          <a:srcRect l="19026" t="21133" r="28384" b="25748"/>
          <a:stretch>
            <a:fillRect/>
          </a:stretch>
        </p:blipFill>
        <p:spPr>
          <a:xfrm>
            <a:off x="4991729" y="3476151"/>
            <a:ext cx="4329113" cy="4047218"/>
          </a:xfrm>
          <a:prstGeom prst="rect">
            <a:avLst/>
          </a:prstGeom>
        </p:spPr>
      </p:pic>
      <p:sp>
        <p:nvSpPr>
          <p:cNvPr id="13" name="object 11">
            <a:extLst>
              <a:ext uri="{FF2B5EF4-FFF2-40B4-BE49-F238E27FC236}">
                <a16:creationId xmlns:a16="http://schemas.microsoft.com/office/drawing/2014/main" id="{2EBC8DB5-495E-956A-6994-E87F8E751F62}"/>
              </a:ext>
            </a:extLst>
          </p:cNvPr>
          <p:cNvSpPr txBox="1"/>
          <p:nvPr/>
        </p:nvSpPr>
        <p:spPr>
          <a:xfrm>
            <a:off x="3473496" y="5085299"/>
            <a:ext cx="625384" cy="443711"/>
          </a:xfrm>
          <a:prstGeom prst="rect">
            <a:avLst/>
          </a:prstGeom>
        </p:spPr>
        <p:txBody>
          <a:bodyPr vert="horz" wrap="square" lIns="0" tIns="12700" rIns="0" bIns="0" rtlCol="0">
            <a:spAutoFit/>
          </a:bodyPr>
          <a:lstStyle/>
          <a:p>
            <a:pPr marL="12700">
              <a:lnSpc>
                <a:spcPct val="100000"/>
              </a:lnSpc>
              <a:spcBef>
                <a:spcPts val="100"/>
              </a:spcBef>
            </a:pPr>
            <a:r>
              <a:rPr sz="2800" spc="-20" dirty="0">
                <a:latin typeface="Arial" panose="020B0604020202020204" pitchFamily="34" charset="0"/>
                <a:cs typeface="Arial" panose="020B0604020202020204" pitchFamily="34" charset="0"/>
              </a:rPr>
              <a:t>z</a:t>
            </a:r>
            <a:endParaRPr sz="2800" dirty="0">
              <a:latin typeface="Arial" panose="020B0604020202020204" pitchFamily="34" charset="0"/>
              <a:cs typeface="Arial" panose="020B0604020202020204" pitchFamily="34" charset="0"/>
            </a:endParaRPr>
          </a:p>
        </p:txBody>
      </p:sp>
      <p:sp>
        <p:nvSpPr>
          <p:cNvPr id="15" name="object 11">
            <a:extLst>
              <a:ext uri="{FF2B5EF4-FFF2-40B4-BE49-F238E27FC236}">
                <a16:creationId xmlns:a16="http://schemas.microsoft.com/office/drawing/2014/main" id="{679E64E9-5FE5-EE20-3D7F-193B20D462DB}"/>
              </a:ext>
            </a:extLst>
          </p:cNvPr>
          <p:cNvSpPr txBox="1"/>
          <p:nvPr/>
        </p:nvSpPr>
        <p:spPr>
          <a:xfrm>
            <a:off x="2551458" y="6663246"/>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x</a:t>
            </a:r>
            <a:endParaRPr sz="2800" dirty="0">
              <a:latin typeface="Arial" panose="020B0604020202020204" pitchFamily="34" charset="0"/>
              <a:cs typeface="Arial" panose="020B0604020202020204" pitchFamily="34" charset="0"/>
            </a:endParaRPr>
          </a:p>
        </p:txBody>
      </p:sp>
      <p:sp>
        <p:nvSpPr>
          <p:cNvPr id="16" name="object 11">
            <a:extLst>
              <a:ext uri="{FF2B5EF4-FFF2-40B4-BE49-F238E27FC236}">
                <a16:creationId xmlns:a16="http://schemas.microsoft.com/office/drawing/2014/main" id="{3D729683-7E9D-A49B-A3B1-D102C1B5A347}"/>
              </a:ext>
            </a:extLst>
          </p:cNvPr>
          <p:cNvSpPr txBox="1"/>
          <p:nvPr/>
        </p:nvSpPr>
        <p:spPr>
          <a:xfrm>
            <a:off x="4900055" y="5894214"/>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y</a:t>
            </a:r>
            <a:endParaRPr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806786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p:txBody>
          <a:bodyPr>
            <a:normAutofit/>
          </a:bodyPr>
          <a:lstStyle/>
          <a:p>
            <a:r>
              <a:rPr lang="en-US" altLang="ja-JP" dirty="0">
                <a:latin typeface="Arial" panose="020B0604020202020204" pitchFamily="34" charset="0"/>
                <a:cs typeface="Arial" panose="020B0604020202020204" pitchFamily="34" charset="0"/>
              </a:rPr>
              <a:t>All spectra are:</a:t>
            </a:r>
            <a:endParaRPr kumimoji="1" lang="ja-JP" altLang="en-US" dirty="0">
              <a:latin typeface="Arial" panose="020B0604020202020204" pitchFamily="34" charset="0"/>
              <a:cs typeface="Arial" panose="020B0604020202020204" pitchFamily="34" charset="0"/>
            </a:endParaRPr>
          </a:p>
        </p:txBody>
      </p:sp>
      <p:pic>
        <p:nvPicPr>
          <p:cNvPr id="12" name="図 11" descr="ダイアグラム"/>
          <p:cNvPicPr>
            <a:picLocks noChangeAspect="1"/>
          </p:cNvPicPr>
          <p:nvPr/>
        </p:nvPicPr>
        <p:blipFill>
          <a:blip r:embed="rId2">
            <a:extLst>
              <a:ext uri="{28A0092B-C50C-407E-A947-70E740481C1C}">
                <a14:useLocalDpi xmlns:a14="http://schemas.microsoft.com/office/drawing/2010/main" val="0"/>
              </a:ext>
            </a:extLst>
          </a:blip>
          <a:srcRect l="3229" b="3243"/>
          <a:stretch>
            <a:fillRect/>
          </a:stretch>
        </p:blipFill>
        <p:spPr>
          <a:xfrm>
            <a:off x="2586038" y="1721243"/>
            <a:ext cx="10500375" cy="7265595"/>
          </a:xfrm>
          <a:prstGeom prst="rect">
            <a:avLst/>
          </a:prstGeom>
        </p:spPr>
      </p:pic>
      <p:sp>
        <p:nvSpPr>
          <p:cNvPr id="6" name="テキスト ボックス 5"/>
          <p:cNvSpPr txBox="1"/>
          <p:nvPr/>
        </p:nvSpPr>
        <p:spPr>
          <a:xfrm>
            <a:off x="4863175" y="9333991"/>
            <a:ext cx="3337851"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Spectral radius &gt; 1</a:t>
            </a:r>
            <a:endParaRPr kumimoji="1" lang="ja-JP" altLang="en-US" sz="2800" dirty="0">
              <a:latin typeface="Arial" panose="020B0604020202020204" pitchFamily="34" charset="0"/>
              <a:cs typeface="Arial" panose="020B0604020202020204" pitchFamily="34" charset="0"/>
            </a:endParaRPr>
          </a:p>
        </p:txBody>
      </p:sp>
      <p:sp>
        <p:nvSpPr>
          <p:cNvPr id="7" name="テキスト ボックス 6"/>
          <p:cNvSpPr txBox="1"/>
          <p:nvPr/>
        </p:nvSpPr>
        <p:spPr>
          <a:xfrm>
            <a:off x="2778206" y="128016"/>
            <a:ext cx="10053373"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Renormalization method - eigenvalues -</a:t>
            </a:r>
          </a:p>
        </p:txBody>
      </p:sp>
      <p:sp>
        <p:nvSpPr>
          <p:cNvPr id="3" name="テキスト ボックス 7">
            <a:extLst>
              <a:ext uri="{FF2B5EF4-FFF2-40B4-BE49-F238E27FC236}">
                <a16:creationId xmlns:a16="http://schemas.microsoft.com/office/drawing/2014/main" id="{6B6E8ED0-C0C4-854B-CEFB-3935BDBE9165}"/>
              </a:ext>
            </a:extLst>
          </p:cNvPr>
          <p:cNvSpPr txBox="1"/>
          <p:nvPr/>
        </p:nvSpPr>
        <p:spPr>
          <a:xfrm>
            <a:off x="5680529" y="8877733"/>
            <a:ext cx="1520372" cy="461665"/>
          </a:xfrm>
          <a:prstGeom prst="rect">
            <a:avLst/>
          </a:prstGeom>
          <a:noFill/>
        </p:spPr>
        <p:txBody>
          <a:bodyPr wrap="square" rtlCol="0">
            <a:spAutoFit/>
          </a:bodyPr>
          <a:lstStyle/>
          <a:p>
            <a:r>
              <a:rPr kumimoji="1" lang="en-US" altLang="ja-JP" sz="2400" dirty="0">
                <a:latin typeface="Arial" panose="020B0604020202020204" pitchFamily="34" charset="0"/>
                <a:cs typeface="Arial" panose="020B0604020202020204" pitchFamily="34" charset="0"/>
              </a:rPr>
              <a:t>Real part</a:t>
            </a:r>
            <a:endParaRPr kumimoji="1" lang="ja-JP" altLang="en-US" sz="2400" dirty="0">
              <a:latin typeface="Arial" panose="020B0604020202020204" pitchFamily="34" charset="0"/>
              <a:cs typeface="Arial" panose="020B0604020202020204" pitchFamily="34" charset="0"/>
            </a:endParaRPr>
          </a:p>
        </p:txBody>
      </p:sp>
      <p:sp>
        <p:nvSpPr>
          <p:cNvPr id="4" name="テキスト ボックス 7">
            <a:extLst>
              <a:ext uri="{FF2B5EF4-FFF2-40B4-BE49-F238E27FC236}">
                <a16:creationId xmlns:a16="http://schemas.microsoft.com/office/drawing/2014/main" id="{79DAC757-34BA-D206-CC63-9260BBA15A18}"/>
              </a:ext>
            </a:extLst>
          </p:cNvPr>
          <p:cNvSpPr txBox="1"/>
          <p:nvPr/>
        </p:nvSpPr>
        <p:spPr>
          <a:xfrm rot="16200000">
            <a:off x="1389888" y="5247693"/>
            <a:ext cx="2322631" cy="461665"/>
          </a:xfrm>
          <a:prstGeom prst="rect">
            <a:avLst/>
          </a:prstGeom>
          <a:noFill/>
        </p:spPr>
        <p:txBody>
          <a:bodyPr wrap="square" rtlCol="0">
            <a:spAutoFit/>
          </a:bodyPr>
          <a:lstStyle/>
          <a:p>
            <a:r>
              <a:rPr kumimoji="1" lang="en-US" altLang="ja-JP" sz="2400" dirty="0">
                <a:latin typeface="Arial" panose="020B0604020202020204" pitchFamily="34" charset="0"/>
                <a:cs typeface="Arial" panose="020B0604020202020204" pitchFamily="34" charset="0"/>
              </a:rPr>
              <a:t>Imaginary part</a:t>
            </a:r>
            <a:endParaRPr kumimoji="1" lang="ja-JP" alt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64779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1005840" y="1341756"/>
            <a:ext cx="12618720" cy="6381962"/>
          </a:xfrm>
        </p:spPr>
        <p:txBody>
          <a:bodyPr/>
          <a:lstStyle/>
          <a:p>
            <a:r>
              <a:rPr kumimoji="1" lang="en-US" altLang="ja-JP" dirty="0">
                <a:latin typeface="Arial" panose="020B0604020202020204" pitchFamily="34" charset="0"/>
                <a:cs typeface="Arial" panose="020B0604020202020204" pitchFamily="34" charset="0"/>
              </a:rPr>
              <a:t>Renormalization:</a:t>
            </a:r>
          </a:p>
          <a:p>
            <a:endParaRPr kumimoji="1" lang="ja-JP" altLang="en-US" dirty="0"/>
          </a:p>
        </p:txBody>
      </p:sp>
      <p:sp>
        <p:nvSpPr>
          <p:cNvPr id="8" name="テキスト ボックス 7"/>
          <p:cNvSpPr txBox="1"/>
          <p:nvPr/>
        </p:nvSpPr>
        <p:spPr>
          <a:xfrm>
            <a:off x="4864608" y="9339398"/>
            <a:ext cx="3311071"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Spectral radius &lt; 1</a:t>
            </a:r>
            <a:endParaRPr kumimoji="1" lang="ja-JP" altLang="en-US" sz="2800" dirty="0">
              <a:latin typeface="Arial" panose="020B0604020202020204" pitchFamily="34" charset="0"/>
              <a:cs typeface="Arial" panose="020B0604020202020204" pitchFamily="34" charset="0"/>
            </a:endParaRPr>
          </a:p>
        </p:txBody>
      </p:sp>
      <p:sp>
        <p:nvSpPr>
          <p:cNvPr id="3" name="テキスト ボックス 6">
            <a:extLst>
              <a:ext uri="{FF2B5EF4-FFF2-40B4-BE49-F238E27FC236}">
                <a16:creationId xmlns:a16="http://schemas.microsoft.com/office/drawing/2014/main" id="{C281E05E-B334-DD15-92FE-7D60A21295C7}"/>
              </a:ext>
            </a:extLst>
          </p:cNvPr>
          <p:cNvSpPr txBox="1"/>
          <p:nvPr/>
        </p:nvSpPr>
        <p:spPr>
          <a:xfrm>
            <a:off x="2778206" y="128016"/>
            <a:ext cx="10053373"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Renormalization method - eigenvalues -</a:t>
            </a:r>
          </a:p>
        </p:txBody>
      </p:sp>
      <p:grpSp>
        <p:nvGrpSpPr>
          <p:cNvPr id="6" name="Group 5">
            <a:extLst>
              <a:ext uri="{FF2B5EF4-FFF2-40B4-BE49-F238E27FC236}">
                <a16:creationId xmlns:a16="http://schemas.microsoft.com/office/drawing/2014/main" id="{9C07342D-0026-F722-E9C3-A8F2FF523097}"/>
              </a:ext>
            </a:extLst>
          </p:cNvPr>
          <p:cNvGrpSpPr/>
          <p:nvPr/>
        </p:nvGrpSpPr>
        <p:grpSpPr>
          <a:xfrm>
            <a:off x="2330829" y="1843088"/>
            <a:ext cx="9910241" cy="7482022"/>
            <a:chOff x="2273677" y="1900240"/>
            <a:chExt cx="9910241" cy="7482022"/>
          </a:xfrm>
        </p:grpSpPr>
        <p:pic>
          <p:nvPicPr>
            <p:cNvPr id="7" name="図 6" descr="グラフ"/>
            <p:cNvPicPr>
              <a:picLocks noChangeAspect="1"/>
            </p:cNvPicPr>
            <p:nvPr/>
          </p:nvPicPr>
          <p:blipFill>
            <a:blip r:embed="rId2">
              <a:extLst>
                <a:ext uri="{28A0092B-C50C-407E-A947-70E740481C1C}">
                  <a14:useLocalDpi xmlns:a14="http://schemas.microsoft.com/office/drawing/2010/main" val="0"/>
                </a:ext>
              </a:extLst>
            </a:blip>
            <a:srcRect l="5393" t="2409" b="2772"/>
            <a:stretch>
              <a:fillRect/>
            </a:stretch>
          </p:blipFill>
          <p:spPr>
            <a:xfrm>
              <a:off x="2587752" y="1900240"/>
              <a:ext cx="9596166" cy="7129460"/>
            </a:xfrm>
            <a:prstGeom prst="rect">
              <a:avLst/>
            </a:prstGeom>
          </p:spPr>
        </p:pic>
        <p:sp>
          <p:nvSpPr>
            <p:cNvPr id="4" name="テキスト ボックス 7">
              <a:extLst>
                <a:ext uri="{FF2B5EF4-FFF2-40B4-BE49-F238E27FC236}">
                  <a16:creationId xmlns:a16="http://schemas.microsoft.com/office/drawing/2014/main" id="{B506C10D-EE3B-9D45-A5AC-40529B4B5912}"/>
                </a:ext>
              </a:extLst>
            </p:cNvPr>
            <p:cNvSpPr txBox="1"/>
            <p:nvPr/>
          </p:nvSpPr>
          <p:spPr>
            <a:xfrm>
              <a:off x="5637665" y="8920597"/>
              <a:ext cx="1520372" cy="461665"/>
            </a:xfrm>
            <a:prstGeom prst="rect">
              <a:avLst/>
            </a:prstGeom>
            <a:noFill/>
          </p:spPr>
          <p:txBody>
            <a:bodyPr wrap="square" rtlCol="0">
              <a:spAutoFit/>
            </a:bodyPr>
            <a:lstStyle/>
            <a:p>
              <a:r>
                <a:rPr kumimoji="1" lang="en-US" altLang="ja-JP" sz="2400" dirty="0">
                  <a:latin typeface="Arial" panose="020B0604020202020204" pitchFamily="34" charset="0"/>
                  <a:cs typeface="Arial" panose="020B0604020202020204" pitchFamily="34" charset="0"/>
                </a:rPr>
                <a:t>Real part</a:t>
              </a:r>
              <a:endParaRPr kumimoji="1" lang="ja-JP" altLang="en-US" sz="2400" dirty="0">
                <a:latin typeface="Arial" panose="020B0604020202020204" pitchFamily="34" charset="0"/>
                <a:cs typeface="Arial" panose="020B0604020202020204" pitchFamily="34" charset="0"/>
              </a:endParaRPr>
            </a:p>
          </p:txBody>
        </p:sp>
        <p:sp>
          <p:nvSpPr>
            <p:cNvPr id="5" name="テキスト ボックス 7">
              <a:extLst>
                <a:ext uri="{FF2B5EF4-FFF2-40B4-BE49-F238E27FC236}">
                  <a16:creationId xmlns:a16="http://schemas.microsoft.com/office/drawing/2014/main" id="{871E210A-C2D3-6376-143C-D2CB1C5539BD}"/>
                </a:ext>
              </a:extLst>
            </p:cNvPr>
            <p:cNvSpPr txBox="1"/>
            <p:nvPr/>
          </p:nvSpPr>
          <p:spPr>
            <a:xfrm rot="16200000">
              <a:off x="1343194" y="5304845"/>
              <a:ext cx="2322631" cy="461665"/>
            </a:xfrm>
            <a:prstGeom prst="rect">
              <a:avLst/>
            </a:prstGeom>
            <a:noFill/>
          </p:spPr>
          <p:txBody>
            <a:bodyPr wrap="square" rtlCol="0">
              <a:spAutoFit/>
            </a:bodyPr>
            <a:lstStyle/>
            <a:p>
              <a:r>
                <a:rPr kumimoji="1" lang="en-US" altLang="ja-JP" sz="2400" dirty="0">
                  <a:latin typeface="Arial" panose="020B0604020202020204" pitchFamily="34" charset="0"/>
                  <a:cs typeface="Arial" panose="020B0604020202020204" pitchFamily="34" charset="0"/>
                </a:rPr>
                <a:t>Imaginary part</a:t>
              </a:r>
              <a:endParaRPr kumimoji="1" lang="ja-JP" altLang="en-US" sz="24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1640653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p:txBody>
          <a:bodyPr/>
          <a:lstStyle/>
          <a:p>
            <a:r>
              <a:rPr lang="en-US" altLang="ja-JP" dirty="0">
                <a:latin typeface="Arial" panose="020B0604020202020204" pitchFamily="34" charset="0"/>
                <a:cs typeface="Arial" panose="020B0604020202020204" pitchFamily="34" charset="0"/>
              </a:rPr>
              <a:t>Methodology: </a:t>
            </a:r>
            <a:r>
              <a:rPr kumimoji="1" lang="en-US" altLang="ja-JP" dirty="0">
                <a:latin typeface="Arial" panose="020B0604020202020204" pitchFamily="34" charset="0"/>
                <a:cs typeface="Arial" panose="020B0604020202020204" pitchFamily="34" charset="0"/>
              </a:rPr>
              <a:t>calculate ω only for dense atomic chains and then use it for </a:t>
            </a:r>
            <a:r>
              <a:rPr lang="en-US" altLang="ja-JP" dirty="0">
                <a:latin typeface="Arial" panose="020B0604020202020204" pitchFamily="34" charset="0"/>
                <a:cs typeface="Arial" panose="020B0604020202020204" pitchFamily="34" charset="0"/>
              </a:rPr>
              <a:t>the</a:t>
            </a:r>
            <a:r>
              <a:rPr kumimoji="1" lang="en-US" altLang="ja-JP" dirty="0">
                <a:latin typeface="Arial" panose="020B0604020202020204" pitchFamily="34" charset="0"/>
                <a:cs typeface="Arial" panose="020B0604020202020204" pitchFamily="34" charset="0"/>
              </a:rPr>
              <a:t> full cluster.</a:t>
            </a:r>
          </a:p>
          <a:p>
            <a:endParaRPr lang="en-US" altLang="ja-JP" dirty="0"/>
          </a:p>
          <a:p>
            <a:r>
              <a:rPr lang="en-US" altLang="ja-JP" dirty="0">
                <a:latin typeface="Arial" panose="020B0604020202020204" pitchFamily="34" charset="0"/>
                <a:cs typeface="Arial" panose="020B0604020202020204" pitchFamily="34" charset="0"/>
              </a:rPr>
              <a:t>e</a:t>
            </a:r>
            <a:r>
              <a:rPr kumimoji="1" lang="en-US" altLang="ja-JP" dirty="0">
                <a:latin typeface="Arial" panose="020B0604020202020204" pitchFamily="34" charset="0"/>
                <a:cs typeface="Arial" panose="020B0604020202020204" pitchFamily="34" charset="0"/>
              </a:rPr>
              <a:t>.g.:</a:t>
            </a:r>
          </a:p>
          <a:p>
            <a:endParaRPr kumimoji="1" lang="ja-JP" altLang="en-US" dirty="0"/>
          </a:p>
        </p:txBody>
      </p:sp>
      <p:sp>
        <p:nvSpPr>
          <p:cNvPr id="6" name="ZoneTexte 142"/>
          <p:cNvSpPr txBox="1"/>
          <p:nvPr/>
        </p:nvSpPr>
        <p:spPr>
          <a:xfrm>
            <a:off x="2420947" y="2395635"/>
            <a:ext cx="7913224" cy="2554545"/>
          </a:xfrm>
          <a:prstGeom prst="rect">
            <a:avLst/>
          </a:prstGeom>
          <a:noFill/>
        </p:spPr>
        <p:txBody>
          <a:bodyPr wrap="square" rtlCol="0">
            <a:spAutoFit/>
          </a:bodyPr>
          <a:lstStyle/>
          <a:p>
            <a:pPr algn="r"/>
            <a:r>
              <a:rPr lang="en-GB" sz="2800" dirty="0">
                <a:latin typeface="Arial" panose="020B0604020202020204" pitchFamily="34" charset="0"/>
                <a:cs typeface="Arial" panose="020B0604020202020204" pitchFamily="34" charset="0"/>
              </a:rPr>
              <a:t>84 atoms cluster of Pt</a:t>
            </a:r>
          </a:p>
          <a:p>
            <a:pPr algn="r"/>
            <a:r>
              <a:rPr lang="en-GB" sz="2800" dirty="0">
                <a:latin typeface="Arial" panose="020B0604020202020204" pitchFamily="34" charset="0"/>
                <a:cs typeface="Arial" panose="020B0604020202020204" pitchFamily="34" charset="0"/>
              </a:rPr>
              <a:t>Spectral radius = 1,09 @ 410 eV</a:t>
            </a:r>
          </a:p>
          <a:p>
            <a:pPr algn="r"/>
            <a:endParaRPr lang="en-GB" sz="2000" dirty="0"/>
          </a:p>
          <a:p>
            <a:pPr marL="342900" indent="-342900">
              <a:buFont typeface="+mj-lt"/>
              <a:buAutoNum type="arabicPeriod"/>
            </a:pPr>
            <a:r>
              <a:rPr lang="en-GB" sz="2800" dirty="0">
                <a:latin typeface="Arial" panose="020B0604020202020204" pitchFamily="34" charset="0"/>
                <a:cs typeface="Arial" panose="020B0604020202020204" pitchFamily="34" charset="0"/>
              </a:rPr>
              <a:t>Spectral radius follows the same trend than Perovskites</a:t>
            </a:r>
          </a:p>
          <a:p>
            <a:pPr marL="342900" indent="-342900">
              <a:buFont typeface="+mj-lt"/>
              <a:buAutoNum type="arabicPeriod"/>
            </a:pPr>
            <a:r>
              <a:rPr lang="en-GB" sz="2800" dirty="0">
                <a:latin typeface="Arial" panose="020B0604020202020204" pitchFamily="34" charset="0"/>
                <a:cs typeface="Arial" panose="020B0604020202020204" pitchFamily="34" charset="0"/>
              </a:rPr>
              <a:t>Can still be computed by MI to aid comparison</a:t>
            </a:r>
          </a:p>
        </p:txBody>
      </p:sp>
      <p:grpSp>
        <p:nvGrpSpPr>
          <p:cNvPr id="69" name="グループ化 68"/>
          <p:cNvGrpSpPr/>
          <p:nvPr/>
        </p:nvGrpSpPr>
        <p:grpSpPr>
          <a:xfrm>
            <a:off x="10309733" y="2133564"/>
            <a:ext cx="4455491" cy="1780061"/>
            <a:chOff x="9638668" y="2133450"/>
            <a:chExt cx="4455491" cy="1780061"/>
          </a:xfrm>
        </p:grpSpPr>
        <p:pic>
          <p:nvPicPr>
            <p:cNvPr id="7" name="Image 6"/>
            <p:cNvPicPr>
              <a:picLocks noChangeAspect="1"/>
            </p:cNvPicPr>
            <p:nvPr/>
          </p:nvPicPr>
          <p:blipFill rotWithShape="1">
            <a:blip r:embed="rId3" cstate="print">
              <a:extLst>
                <a:ext uri="{28A0092B-C50C-407E-A947-70E740481C1C}">
                  <a14:useLocalDpi xmlns:a14="http://schemas.microsoft.com/office/drawing/2010/main" val="0"/>
                </a:ext>
              </a:extLst>
            </a:blip>
            <a:srcRect l="23624" t="26284" r="21251" b="23252"/>
            <a:stretch>
              <a:fillRect/>
            </a:stretch>
          </p:blipFill>
          <p:spPr>
            <a:xfrm>
              <a:off x="9638668" y="2133450"/>
              <a:ext cx="2595923" cy="1780061"/>
            </a:xfrm>
            <a:prstGeom prst="rect">
              <a:avLst/>
            </a:prstGeom>
          </p:spPr>
        </p:pic>
        <p:sp>
          <p:nvSpPr>
            <p:cNvPr id="8" name="Rectangle 61"/>
            <p:cNvSpPr/>
            <p:nvPr/>
          </p:nvSpPr>
          <p:spPr>
            <a:xfrm>
              <a:off x="11746605" y="2140738"/>
              <a:ext cx="1202070" cy="477054"/>
            </a:xfrm>
            <a:prstGeom prst="rect">
              <a:avLst/>
            </a:prstGeom>
            <a:noFill/>
          </p:spPr>
          <p:txBody>
            <a:bodyPr wrap="square" lIns="91440" tIns="45720" rIns="91440" bIns="45720">
              <a:spAutoFit/>
            </a:bodyPr>
            <a:lstStyle/>
            <a:p>
              <a:pPr algn="ctr"/>
              <a:r>
                <a:rPr lang="fr-FR" sz="25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Pt</a:t>
              </a:r>
            </a:p>
          </p:txBody>
        </p:sp>
        <p:sp>
          <p:nvSpPr>
            <p:cNvPr id="9" name="ZoneTexte 140"/>
            <p:cNvSpPr txBox="1"/>
            <p:nvPr/>
          </p:nvSpPr>
          <p:spPr>
            <a:xfrm>
              <a:off x="11803190" y="3034038"/>
              <a:ext cx="2290969" cy="523220"/>
            </a:xfrm>
            <a:prstGeom prst="rect">
              <a:avLst/>
            </a:prstGeom>
            <a:noFill/>
          </p:spPr>
          <p:txBody>
            <a:bodyPr wrap="square" rtlCol="0">
              <a:spAutoFit/>
            </a:bodyPr>
            <a:lstStyle/>
            <a:p>
              <a:r>
                <a:rPr lang="en-GB" sz="2800" dirty="0">
                  <a:latin typeface="Arial" panose="020B0604020202020204" pitchFamily="34" charset="0"/>
                  <a:cs typeface="Arial" panose="020B0604020202020204" pitchFamily="34" charset="0"/>
                </a:rPr>
                <a:t>Emitter atom</a:t>
              </a:r>
            </a:p>
          </p:txBody>
        </p:sp>
        <p:sp>
          <p:nvSpPr>
            <p:cNvPr id="10" name="Forme libre 141"/>
            <p:cNvSpPr/>
            <p:nvPr/>
          </p:nvSpPr>
          <p:spPr>
            <a:xfrm>
              <a:off x="10885390" y="3529064"/>
              <a:ext cx="1321012" cy="359446"/>
            </a:xfrm>
            <a:custGeom>
              <a:avLst/>
              <a:gdLst>
                <a:gd name="connsiteX0" fmla="*/ 0 w 434109"/>
                <a:gd name="connsiteY0" fmla="*/ 0 h 452582"/>
                <a:gd name="connsiteX1" fmla="*/ 110837 w 434109"/>
                <a:gd name="connsiteY1" fmla="*/ 314036 h 452582"/>
                <a:gd name="connsiteX2" fmla="*/ 434109 w 434109"/>
                <a:gd name="connsiteY2" fmla="*/ 452582 h 452582"/>
                <a:gd name="connsiteX0-1" fmla="*/ 0 w 434109"/>
                <a:gd name="connsiteY0-2" fmla="*/ 0 h 452582"/>
                <a:gd name="connsiteX1-3" fmla="*/ 110837 w 434109"/>
                <a:gd name="connsiteY1-4" fmla="*/ 314036 h 452582"/>
                <a:gd name="connsiteX2-5" fmla="*/ 434109 w 434109"/>
                <a:gd name="connsiteY2-6" fmla="*/ 452582 h 452582"/>
                <a:gd name="connsiteX0-7" fmla="*/ 0 w 434109"/>
                <a:gd name="connsiteY0-8" fmla="*/ 0 h 452582"/>
                <a:gd name="connsiteX1-9" fmla="*/ 110837 w 434109"/>
                <a:gd name="connsiteY1-10" fmla="*/ 314036 h 452582"/>
                <a:gd name="connsiteX2-11" fmla="*/ 434109 w 434109"/>
                <a:gd name="connsiteY2-12" fmla="*/ 452582 h 452582"/>
                <a:gd name="connsiteX0-13" fmla="*/ 0 w 434109"/>
                <a:gd name="connsiteY0-14" fmla="*/ 0 h 452582"/>
                <a:gd name="connsiteX1-15" fmla="*/ 434109 w 434109"/>
                <a:gd name="connsiteY1-16" fmla="*/ 452582 h 452582"/>
                <a:gd name="connsiteX0-17" fmla="*/ 0 w 434109"/>
                <a:gd name="connsiteY0-18" fmla="*/ 0 h 452582"/>
                <a:gd name="connsiteX1-19" fmla="*/ 434109 w 434109"/>
                <a:gd name="connsiteY1-20" fmla="*/ 452582 h 452582"/>
                <a:gd name="connsiteX0-21" fmla="*/ 0 w 434109"/>
                <a:gd name="connsiteY0-22" fmla="*/ 0 h 452582"/>
                <a:gd name="connsiteX1-23" fmla="*/ 434109 w 434109"/>
                <a:gd name="connsiteY1-24" fmla="*/ 452582 h 452582"/>
                <a:gd name="connsiteX0-25" fmla="*/ 0 w 434109"/>
                <a:gd name="connsiteY0-26" fmla="*/ 0 h 452582"/>
                <a:gd name="connsiteX1-27" fmla="*/ 434109 w 434109"/>
                <a:gd name="connsiteY1-28" fmla="*/ 452582 h 452582"/>
                <a:gd name="connsiteX0-29" fmla="*/ 0 w 434109"/>
                <a:gd name="connsiteY0-30" fmla="*/ 0 h 203582"/>
                <a:gd name="connsiteX1-31" fmla="*/ 434109 w 434109"/>
                <a:gd name="connsiteY1-32" fmla="*/ 96982 h 203582"/>
                <a:gd name="connsiteX0-33" fmla="*/ 0 w 281709"/>
                <a:gd name="connsiteY0-34" fmla="*/ 350805 h 474010"/>
                <a:gd name="connsiteX1-35" fmla="*/ 281709 w 281709"/>
                <a:gd name="connsiteY1-36" fmla="*/ 3287 h 474010"/>
                <a:gd name="connsiteX0-37" fmla="*/ 10432 w 292141"/>
                <a:gd name="connsiteY0-38" fmla="*/ 362800 h 362800"/>
                <a:gd name="connsiteX1-39" fmla="*/ 292141 w 292141"/>
                <a:gd name="connsiteY1-40" fmla="*/ 15282 h 362800"/>
                <a:gd name="connsiteX0-41" fmla="*/ 10432 w 292141"/>
                <a:gd name="connsiteY0-42" fmla="*/ 362800 h 362800"/>
                <a:gd name="connsiteX1-43" fmla="*/ 292141 w 292141"/>
                <a:gd name="connsiteY1-44" fmla="*/ 15282 h 362800"/>
                <a:gd name="connsiteX0-45" fmla="*/ 25592 w 307301"/>
                <a:gd name="connsiteY0-46" fmla="*/ 348543 h 348543"/>
                <a:gd name="connsiteX1-47" fmla="*/ 307301 w 307301"/>
                <a:gd name="connsiteY1-48" fmla="*/ 1025 h 348543"/>
                <a:gd name="connsiteX0-49" fmla="*/ 125422 w 178531"/>
                <a:gd name="connsiteY0-50" fmla="*/ 589102 h 589102"/>
                <a:gd name="connsiteX1-51" fmla="*/ 178531 w 178531"/>
                <a:gd name="connsiteY1-52" fmla="*/ 284 h 589102"/>
                <a:gd name="connsiteX0-53" fmla="*/ 47355 w 100464"/>
                <a:gd name="connsiteY0-54" fmla="*/ 588818 h 588818"/>
                <a:gd name="connsiteX1-55" fmla="*/ 100464 w 100464"/>
                <a:gd name="connsiteY1-56" fmla="*/ 0 h 588818"/>
                <a:gd name="connsiteX0-57" fmla="*/ 52341 w 105450"/>
                <a:gd name="connsiteY0-58" fmla="*/ 588818 h 588818"/>
                <a:gd name="connsiteX1-59" fmla="*/ 105450 w 105450"/>
                <a:gd name="connsiteY1-60" fmla="*/ 0 h 588818"/>
                <a:gd name="connsiteX0-61" fmla="*/ 227639 w 227639"/>
                <a:gd name="connsiteY0-62" fmla="*/ 293543 h 293543"/>
                <a:gd name="connsiteX1-63" fmla="*/ 42623 w 227639"/>
                <a:gd name="connsiteY1-64" fmla="*/ 0 h 293543"/>
                <a:gd name="connsiteX0-65" fmla="*/ 239863 w 239863"/>
                <a:gd name="connsiteY0-66" fmla="*/ 293543 h 293912"/>
                <a:gd name="connsiteX1-67" fmla="*/ 54847 w 239863"/>
                <a:gd name="connsiteY1-68" fmla="*/ 0 h 293912"/>
                <a:gd name="connsiteX0-69" fmla="*/ 495938 w 495938"/>
                <a:gd name="connsiteY0-70" fmla="*/ 0 h 372008"/>
                <a:gd name="connsiteX1-71" fmla="*/ 28147 w 495938"/>
                <a:gd name="connsiteY1-72" fmla="*/ 333503 h 372008"/>
                <a:gd name="connsiteX0-73" fmla="*/ 523222 w 523222"/>
                <a:gd name="connsiteY0-74" fmla="*/ 0 h 359230"/>
                <a:gd name="connsiteX1-75" fmla="*/ 26795 w 523222"/>
                <a:gd name="connsiteY1-76" fmla="*/ 319871 h 359230"/>
                <a:gd name="connsiteX0-77" fmla="*/ 496427 w 496427"/>
                <a:gd name="connsiteY0-78" fmla="*/ 0 h 319871"/>
                <a:gd name="connsiteX1-79" fmla="*/ 0 w 496427"/>
                <a:gd name="connsiteY1-80" fmla="*/ 319871 h 319871"/>
                <a:gd name="connsiteX0-81" fmla="*/ 496427 w 496427"/>
                <a:gd name="connsiteY0-82" fmla="*/ 48161 h 368032"/>
                <a:gd name="connsiteX1-83" fmla="*/ 0 w 496427"/>
                <a:gd name="connsiteY1-84" fmla="*/ 368032 h 368032"/>
                <a:gd name="connsiteX0-85" fmla="*/ 496427 w 496761"/>
                <a:gd name="connsiteY0-86" fmla="*/ 189092 h 508963"/>
                <a:gd name="connsiteX1-87" fmla="*/ 0 w 496761"/>
                <a:gd name="connsiteY1-88" fmla="*/ 508963 h 508963"/>
                <a:gd name="connsiteX0-89" fmla="*/ 496427 w 496854"/>
                <a:gd name="connsiteY0-90" fmla="*/ 103420 h 547686"/>
                <a:gd name="connsiteX1-91" fmla="*/ 0 w 496854"/>
                <a:gd name="connsiteY1-92" fmla="*/ 423291 h 547686"/>
                <a:gd name="connsiteX0-93" fmla="*/ 496427 w 496427"/>
                <a:gd name="connsiteY0-94" fmla="*/ 0 h 514410"/>
                <a:gd name="connsiteX1-95" fmla="*/ 0 w 496427"/>
                <a:gd name="connsiteY1-96" fmla="*/ 319871 h 514410"/>
              </a:gdLst>
              <a:ahLst/>
              <a:cxnLst>
                <a:cxn ang="0">
                  <a:pos x="connsiteX0-1" y="connsiteY0-2"/>
                </a:cxn>
                <a:cxn ang="0">
                  <a:pos x="connsiteX1-3" y="connsiteY1-4"/>
                </a:cxn>
              </a:cxnLst>
              <a:rect l="l" t="t" r="r" b="b"/>
              <a:pathLst>
                <a:path w="496427" h="514410">
                  <a:moveTo>
                    <a:pt x="496427" y="0"/>
                  </a:moveTo>
                  <a:cubicBezTo>
                    <a:pt x="454452" y="171562"/>
                    <a:pt x="277669" y="839994"/>
                    <a:pt x="0" y="319871"/>
                  </a:cubicBezTo>
                </a:path>
              </a:pathLst>
            </a:custGeom>
            <a:noFill/>
            <a:ln>
              <a:solidFill>
                <a:schemeClr val="tx1"/>
              </a:solidFill>
              <a:headEnd type="none" w="med" len="med"/>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500" dirty="0"/>
            </a:p>
          </p:txBody>
        </p:sp>
      </p:grpSp>
      <p:grpSp>
        <p:nvGrpSpPr>
          <p:cNvPr id="71" name="グループ化 70"/>
          <p:cNvGrpSpPr/>
          <p:nvPr/>
        </p:nvGrpSpPr>
        <p:grpSpPr>
          <a:xfrm>
            <a:off x="1247313" y="5040279"/>
            <a:ext cx="10185793" cy="4628581"/>
            <a:chOff x="2675586" y="4614813"/>
            <a:chExt cx="9139645" cy="4153195"/>
          </a:xfrm>
        </p:grpSpPr>
        <p:sp>
          <p:nvSpPr>
            <p:cNvPr id="13" name="Rectangle à coins arrondis 154"/>
            <p:cNvSpPr/>
            <p:nvPr/>
          </p:nvSpPr>
          <p:spPr>
            <a:xfrm>
              <a:off x="6852196" y="4649437"/>
              <a:ext cx="4842035" cy="4118571"/>
            </a:xfrm>
            <a:prstGeom prst="roundRect">
              <a:avLst>
                <a:gd name="adj" fmla="val 0"/>
              </a:avLst>
            </a:prstGeom>
            <a:solidFill>
              <a:srgbClr val="007AB3">
                <a:alpha val="50196"/>
              </a:srgbClr>
            </a:solidFill>
            <a:ln w="12700">
              <a:solidFill>
                <a:schemeClr val="tx1"/>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lvl="0"/>
              <a:endParaRPr lang="en-US" sz="1600" dirty="0">
                <a:solidFill>
                  <a:schemeClr val="tx1"/>
                </a:solidFill>
                <a:latin typeface="Arial" panose="02080604020202020204" pitchFamily="34" charset="0"/>
              </a:endParaRPr>
            </a:p>
          </p:txBody>
        </p:sp>
        <p:sp>
          <p:nvSpPr>
            <p:cNvPr id="14" name="Rectangle à coins arrondis 144"/>
            <p:cNvSpPr/>
            <p:nvPr/>
          </p:nvSpPr>
          <p:spPr>
            <a:xfrm>
              <a:off x="2722713" y="4615591"/>
              <a:ext cx="4132585" cy="4110569"/>
            </a:xfrm>
            <a:prstGeom prst="roundRect">
              <a:avLst>
                <a:gd name="adj" fmla="val 0"/>
              </a:avLst>
            </a:prstGeom>
            <a:solidFill>
              <a:srgbClr val="E0CC93"/>
            </a:solidFill>
            <a:ln w="12700">
              <a:solidFill>
                <a:schemeClr val="tx1"/>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lvl="0"/>
              <a:endParaRPr lang="en-US" sz="1600" dirty="0">
                <a:solidFill>
                  <a:schemeClr val="tx1"/>
                </a:solidFill>
                <a:latin typeface="Arial" panose="02080604020202020204" pitchFamily="34" charset="0"/>
              </a:endParaRPr>
            </a:p>
          </p:txBody>
        </p:sp>
        <mc:AlternateContent xmlns:mc="http://schemas.openxmlformats.org/markup-compatibility/2006" xmlns:a14="http://schemas.microsoft.com/office/drawing/2010/main">
          <mc:Choice Requires="a14">
            <p:sp>
              <p:nvSpPr>
                <p:cNvPr id="15" name="ZoneTexte 147"/>
                <p:cNvSpPr txBox="1"/>
                <p:nvPr/>
              </p:nvSpPr>
              <p:spPr>
                <a:xfrm>
                  <a:off x="3183188" y="4614813"/>
                  <a:ext cx="3565721" cy="1846339"/>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Finding a good approximation of </a:t>
                  </a:r>
                  <a14:m>
                    <m:oMath xmlns:m="http://schemas.openxmlformats.org/officeDocument/2006/math">
                      <m:sSub>
                        <m:sSubPr>
                          <m:ctrlPr>
                            <a:rPr lang="fr-FR" b="0" i="1" smtClean="0">
                              <a:latin typeface="Cambria Math" panose="02040503050406030204" pitchFamily="18" charset="0"/>
                            </a:rPr>
                          </m:ctrlPr>
                        </m:sSubPr>
                        <m:e>
                          <m:r>
                            <a:rPr lang="fr-FR" b="0" i="1" smtClean="0">
                              <a:latin typeface="Cambria Math" panose="02040503050406030204" pitchFamily="18" charset="0"/>
                            </a:rPr>
                            <m:t>𝜔</m:t>
                          </m:r>
                        </m:e>
                        <m:sub>
                          <m:r>
                            <a:rPr lang="fr-FR" b="0" i="1" smtClean="0">
                              <a:latin typeface="Cambria Math" panose="02040503050406030204" pitchFamily="18" charset="0"/>
                            </a:rPr>
                            <m:t>𝑜𝑝𝑡</m:t>
                          </m:r>
                        </m:sub>
                      </m:sSub>
                    </m:oMath>
                  </a14:m>
                  <a:r>
                    <a:rPr lang="en-GB" dirty="0">
                      <a:latin typeface="Arial" panose="020B0604020202020204" pitchFamily="34" charset="0"/>
                      <a:cs typeface="Arial" panose="020B0604020202020204" pitchFamily="34" charset="0"/>
                    </a:rPr>
                    <a:t> by working on sub-chains of atoms and applying the result to the full cluster…</a:t>
                  </a:r>
                </a:p>
              </p:txBody>
            </p:sp>
          </mc:Choice>
          <mc:Fallback xmlns="">
            <p:sp>
              <p:nvSpPr>
                <p:cNvPr id="15" name="ZoneTexte 147"/>
                <p:cNvSpPr txBox="1">
                  <a:spLocks noRot="1" noChangeAspect="1" noMove="1" noResize="1" noEditPoints="1" noAdjustHandles="1" noChangeArrowheads="1" noChangeShapeType="1" noTextEdit="1"/>
                </p:cNvSpPr>
                <p:nvPr/>
              </p:nvSpPr>
              <p:spPr>
                <a:xfrm>
                  <a:off x="3183188" y="4614813"/>
                  <a:ext cx="3565721" cy="1846339"/>
                </a:xfrm>
                <a:prstGeom prst="rect">
                  <a:avLst/>
                </a:prstGeom>
                <a:blipFill>
                  <a:blip r:embed="rId4"/>
                  <a:stretch>
                    <a:fillRect l="-1911" t="-1840" r="-3503"/>
                  </a:stretch>
                </a:blipFill>
              </p:spPr>
              <p:txBody>
                <a:bodyPr/>
                <a:lstStyle/>
                <a:p>
                  <a:r>
                    <a:rPr lang="en-US">
                      <a:noFill/>
                    </a:rPr>
                    <a:t> </a:t>
                  </a:r>
                </a:p>
              </p:txBody>
            </p:sp>
          </mc:Fallback>
        </mc:AlternateContent>
        <p:pic>
          <p:nvPicPr>
            <p:cNvPr id="16" name="Image 15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75586" y="4684753"/>
              <a:ext cx="600435" cy="606535"/>
            </a:xfrm>
            <a:prstGeom prst="rect">
              <a:avLst/>
            </a:prstGeom>
            <a:effectLst>
              <a:outerShdw blurRad="127000" dist="38100" dir="2700000" sx="110000" sy="110000" algn="tl" rotWithShape="0">
                <a:prstClr val="black">
                  <a:alpha val="40000"/>
                </a:prstClr>
              </a:outerShdw>
            </a:effectLst>
          </p:spPr>
        </p:pic>
        <p:cxnSp>
          <p:nvCxnSpPr>
            <p:cNvPr id="17" name="Connecteur droit avec flèche 131"/>
            <p:cNvCxnSpPr/>
            <p:nvPr/>
          </p:nvCxnSpPr>
          <p:spPr>
            <a:xfrm flipV="1">
              <a:off x="4930557" y="7844196"/>
              <a:ext cx="212288" cy="39206"/>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necteur droit 46"/>
            <p:cNvCxnSpPr/>
            <p:nvPr/>
          </p:nvCxnSpPr>
          <p:spPr>
            <a:xfrm>
              <a:off x="3891245" y="7906520"/>
              <a:ext cx="621598"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19" name="Connecteur droit 36"/>
            <p:cNvCxnSpPr>
              <a:endCxn id="23" idx="4"/>
            </p:cNvCxnSpPr>
            <p:nvPr/>
          </p:nvCxnSpPr>
          <p:spPr>
            <a:xfrm flipV="1">
              <a:off x="3664644" y="6973399"/>
              <a:ext cx="0" cy="839317"/>
            </a:xfrm>
            <a:prstGeom prst="line">
              <a:avLst/>
            </a:prstGeom>
            <a:ln w="31750"/>
          </p:spPr>
          <p:style>
            <a:lnRef idx="1">
              <a:schemeClr val="dk1"/>
            </a:lnRef>
            <a:fillRef idx="0">
              <a:schemeClr val="dk1"/>
            </a:fillRef>
            <a:effectRef idx="0">
              <a:schemeClr val="dk1"/>
            </a:effectRef>
            <a:fontRef idx="minor">
              <a:schemeClr val="tx1"/>
            </a:fontRef>
          </p:style>
        </p:cxnSp>
        <p:sp>
          <p:nvSpPr>
            <p:cNvPr id="20" name="Ellipse 39"/>
            <p:cNvSpPr/>
            <p:nvPr/>
          </p:nvSpPr>
          <p:spPr>
            <a:xfrm>
              <a:off x="3438043" y="7680299"/>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96"/>
            <p:cNvSpPr/>
            <p:nvPr/>
          </p:nvSpPr>
          <p:spPr>
            <a:xfrm>
              <a:off x="3962774" y="7091877"/>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mc:AlternateContent xmlns:mc="http://schemas.openxmlformats.org/markup-compatibility/2006" xmlns:a14="http://schemas.microsoft.com/office/drawing/2010/main">
          <mc:Choice Requires="a14">
            <p:sp>
              <p:nvSpPr>
                <p:cNvPr id="22" name="ZoneTexte 35"/>
                <p:cNvSpPr txBox="1"/>
                <p:nvPr/>
              </p:nvSpPr>
              <p:spPr>
                <a:xfrm>
                  <a:off x="4386788" y="8242010"/>
                  <a:ext cx="1875227" cy="356251"/>
                </a:xfrm>
                <a:prstGeom prst="rect">
                  <a:avLst/>
                </a:prstGeom>
                <a:noFill/>
              </p:spPr>
              <p:txBody>
                <a:bodyPr wrap="square" rtlCol="0">
                  <a:spAutoFit/>
                </a:bodyPr>
                <a:lstStyle/>
                <a:p>
                  <a:pPr algn="ctr"/>
                  <a14:m>
                    <m:oMath xmlns:m="http://schemas.openxmlformats.org/officeDocument/2006/math">
                      <m:sSub>
                        <m:sSubPr>
                          <m:ctrlPr>
                            <a:rPr lang="fr-FR" sz="1600" b="0" i="1" smtClean="0">
                              <a:latin typeface="Cambria Math" panose="02040503050406030204" pitchFamily="18" charset="0"/>
                            </a:rPr>
                          </m:ctrlPr>
                        </m:sSubPr>
                        <m:e>
                          <m:r>
                            <a:rPr lang="fr-FR" sz="1600" b="0" i="1" smtClean="0">
                              <a:latin typeface="Cambria Math" panose="02040503050406030204" pitchFamily="18" charset="0"/>
                            </a:rPr>
                            <m:t>𝑎</m:t>
                          </m:r>
                        </m:e>
                        <m:sub>
                          <m:d>
                            <m:dPr>
                              <m:begChr m:val="["/>
                              <m:endChr m:val="]"/>
                              <m:ctrlPr>
                                <a:rPr lang="fr-FR" sz="1600" b="0" i="1" smtClean="0">
                                  <a:latin typeface="Cambria Math" panose="02040503050406030204" pitchFamily="18" charset="0"/>
                                </a:rPr>
                              </m:ctrlPr>
                            </m:dPr>
                            <m:e>
                              <m:r>
                                <a:rPr lang="fr-FR" sz="1600" b="0" i="1" smtClean="0">
                                  <a:latin typeface="Cambria Math" panose="02040503050406030204" pitchFamily="18" charset="0"/>
                                </a:rPr>
                                <m:t>100</m:t>
                              </m:r>
                            </m:e>
                          </m:d>
                        </m:sub>
                      </m:sSub>
                      <m:r>
                        <a:rPr lang="fr-FR" sz="1600" b="0" i="1" smtClean="0">
                          <a:latin typeface="Cambria Math" panose="02040503050406030204" pitchFamily="18" charset="0"/>
                        </a:rPr>
                        <m:t>=</m:t>
                      </m:r>
                    </m:oMath>
                  </a14:m>
                  <a:r>
                    <a:rPr lang="fr-FR" sz="1600" dirty="0"/>
                    <a:t> 3,92 Å</a:t>
                  </a:r>
                </a:p>
              </p:txBody>
            </p:sp>
          </mc:Choice>
          <mc:Fallback xmlns="">
            <p:sp>
              <p:nvSpPr>
                <p:cNvPr id="22" name="ZoneTexte 35"/>
                <p:cNvSpPr txBox="1">
                  <a:spLocks noRot="1" noChangeAspect="1" noMove="1" noResize="1" noEditPoints="1" noAdjustHandles="1" noChangeArrowheads="1" noChangeShapeType="1" noTextEdit="1"/>
                </p:cNvSpPr>
                <p:nvPr/>
              </p:nvSpPr>
              <p:spPr>
                <a:xfrm>
                  <a:off x="4386788" y="8242010"/>
                  <a:ext cx="1875227" cy="356251"/>
                </a:xfrm>
                <a:prstGeom prst="rect">
                  <a:avLst/>
                </a:prstGeom>
                <a:blipFill rotWithShape="1">
                  <a:blip r:embed="rId6"/>
                </a:blipFill>
              </p:spPr>
              <p:txBody>
                <a:bodyPr/>
                <a:lstStyle/>
                <a:p>
                  <a:r>
                    <a:rPr lang="en-US" altLang="en-US">
                      <a:noFill/>
                    </a:rPr>
                    <a:t> </a:t>
                  </a:r>
                </a:p>
              </p:txBody>
            </p:sp>
          </mc:Fallback>
        </mc:AlternateContent>
        <p:sp>
          <p:nvSpPr>
            <p:cNvPr id="23" name="Ellipse 37"/>
            <p:cNvSpPr/>
            <p:nvPr/>
          </p:nvSpPr>
          <p:spPr>
            <a:xfrm>
              <a:off x="3438043" y="6515589"/>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Ellipse 38"/>
            <p:cNvSpPr/>
            <p:nvPr/>
          </p:nvSpPr>
          <p:spPr>
            <a:xfrm>
              <a:off x="4512845" y="6515589"/>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Ellipse 40"/>
            <p:cNvSpPr/>
            <p:nvPr/>
          </p:nvSpPr>
          <p:spPr>
            <a:xfrm>
              <a:off x="4512845" y="7680299"/>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6" name="Connecteur droit 41"/>
            <p:cNvCxnSpPr/>
            <p:nvPr/>
          </p:nvCxnSpPr>
          <p:spPr>
            <a:xfrm flipV="1">
              <a:off x="3331639" y="6817694"/>
              <a:ext cx="236414" cy="195302"/>
            </a:xfrm>
            <a:prstGeom prst="line">
              <a:avLst/>
            </a:prstGeom>
            <a:ln w="31750"/>
          </p:spPr>
          <p:style>
            <a:lnRef idx="1">
              <a:schemeClr val="dk1"/>
            </a:lnRef>
            <a:fillRef idx="0">
              <a:schemeClr val="dk1"/>
            </a:fillRef>
            <a:effectRef idx="0">
              <a:schemeClr val="dk1"/>
            </a:effectRef>
            <a:fontRef idx="minor">
              <a:schemeClr val="tx1"/>
            </a:fontRef>
          </p:style>
        </p:cxnSp>
        <p:sp>
          <p:nvSpPr>
            <p:cNvPr id="27" name="Ellipse 42"/>
            <p:cNvSpPr/>
            <p:nvPr/>
          </p:nvSpPr>
          <p:spPr>
            <a:xfrm>
              <a:off x="3109520" y="6777356"/>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8" name="Connecteur droit 43"/>
            <p:cNvCxnSpPr>
              <a:stCxn id="23" idx="6"/>
              <a:endCxn id="24" idx="2"/>
            </p:cNvCxnSpPr>
            <p:nvPr/>
          </p:nvCxnSpPr>
          <p:spPr>
            <a:xfrm>
              <a:off x="3891246" y="6744494"/>
              <a:ext cx="621598"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29" name="Connecteur droit 44"/>
            <p:cNvCxnSpPr/>
            <p:nvPr/>
          </p:nvCxnSpPr>
          <p:spPr>
            <a:xfrm flipV="1">
              <a:off x="4394638" y="6831144"/>
              <a:ext cx="236414" cy="195302"/>
            </a:xfrm>
            <a:prstGeom prst="line">
              <a:avLst/>
            </a:prstGeom>
            <a:ln w="31750"/>
          </p:spPr>
          <p:style>
            <a:lnRef idx="1">
              <a:schemeClr val="dk1"/>
            </a:lnRef>
            <a:fillRef idx="0">
              <a:schemeClr val="dk1"/>
            </a:fillRef>
            <a:effectRef idx="0">
              <a:schemeClr val="dk1"/>
            </a:effectRef>
            <a:fontRef idx="minor">
              <a:schemeClr val="tx1"/>
            </a:fontRef>
          </p:style>
        </p:cxnSp>
        <p:cxnSp>
          <p:nvCxnSpPr>
            <p:cNvPr id="30" name="Connecteur droit 45"/>
            <p:cNvCxnSpPr/>
            <p:nvPr/>
          </p:nvCxnSpPr>
          <p:spPr>
            <a:xfrm>
              <a:off x="3568053" y="8170970"/>
              <a:ext cx="621598"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1" name="Connecteur droit 47"/>
            <p:cNvCxnSpPr/>
            <p:nvPr/>
          </p:nvCxnSpPr>
          <p:spPr>
            <a:xfrm flipV="1">
              <a:off x="3331639" y="7959605"/>
              <a:ext cx="236414" cy="195302"/>
            </a:xfrm>
            <a:prstGeom prst="line">
              <a:avLst/>
            </a:prstGeom>
            <a:ln w="31750"/>
          </p:spPr>
          <p:style>
            <a:lnRef idx="1">
              <a:schemeClr val="dk1"/>
            </a:lnRef>
            <a:fillRef idx="0">
              <a:schemeClr val="dk1"/>
            </a:fillRef>
            <a:effectRef idx="0">
              <a:schemeClr val="dk1"/>
            </a:effectRef>
            <a:fontRef idx="minor">
              <a:schemeClr val="tx1"/>
            </a:fontRef>
          </p:style>
        </p:cxnSp>
        <p:cxnSp>
          <p:nvCxnSpPr>
            <p:cNvPr id="32" name="Connecteur droit 48"/>
            <p:cNvCxnSpPr/>
            <p:nvPr/>
          </p:nvCxnSpPr>
          <p:spPr>
            <a:xfrm flipV="1">
              <a:off x="4410195" y="7972596"/>
              <a:ext cx="236414" cy="195302"/>
            </a:xfrm>
            <a:prstGeom prst="line">
              <a:avLst/>
            </a:prstGeom>
            <a:ln w="31750"/>
          </p:spPr>
          <p:style>
            <a:lnRef idx="1">
              <a:schemeClr val="dk1"/>
            </a:lnRef>
            <a:fillRef idx="0">
              <a:schemeClr val="dk1"/>
            </a:fillRef>
            <a:effectRef idx="0">
              <a:schemeClr val="dk1"/>
            </a:effectRef>
            <a:fontRef idx="minor">
              <a:schemeClr val="tx1"/>
            </a:fontRef>
          </p:style>
        </p:cxnSp>
        <p:cxnSp>
          <p:nvCxnSpPr>
            <p:cNvPr id="33" name="Connecteur droit 53"/>
            <p:cNvCxnSpPr>
              <a:stCxn id="25" idx="0"/>
              <a:endCxn id="24" idx="4"/>
            </p:cNvCxnSpPr>
            <p:nvPr/>
          </p:nvCxnSpPr>
          <p:spPr>
            <a:xfrm flipV="1">
              <a:off x="4739447" y="6973399"/>
              <a:ext cx="0" cy="706900"/>
            </a:xfrm>
            <a:prstGeom prst="line">
              <a:avLst/>
            </a:prstGeom>
            <a:ln w="31750"/>
          </p:spPr>
          <p:style>
            <a:lnRef idx="1">
              <a:schemeClr val="dk1"/>
            </a:lnRef>
            <a:fillRef idx="0">
              <a:schemeClr val="dk1"/>
            </a:fillRef>
            <a:effectRef idx="0">
              <a:schemeClr val="dk1"/>
            </a:effectRef>
            <a:fontRef idx="minor">
              <a:schemeClr val="tx1"/>
            </a:fontRef>
          </p:style>
        </p:cxnSp>
        <p:cxnSp>
          <p:nvCxnSpPr>
            <p:cNvPr id="34" name="Connecteur droit avec flèche 74"/>
            <p:cNvCxnSpPr/>
            <p:nvPr/>
          </p:nvCxnSpPr>
          <p:spPr>
            <a:xfrm flipV="1">
              <a:off x="5228733" y="6952076"/>
              <a:ext cx="0" cy="48103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5" name="Connecteur droit avec flèche 75"/>
            <p:cNvCxnSpPr/>
            <p:nvPr/>
          </p:nvCxnSpPr>
          <p:spPr>
            <a:xfrm>
              <a:off x="5228733" y="7445690"/>
              <a:ext cx="438643"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6" name="Connecteur droit avec flèche 76"/>
            <p:cNvCxnSpPr/>
            <p:nvPr/>
          </p:nvCxnSpPr>
          <p:spPr>
            <a:xfrm flipV="1">
              <a:off x="5244146" y="7137822"/>
              <a:ext cx="401957" cy="29529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37" name="ZoneTexte 77"/>
            <p:cNvSpPr txBox="1"/>
            <p:nvPr/>
          </p:nvSpPr>
          <p:spPr>
            <a:xfrm>
              <a:off x="5528102" y="7242914"/>
              <a:ext cx="633507" cy="338554"/>
            </a:xfrm>
            <a:prstGeom prst="rect">
              <a:avLst/>
            </a:prstGeom>
            <a:noFill/>
          </p:spPr>
          <p:txBody>
            <a:bodyPr wrap="none" rtlCol="0">
              <a:spAutoFit/>
            </a:bodyPr>
            <a:lstStyle/>
            <a:p>
              <a:r>
                <a:rPr lang="fr-FR" sz="1600" dirty="0"/>
                <a:t>[100]</a:t>
              </a:r>
            </a:p>
          </p:txBody>
        </p:sp>
        <p:sp>
          <p:nvSpPr>
            <p:cNvPr id="38" name="ZoneTexte 78"/>
            <p:cNvSpPr txBox="1"/>
            <p:nvPr/>
          </p:nvSpPr>
          <p:spPr>
            <a:xfrm>
              <a:off x="5636915" y="6888107"/>
              <a:ext cx="633507" cy="338554"/>
            </a:xfrm>
            <a:prstGeom prst="rect">
              <a:avLst/>
            </a:prstGeom>
            <a:noFill/>
          </p:spPr>
          <p:txBody>
            <a:bodyPr wrap="none" rtlCol="0">
              <a:spAutoFit/>
            </a:bodyPr>
            <a:lstStyle/>
            <a:p>
              <a:r>
                <a:rPr lang="fr-FR" sz="1600" dirty="0"/>
                <a:t>[010]</a:t>
              </a:r>
            </a:p>
          </p:txBody>
        </p:sp>
        <p:sp>
          <p:nvSpPr>
            <p:cNvPr id="39" name="ZoneTexte 79"/>
            <p:cNvSpPr txBox="1"/>
            <p:nvPr/>
          </p:nvSpPr>
          <p:spPr>
            <a:xfrm>
              <a:off x="5033869" y="6657336"/>
              <a:ext cx="633507" cy="338554"/>
            </a:xfrm>
            <a:prstGeom prst="rect">
              <a:avLst/>
            </a:prstGeom>
            <a:noFill/>
          </p:spPr>
          <p:txBody>
            <a:bodyPr wrap="none" rtlCol="0">
              <a:spAutoFit/>
            </a:bodyPr>
            <a:lstStyle/>
            <a:p>
              <a:r>
                <a:rPr lang="fr-FR" sz="1600" dirty="0"/>
                <a:t>[001]</a:t>
              </a:r>
            </a:p>
          </p:txBody>
        </p:sp>
        <p:sp>
          <p:nvSpPr>
            <p:cNvPr id="40" name="Ellipse 90"/>
            <p:cNvSpPr/>
            <p:nvPr/>
          </p:nvSpPr>
          <p:spPr>
            <a:xfrm>
              <a:off x="4348482" y="7189628"/>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1" name="Connecteur droit 52"/>
            <p:cNvCxnSpPr>
              <a:stCxn id="56" idx="0"/>
              <a:endCxn id="47" idx="4"/>
            </p:cNvCxnSpPr>
            <p:nvPr/>
          </p:nvCxnSpPr>
          <p:spPr>
            <a:xfrm flipV="1">
              <a:off x="4410924" y="7235165"/>
              <a:ext cx="0" cy="706900"/>
            </a:xfrm>
            <a:prstGeom prst="line">
              <a:avLst/>
            </a:prstGeom>
            <a:ln w="31750"/>
          </p:spPr>
          <p:style>
            <a:lnRef idx="1">
              <a:schemeClr val="dk1"/>
            </a:lnRef>
            <a:fillRef idx="0">
              <a:schemeClr val="dk1"/>
            </a:fillRef>
            <a:effectRef idx="0">
              <a:schemeClr val="dk1"/>
            </a:effectRef>
            <a:fontRef idx="minor">
              <a:schemeClr val="tx1"/>
            </a:fontRef>
          </p:style>
        </p:cxnSp>
        <p:sp>
          <p:nvSpPr>
            <p:cNvPr id="42" name="Ellipse 93"/>
            <p:cNvSpPr/>
            <p:nvPr/>
          </p:nvSpPr>
          <p:spPr>
            <a:xfrm>
              <a:off x="3823624" y="6641025"/>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3" name="Connecteur droit 56"/>
            <p:cNvCxnSpPr>
              <a:stCxn id="27" idx="6"/>
              <a:endCxn id="47" idx="2"/>
            </p:cNvCxnSpPr>
            <p:nvPr/>
          </p:nvCxnSpPr>
          <p:spPr>
            <a:xfrm>
              <a:off x="3562723" y="7006261"/>
              <a:ext cx="621598" cy="0"/>
            </a:xfrm>
            <a:prstGeom prst="line">
              <a:avLst/>
            </a:prstGeom>
            <a:ln w="31750"/>
          </p:spPr>
          <p:style>
            <a:lnRef idx="1">
              <a:schemeClr val="dk1"/>
            </a:lnRef>
            <a:fillRef idx="0">
              <a:schemeClr val="dk1"/>
            </a:fillRef>
            <a:effectRef idx="0">
              <a:schemeClr val="dk1"/>
            </a:effectRef>
            <a:fontRef idx="minor">
              <a:schemeClr val="tx1"/>
            </a:fontRef>
          </p:style>
        </p:cxnSp>
        <p:sp>
          <p:nvSpPr>
            <p:cNvPr id="44" name="Ellipse 102"/>
            <p:cNvSpPr/>
            <p:nvPr/>
          </p:nvSpPr>
          <p:spPr>
            <a:xfrm>
              <a:off x="3275496" y="7216815"/>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5" name="Connecteur droit 51"/>
            <p:cNvCxnSpPr>
              <a:stCxn id="54" idx="0"/>
              <a:endCxn id="27" idx="4"/>
            </p:cNvCxnSpPr>
            <p:nvPr/>
          </p:nvCxnSpPr>
          <p:spPr>
            <a:xfrm flipV="1">
              <a:off x="3336121" y="7235165"/>
              <a:ext cx="0" cy="706900"/>
            </a:xfrm>
            <a:prstGeom prst="line">
              <a:avLst/>
            </a:prstGeom>
            <a:ln w="31750"/>
          </p:spPr>
          <p:style>
            <a:lnRef idx="1">
              <a:schemeClr val="dk1"/>
            </a:lnRef>
            <a:fillRef idx="0">
              <a:schemeClr val="dk1"/>
            </a:fillRef>
            <a:effectRef idx="0">
              <a:schemeClr val="dk1"/>
            </a:effectRef>
            <a:fontRef idx="minor">
              <a:schemeClr val="tx1"/>
            </a:fontRef>
          </p:style>
        </p:cxnSp>
        <p:cxnSp>
          <p:nvCxnSpPr>
            <p:cNvPr id="46" name="Connecteur droit avec flèche 104"/>
            <p:cNvCxnSpPr>
              <a:stCxn id="54" idx="7"/>
            </p:cNvCxnSpPr>
            <p:nvPr/>
          </p:nvCxnSpPr>
          <p:spPr>
            <a:xfrm flipV="1">
              <a:off x="3496353" y="6791706"/>
              <a:ext cx="1180856" cy="1217404"/>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47" name="Ellipse 57"/>
            <p:cNvSpPr/>
            <p:nvPr/>
          </p:nvSpPr>
          <p:spPr>
            <a:xfrm>
              <a:off x="4184322" y="6777356"/>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Ellipse 80"/>
            <p:cNvSpPr/>
            <p:nvPr/>
          </p:nvSpPr>
          <p:spPr>
            <a:xfrm>
              <a:off x="3653974" y="7356753"/>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9" name="Connecteur droit avec flèche 112"/>
            <p:cNvCxnSpPr/>
            <p:nvPr/>
          </p:nvCxnSpPr>
          <p:spPr>
            <a:xfrm flipV="1">
              <a:off x="4899678" y="6379236"/>
              <a:ext cx="184577" cy="194622"/>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eur droit avec flèche 120"/>
            <p:cNvCxnSpPr>
              <a:stCxn id="56" idx="6"/>
            </p:cNvCxnSpPr>
            <p:nvPr/>
          </p:nvCxnSpPr>
          <p:spPr>
            <a:xfrm>
              <a:off x="4637525" y="8170971"/>
              <a:ext cx="388177" cy="618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1" name="Ellipse 99"/>
            <p:cNvSpPr/>
            <p:nvPr/>
          </p:nvSpPr>
          <p:spPr>
            <a:xfrm>
              <a:off x="3811568" y="7825136"/>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2" name="Connecteur droit avec flèche 106"/>
            <p:cNvCxnSpPr>
              <a:endCxn id="56" idx="2"/>
            </p:cNvCxnSpPr>
            <p:nvPr/>
          </p:nvCxnSpPr>
          <p:spPr>
            <a:xfrm flipV="1">
              <a:off x="3337773" y="8170971"/>
              <a:ext cx="846548" cy="6183"/>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cxnSp>
          <p:nvCxnSpPr>
            <p:cNvPr id="53" name="Connecteur droit avec flèche 124"/>
            <p:cNvCxnSpPr/>
            <p:nvPr/>
          </p:nvCxnSpPr>
          <p:spPr>
            <a:xfrm flipV="1">
              <a:off x="3336948" y="8084577"/>
              <a:ext cx="548235" cy="101252"/>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54" name="Ellipse 49"/>
            <p:cNvSpPr/>
            <p:nvPr/>
          </p:nvSpPr>
          <p:spPr>
            <a:xfrm>
              <a:off x="3109520" y="7942065"/>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5" name="Connecteur droit avec flèche 129"/>
            <p:cNvCxnSpPr/>
            <p:nvPr/>
          </p:nvCxnSpPr>
          <p:spPr>
            <a:xfrm flipV="1">
              <a:off x="4180469" y="7950419"/>
              <a:ext cx="408097" cy="75369"/>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56" name="Ellipse 50"/>
            <p:cNvSpPr/>
            <p:nvPr/>
          </p:nvSpPr>
          <p:spPr>
            <a:xfrm>
              <a:off x="4184322" y="7942065"/>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mc:AlternateContent xmlns:mc="http://schemas.openxmlformats.org/markup-compatibility/2006" xmlns:a14="http://schemas.microsoft.com/office/drawing/2010/main">
          <mc:Choice Requires="a14">
            <p:sp>
              <p:nvSpPr>
                <p:cNvPr id="57" name="ZoneTexte 137"/>
                <p:cNvSpPr txBox="1"/>
                <p:nvPr/>
              </p:nvSpPr>
              <p:spPr>
                <a:xfrm>
                  <a:off x="4793562" y="6321515"/>
                  <a:ext cx="1875227" cy="356251"/>
                </a:xfrm>
                <a:prstGeom prst="rect">
                  <a:avLst/>
                </a:prstGeom>
                <a:noFill/>
              </p:spPr>
              <p:txBody>
                <a:bodyPr wrap="square" rtlCol="0">
                  <a:spAutoFit/>
                </a:bodyPr>
                <a:lstStyle/>
                <a:p>
                  <a:pPr algn="ctr"/>
                  <a14:m>
                    <m:oMath xmlns:m="http://schemas.openxmlformats.org/officeDocument/2006/math">
                      <m:sSub>
                        <m:sSubPr>
                          <m:ctrlPr>
                            <a:rPr lang="fr-FR" sz="1600" b="0" i="1" smtClean="0">
                              <a:latin typeface="Cambria Math" panose="02040503050406030204" pitchFamily="18" charset="0"/>
                            </a:rPr>
                          </m:ctrlPr>
                        </m:sSubPr>
                        <m:e>
                          <m:r>
                            <a:rPr lang="fr-FR" sz="1600" b="0" i="1" smtClean="0">
                              <a:latin typeface="Cambria Math" panose="02040503050406030204" pitchFamily="18" charset="0"/>
                            </a:rPr>
                            <m:t>𝑎</m:t>
                          </m:r>
                        </m:e>
                        <m:sub>
                          <m:d>
                            <m:dPr>
                              <m:begChr m:val="["/>
                              <m:endChr m:val="]"/>
                              <m:ctrlPr>
                                <a:rPr lang="fr-FR" sz="1600" b="0" i="1" smtClean="0">
                                  <a:latin typeface="Cambria Math" panose="02040503050406030204" pitchFamily="18" charset="0"/>
                                </a:rPr>
                              </m:ctrlPr>
                            </m:dPr>
                            <m:e>
                              <m:r>
                                <a:rPr lang="fr-FR" sz="1600" b="0" i="1" smtClean="0">
                                  <a:latin typeface="Cambria Math" panose="02040503050406030204" pitchFamily="18" charset="0"/>
                                </a:rPr>
                                <m:t>111</m:t>
                              </m:r>
                            </m:e>
                          </m:d>
                        </m:sub>
                      </m:sSub>
                      <m:r>
                        <a:rPr lang="fr-FR" sz="1600" b="0" i="1" smtClean="0">
                          <a:latin typeface="Cambria Math" panose="02040503050406030204" pitchFamily="18" charset="0"/>
                        </a:rPr>
                        <m:t>=</m:t>
                      </m:r>
                    </m:oMath>
                  </a14:m>
                  <a:r>
                    <a:rPr lang="fr-FR" sz="1600" dirty="0"/>
                    <a:t> 6,79 Å</a:t>
                  </a:r>
                </a:p>
              </p:txBody>
            </p:sp>
          </mc:Choice>
          <mc:Fallback xmlns="">
            <p:sp>
              <p:nvSpPr>
                <p:cNvPr id="57" name="ZoneTexte 137"/>
                <p:cNvSpPr txBox="1">
                  <a:spLocks noRot="1" noChangeAspect="1" noMove="1" noResize="1" noEditPoints="1" noAdjustHandles="1" noChangeArrowheads="1" noChangeShapeType="1" noTextEdit="1"/>
                </p:cNvSpPr>
                <p:nvPr/>
              </p:nvSpPr>
              <p:spPr>
                <a:xfrm>
                  <a:off x="4793562" y="6321515"/>
                  <a:ext cx="1875227" cy="356251"/>
                </a:xfrm>
                <a:prstGeom prst="rect">
                  <a:avLst/>
                </a:prstGeom>
                <a:blipFill rotWithShape="1">
                  <a:blip r:embed="rId7"/>
                </a:blipFill>
              </p:spPr>
              <p:txBody>
                <a:bodyPr/>
                <a:lstStyle/>
                <a:p>
                  <a:r>
                    <a:rPr lang="en-US" altLang="en-US">
                      <a:noFill/>
                    </a:rPr>
                    <a:t> </a:t>
                  </a:r>
                </a:p>
              </p:txBody>
            </p:sp>
          </mc:Fallback>
        </mc:AlternateContent>
        <mc:AlternateContent xmlns:mc="http://schemas.openxmlformats.org/markup-compatibility/2006" xmlns:a14="http://schemas.microsoft.com/office/drawing/2010/main">
          <mc:Choice Requires="a14">
            <p:sp>
              <p:nvSpPr>
                <p:cNvPr id="58" name="ZoneTexte 138"/>
                <p:cNvSpPr txBox="1"/>
                <p:nvPr/>
              </p:nvSpPr>
              <p:spPr>
                <a:xfrm>
                  <a:off x="4929888" y="7663886"/>
                  <a:ext cx="1875227" cy="356251"/>
                </a:xfrm>
                <a:prstGeom prst="rect">
                  <a:avLst/>
                </a:prstGeom>
                <a:noFill/>
              </p:spPr>
              <p:txBody>
                <a:bodyPr wrap="square" rtlCol="0">
                  <a:spAutoFit/>
                </a:bodyPr>
                <a:lstStyle/>
                <a:p>
                  <a:pPr algn="ctr"/>
                  <a14:m>
                    <m:oMath xmlns:m="http://schemas.openxmlformats.org/officeDocument/2006/math">
                      <m:sSub>
                        <m:sSubPr>
                          <m:ctrlPr>
                            <a:rPr lang="fr-FR" sz="1600" b="0" i="1" smtClean="0">
                              <a:latin typeface="Cambria Math" panose="02040503050406030204" pitchFamily="18" charset="0"/>
                            </a:rPr>
                          </m:ctrlPr>
                        </m:sSubPr>
                        <m:e>
                          <m:r>
                            <a:rPr lang="fr-FR" sz="1600" b="0" i="1" smtClean="0">
                              <a:latin typeface="Cambria Math" panose="02040503050406030204" pitchFamily="18" charset="0"/>
                            </a:rPr>
                            <m:t>𝑎</m:t>
                          </m:r>
                        </m:e>
                        <m:sub>
                          <m:d>
                            <m:dPr>
                              <m:begChr m:val="["/>
                              <m:endChr m:val="]"/>
                              <m:ctrlPr>
                                <a:rPr lang="fr-FR" sz="1600" b="0" i="1" smtClean="0">
                                  <a:latin typeface="Cambria Math" panose="02040503050406030204" pitchFamily="18" charset="0"/>
                                </a:rPr>
                              </m:ctrlPr>
                            </m:dPr>
                            <m:e>
                              <m:r>
                                <a:rPr lang="fr-FR" sz="1600" b="0" i="1" smtClean="0">
                                  <a:latin typeface="Cambria Math" panose="02040503050406030204" pitchFamily="18" charset="0"/>
                                </a:rPr>
                                <m:t>110</m:t>
                              </m:r>
                            </m:e>
                          </m:d>
                        </m:sub>
                      </m:sSub>
                      <m:r>
                        <a:rPr lang="fr-FR" sz="1600" b="0" i="1" smtClean="0">
                          <a:latin typeface="Cambria Math" panose="02040503050406030204" pitchFamily="18" charset="0"/>
                        </a:rPr>
                        <m:t>=</m:t>
                      </m:r>
                    </m:oMath>
                  </a14:m>
                  <a:r>
                    <a:rPr lang="fr-FR" sz="1600" dirty="0"/>
                    <a:t> 2,77 Å</a:t>
                  </a:r>
                </a:p>
              </p:txBody>
            </p:sp>
          </mc:Choice>
          <mc:Fallback xmlns="">
            <p:sp>
              <p:nvSpPr>
                <p:cNvPr id="58" name="ZoneTexte 138"/>
                <p:cNvSpPr txBox="1">
                  <a:spLocks noRot="1" noChangeAspect="1" noMove="1" noResize="1" noEditPoints="1" noAdjustHandles="1" noChangeArrowheads="1" noChangeShapeType="1" noTextEdit="1"/>
                </p:cNvSpPr>
                <p:nvPr/>
              </p:nvSpPr>
              <p:spPr>
                <a:xfrm>
                  <a:off x="4929888" y="7663886"/>
                  <a:ext cx="1875227" cy="356251"/>
                </a:xfrm>
                <a:prstGeom prst="rect">
                  <a:avLst/>
                </a:prstGeom>
                <a:blipFill rotWithShape="1">
                  <a:blip r:embed="rId8"/>
                </a:blipFill>
              </p:spPr>
              <p:txBody>
                <a:bodyPr/>
                <a:lstStyle/>
                <a:p>
                  <a:r>
                    <a:rPr lang="en-US" altLang="en-US">
                      <a:noFill/>
                    </a:rPr>
                    <a:t> </a:t>
                  </a:r>
                </a:p>
              </p:txBody>
            </p:sp>
          </mc:Fallback>
        </mc:AlternateContent>
        <p:sp>
          <p:nvSpPr>
            <p:cNvPr id="59" name="Flèche droite 155"/>
            <p:cNvSpPr/>
            <p:nvPr/>
          </p:nvSpPr>
          <p:spPr>
            <a:xfrm>
              <a:off x="6723394" y="5004762"/>
              <a:ext cx="304375" cy="229427"/>
            </a:xfrm>
            <a:prstGeom prst="rightArrow">
              <a:avLst/>
            </a:prstGeom>
            <a:solidFill>
              <a:srgbClr val="007AB3"/>
            </a:solidFill>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mc:AlternateContent xmlns:mc="http://schemas.openxmlformats.org/markup-compatibility/2006" xmlns:a14="http://schemas.microsoft.com/office/drawing/2010/main">
          <mc:Choice Requires="a14">
            <p:sp>
              <p:nvSpPr>
                <p:cNvPr id="60" name="ZoneTexte 156"/>
                <p:cNvSpPr txBox="1"/>
                <p:nvPr/>
              </p:nvSpPr>
              <p:spPr>
                <a:xfrm>
                  <a:off x="7163739" y="4716208"/>
                  <a:ext cx="4651492" cy="726720"/>
                </a:xfrm>
                <a:prstGeom prst="rect">
                  <a:avLst/>
                </a:prstGeom>
                <a:noFill/>
              </p:spPr>
              <p:txBody>
                <a:bodyPr wrap="square" rtlCol="0">
                  <a:spAutoFit/>
                </a:bodyPr>
                <a:lstStyle/>
                <a:p>
                  <a:r>
                    <a:rPr lang="fr-FR" b="0" dirty="0">
                      <a:solidFill>
                        <a:srgbClr val="FFF8E5"/>
                      </a:solidFill>
                      <a:latin typeface="Arial" panose="020B0604020202020204" pitchFamily="34" charset="0"/>
                      <a:cs typeface="Arial" panose="020B0604020202020204" pitchFamily="34" charset="0"/>
                    </a:rPr>
                    <a:t>Calculated </a:t>
                  </a:r>
                  <a14:m>
                    <m:oMath xmlns:m="http://schemas.openxmlformats.org/officeDocument/2006/math">
                      <m:sSub>
                        <m:sSubPr>
                          <m:ctrlPr>
                            <a:rPr lang="fr-FR" b="0" i="1" smtClean="0">
                              <a:solidFill>
                                <a:srgbClr val="FFF8E5"/>
                              </a:solidFill>
                              <a:latin typeface="Cambria Math" panose="02040503050406030204" pitchFamily="18" charset="0"/>
                            </a:rPr>
                          </m:ctrlPr>
                        </m:sSubPr>
                        <m:e>
                          <m:r>
                            <a:rPr lang="fr-FR" b="0" i="1" smtClean="0">
                              <a:solidFill>
                                <a:srgbClr val="FFF8E5"/>
                              </a:solidFill>
                              <a:latin typeface="Cambria Math" panose="02040503050406030204" pitchFamily="18" charset="0"/>
                            </a:rPr>
                            <m:t>𝜔</m:t>
                          </m:r>
                        </m:e>
                        <m:sub>
                          <m:r>
                            <a:rPr lang="fr-FR" b="0" i="1" smtClean="0">
                              <a:solidFill>
                                <a:srgbClr val="FFF8E5"/>
                              </a:solidFill>
                              <a:latin typeface="Cambria Math" panose="02040503050406030204" pitchFamily="18" charset="0"/>
                            </a:rPr>
                            <m:t>𝑜𝑝𝑡</m:t>
                          </m:r>
                        </m:sub>
                      </m:sSub>
                    </m:oMath>
                  </a14:m>
                  <a:r>
                    <a:rPr lang="en-GB" dirty="0">
                      <a:solidFill>
                        <a:srgbClr val="FFF8E5"/>
                      </a:solidFill>
                      <a:latin typeface="Arial" panose="020B0604020202020204" pitchFamily="34" charset="0"/>
                      <a:cs typeface="Arial" panose="020B0604020202020204" pitchFamily="34" charset="0"/>
                    </a:rPr>
                    <a:t> for the [110] 5-atoms chains works also for the full cluster. </a:t>
                  </a:r>
                </a:p>
              </p:txBody>
            </p:sp>
          </mc:Choice>
          <mc:Fallback xmlns="">
            <p:sp>
              <p:nvSpPr>
                <p:cNvPr id="60" name="ZoneTexte 156"/>
                <p:cNvSpPr txBox="1">
                  <a:spLocks noRot="1" noChangeAspect="1" noMove="1" noResize="1" noEditPoints="1" noAdjustHandles="1" noChangeArrowheads="1" noChangeShapeType="1" noTextEdit="1"/>
                </p:cNvSpPr>
                <p:nvPr/>
              </p:nvSpPr>
              <p:spPr>
                <a:xfrm>
                  <a:off x="7163739" y="4716208"/>
                  <a:ext cx="4651492" cy="726720"/>
                </a:xfrm>
                <a:prstGeom prst="rect">
                  <a:avLst/>
                </a:prstGeom>
                <a:blipFill>
                  <a:blip r:embed="rId9"/>
                  <a:stretch>
                    <a:fillRect l="-1711" t="-6154" b="-15385"/>
                  </a:stretch>
                </a:blipFill>
              </p:spPr>
              <p:txBody>
                <a:bodyPr/>
                <a:lstStyle/>
                <a:p>
                  <a:r>
                    <a:rPr lang="en-US">
                      <a:noFill/>
                    </a:rPr>
                    <a:t> </a:t>
                  </a:r>
                </a:p>
              </p:txBody>
            </p:sp>
          </mc:Fallback>
        </mc:AlternateContent>
        <p:pic>
          <p:nvPicPr>
            <p:cNvPr id="61" name="Image 151"/>
            <p:cNvPicPr>
              <a:picLocks noChangeAspect="1"/>
            </p:cNvPicPr>
            <p:nvPr/>
          </p:nvPicPr>
          <p:blipFill>
            <a:blip r:embed="rId10"/>
            <a:stretch>
              <a:fillRect/>
            </a:stretch>
          </p:blipFill>
          <p:spPr>
            <a:xfrm>
              <a:off x="7215898" y="5507135"/>
              <a:ext cx="4189928" cy="2868121"/>
            </a:xfrm>
            <a:prstGeom prst="rect">
              <a:avLst/>
            </a:prstGeom>
            <a:ln w="38100">
              <a:noFill/>
            </a:ln>
          </p:spPr>
        </p:pic>
        <p:sp>
          <p:nvSpPr>
            <p:cNvPr id="62" name="ZoneTexte 157"/>
            <p:cNvSpPr txBox="1"/>
            <p:nvPr/>
          </p:nvSpPr>
          <p:spPr>
            <a:xfrm>
              <a:off x="7215897" y="8360501"/>
              <a:ext cx="4189929" cy="233067"/>
            </a:xfrm>
            <a:prstGeom prst="rect">
              <a:avLst/>
            </a:prstGeom>
            <a:solidFill>
              <a:schemeClr val="bg1"/>
            </a:solidFill>
          </p:spPr>
          <p:txBody>
            <a:bodyPr wrap="square" rtlCol="0">
              <a:spAutoFit/>
            </a:bodyPr>
            <a:lstStyle/>
            <a:p>
              <a:pPr algn="ctr"/>
              <a:r>
                <a:rPr lang="en-GB" sz="1000" dirty="0"/>
                <a:t>Polar angle (degree)</a:t>
              </a:r>
            </a:p>
          </p:txBody>
        </p:sp>
        <p:sp>
          <p:nvSpPr>
            <p:cNvPr id="63" name="Rectangle 62"/>
            <p:cNvSpPr/>
            <p:nvPr/>
          </p:nvSpPr>
          <p:spPr>
            <a:xfrm>
              <a:off x="2683768" y="6795501"/>
              <a:ext cx="1236060" cy="415605"/>
            </a:xfrm>
            <a:prstGeom prst="rect">
              <a:avLst/>
            </a:prstGeom>
            <a:noFill/>
          </p:spPr>
          <p:txBody>
            <a:bodyPr wrap="square" lIns="91440" tIns="45720" rIns="91440" bIns="45720">
              <a:spAutoFit/>
            </a:bodyPr>
            <a:lstStyle/>
            <a:p>
              <a:pPr algn="ctr"/>
              <a:r>
                <a:rPr lang="fr-FR" sz="2000" b="1" cap="none" spc="0">
                  <a:ln w="9525">
                    <a:solidFill>
                      <a:schemeClr val="bg1"/>
                    </a:solidFill>
                    <a:prstDash val="solid"/>
                  </a:ln>
                  <a:solidFill>
                    <a:schemeClr val="tx1"/>
                  </a:solidFill>
                  <a:effectLst>
                    <a:outerShdw blurRad="12700" dist="38100" dir="2700000" algn="tl" rotWithShape="0">
                      <a:schemeClr val="bg1">
                        <a:lumMod val="50000"/>
                      </a:schemeClr>
                    </a:outerShdw>
                  </a:effectLst>
                </a:rPr>
                <a:t>Pt</a:t>
              </a:r>
              <a:endParaRPr lang="fr-FR" sz="2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grpSp>
      <p:sp>
        <p:nvSpPr>
          <p:cNvPr id="67" name="テキスト ボックス 66"/>
          <p:cNvSpPr txBox="1"/>
          <p:nvPr/>
        </p:nvSpPr>
        <p:spPr>
          <a:xfrm>
            <a:off x="2965392" y="128016"/>
            <a:ext cx="7974134"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Methodology for atomic chains</a:t>
            </a:r>
          </a:p>
        </p:txBody>
      </p:sp>
      <p:sp>
        <p:nvSpPr>
          <p:cNvPr id="70" name="テキスト ボックス 69"/>
          <p:cNvSpPr txBox="1"/>
          <p:nvPr/>
        </p:nvSpPr>
        <p:spPr>
          <a:xfrm>
            <a:off x="12457605" y="4802753"/>
            <a:ext cx="2156959" cy="1129733"/>
          </a:xfrm>
          <a:prstGeom prst="rect">
            <a:avLst/>
          </a:prstGeom>
          <a:noFill/>
        </p:spPr>
        <p:txBody>
          <a:bodyPr wrap="square" rtlCol="0">
            <a:spAutoFit/>
          </a:bodyPr>
          <a:lstStyle/>
          <a:p>
            <a:r>
              <a:rPr kumimoji="1" lang="en-US" altLang="ja-JP" dirty="0">
                <a:latin typeface="Arial" panose="020B0604020202020204" pitchFamily="34" charset="0"/>
                <a:cs typeface="Arial" panose="020B0604020202020204" pitchFamily="34" charset="0"/>
              </a:rPr>
              <a:t>G</a:t>
            </a:r>
            <a:r>
              <a:rPr kumimoji="1" lang="en-US" altLang="ja-JP" baseline="-25000" dirty="0">
                <a:latin typeface="Arial" panose="020B0604020202020204" pitchFamily="34" charset="0"/>
                <a:cs typeface="Arial" panose="020B0604020202020204" pitchFamily="34" charset="0"/>
              </a:rPr>
              <a:t>1</a:t>
            </a:r>
            <a:r>
              <a:rPr kumimoji="1" lang="en-US" altLang="ja-JP" dirty="0">
                <a:latin typeface="Arial" panose="020B0604020202020204" pitchFamily="34" charset="0"/>
                <a:cs typeface="Arial" panose="020B0604020202020204" pitchFamily="34" charset="0"/>
              </a:rPr>
              <a:t> order n = 9</a:t>
            </a:r>
          </a:p>
          <a:p>
            <a:r>
              <a:rPr kumimoji="1" lang="en-US" altLang="ja-JP" dirty="0">
                <a:latin typeface="Arial" panose="020B0604020202020204" pitchFamily="34" charset="0"/>
                <a:cs typeface="Arial" panose="020B0604020202020204" pitchFamily="34" charset="0"/>
              </a:rPr>
              <a:t>Π</a:t>
            </a:r>
            <a:r>
              <a:rPr kumimoji="1" lang="en-US" altLang="ja-JP" baseline="-25000" dirty="0">
                <a:latin typeface="Arial" panose="020B0604020202020204" pitchFamily="34" charset="0"/>
                <a:cs typeface="Arial" panose="020B0604020202020204" pitchFamily="34" charset="0"/>
              </a:rPr>
              <a:t>1</a:t>
            </a:r>
            <a:r>
              <a:rPr kumimoji="1" lang="en-US" altLang="ja-JP" dirty="0">
                <a:latin typeface="Arial" panose="020B0604020202020204" pitchFamily="34" charset="0"/>
                <a:cs typeface="Arial" panose="020B0604020202020204" pitchFamily="34" charset="0"/>
              </a:rPr>
              <a:t> order n = 6</a:t>
            </a:r>
          </a:p>
          <a:p>
            <a:r>
              <a:rPr kumimoji="1" lang="en-US" altLang="ja-JP" dirty="0">
                <a:latin typeface="Arial" panose="020B0604020202020204" pitchFamily="34" charset="0"/>
                <a:cs typeface="Arial" panose="020B0604020202020204" pitchFamily="34" charset="0"/>
              </a:rPr>
              <a:t>MI</a:t>
            </a:r>
            <a:r>
              <a:rPr kumimoji="1" lang="en-US" altLang="ja-JP" baseline="-25000" dirty="0">
                <a:latin typeface="Arial" panose="020B0604020202020204" pitchFamily="34" charset="0"/>
                <a:cs typeface="Arial" panose="020B0604020202020204" pitchFamily="34" charset="0"/>
              </a:rPr>
              <a:t> </a:t>
            </a:r>
            <a:endParaRPr kumimoji="1" lang="ja-JP" altLang="en-US" dirty="0">
              <a:latin typeface="Arial" panose="020B0604020202020204" pitchFamily="34" charset="0"/>
              <a:cs typeface="Arial" panose="020B0604020202020204" pitchFamily="34" charset="0"/>
            </a:endParaRPr>
          </a:p>
        </p:txBody>
      </p:sp>
      <p:cxnSp>
        <p:nvCxnSpPr>
          <p:cNvPr id="73" name="直線コネクタ 72"/>
          <p:cNvCxnSpPr/>
          <p:nvPr/>
        </p:nvCxnSpPr>
        <p:spPr>
          <a:xfrm>
            <a:off x="11948681" y="4949846"/>
            <a:ext cx="509191" cy="0"/>
          </a:xfrm>
          <a:prstGeom prst="line">
            <a:avLst/>
          </a:prstGeom>
          <a:ln w="38100">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75" name="直線コネクタ 74"/>
          <p:cNvCxnSpPr/>
          <p:nvPr/>
        </p:nvCxnSpPr>
        <p:spPr>
          <a:xfrm>
            <a:off x="11948681" y="5315589"/>
            <a:ext cx="509191" cy="0"/>
          </a:xfrm>
          <a:prstGeom prst="line">
            <a:avLst/>
          </a:prstGeom>
          <a:ln w="38100">
            <a:solidFill>
              <a:srgbClr val="F010C0"/>
            </a:solidFill>
          </a:ln>
        </p:spPr>
        <p:style>
          <a:lnRef idx="2">
            <a:schemeClr val="accent1"/>
          </a:lnRef>
          <a:fillRef idx="0">
            <a:schemeClr val="accent1"/>
          </a:fillRef>
          <a:effectRef idx="1">
            <a:schemeClr val="accent1"/>
          </a:effectRef>
          <a:fontRef idx="minor">
            <a:schemeClr val="tx1"/>
          </a:fontRef>
        </p:style>
      </p:cxnSp>
      <p:cxnSp>
        <p:nvCxnSpPr>
          <p:cNvPr id="76" name="直線コネクタ 75"/>
          <p:cNvCxnSpPr/>
          <p:nvPr/>
        </p:nvCxnSpPr>
        <p:spPr>
          <a:xfrm>
            <a:off x="11948681" y="5699625"/>
            <a:ext cx="509191" cy="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77" name="正方形/長方形 76"/>
          <p:cNvSpPr/>
          <p:nvPr/>
        </p:nvSpPr>
        <p:spPr>
          <a:xfrm>
            <a:off x="11536372" y="4575568"/>
            <a:ext cx="2998067" cy="146493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9" name="直線矢印コネクタ 78"/>
          <p:cNvCxnSpPr>
            <a:cxnSpLocks/>
            <a:stCxn id="77" idx="1"/>
            <a:endCxn id="80" idx="3"/>
          </p:cNvCxnSpPr>
          <p:nvPr/>
        </p:nvCxnSpPr>
        <p:spPr>
          <a:xfrm flipH="1">
            <a:off x="10835210" y="5308033"/>
            <a:ext cx="701162" cy="114924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0" name="正方形/長方形 79"/>
          <p:cNvSpPr/>
          <p:nvPr/>
        </p:nvSpPr>
        <p:spPr>
          <a:xfrm>
            <a:off x="9845206" y="6114910"/>
            <a:ext cx="990004" cy="684744"/>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テキスト ボックス 80"/>
          <p:cNvSpPr txBox="1"/>
          <p:nvPr/>
        </p:nvSpPr>
        <p:spPr>
          <a:xfrm>
            <a:off x="11350727" y="6529609"/>
            <a:ext cx="3570783" cy="954107"/>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Π</a:t>
            </a:r>
            <a:r>
              <a:rPr kumimoji="1" lang="en-US" altLang="ja-JP" sz="2800" baseline="-25000" dirty="0">
                <a:latin typeface="Arial" panose="020B0604020202020204" pitchFamily="34" charset="0"/>
                <a:cs typeface="Arial" panose="020B0604020202020204" pitchFamily="34" charset="0"/>
              </a:rPr>
              <a:t>1</a:t>
            </a:r>
            <a:r>
              <a:rPr kumimoji="1" lang="en-US" altLang="ja-JP" sz="2800" dirty="0">
                <a:latin typeface="Arial" panose="020B0604020202020204" pitchFamily="34" charset="0"/>
                <a:cs typeface="Arial" panose="020B0604020202020204" pitchFamily="34" charset="0"/>
              </a:rPr>
              <a:t> is faster than G</a:t>
            </a:r>
            <a:r>
              <a:rPr kumimoji="1" lang="en-US" altLang="ja-JP" sz="2800" baseline="-25000" dirty="0">
                <a:latin typeface="Arial" panose="020B0604020202020204" pitchFamily="34" charset="0"/>
                <a:cs typeface="Arial" panose="020B0604020202020204" pitchFamily="34" charset="0"/>
              </a:rPr>
              <a:t>1</a:t>
            </a:r>
          </a:p>
          <a:p>
            <a:r>
              <a:rPr kumimoji="1" lang="en-US" altLang="ja-JP" sz="2800" dirty="0">
                <a:latin typeface="Arial" panose="020B0604020202020204" pitchFamily="34" charset="0"/>
                <a:cs typeface="Arial" panose="020B0604020202020204" pitchFamily="34" charset="0"/>
              </a:rPr>
              <a:t>CPU </a:t>
            </a:r>
            <a:r>
              <a:rPr kumimoji="1" lang="ja-JP" altLang="en-US" sz="2800" dirty="0">
                <a:latin typeface="Arial" panose="020B0604020202020204" pitchFamily="34" charset="0"/>
                <a:cs typeface="Arial" panose="020B0604020202020204" pitchFamily="34" charset="0"/>
              </a:rPr>
              <a:t>∝</a:t>
            </a:r>
            <a:r>
              <a:rPr kumimoji="1" lang="en-US" altLang="ja-JP" sz="2800" dirty="0">
                <a:latin typeface="Arial" panose="020B0604020202020204" pitchFamily="34" charset="0"/>
                <a:cs typeface="Arial" panose="020B0604020202020204" pitchFamily="34" charset="0"/>
              </a:rPr>
              <a:t>(N</a:t>
            </a:r>
            <a:r>
              <a:rPr kumimoji="1" lang="en-US" altLang="ja-JP" sz="2800" baseline="-25000" dirty="0">
                <a:latin typeface="Arial" panose="020B0604020202020204" pitchFamily="34" charset="0"/>
                <a:cs typeface="Arial" panose="020B0604020202020204" pitchFamily="34" charset="0"/>
              </a:rPr>
              <a:t>at</a:t>
            </a:r>
            <a:r>
              <a:rPr kumimoji="1" lang="en-US" altLang="ja-JP" sz="2800" dirty="0">
                <a:latin typeface="Arial" panose="020B0604020202020204" pitchFamily="34" charset="0"/>
                <a:cs typeface="Arial" panose="020B0604020202020204" pitchFamily="34" charset="0"/>
              </a:rPr>
              <a:t>-1)</a:t>
            </a:r>
            <a:r>
              <a:rPr kumimoji="1" lang="en-US" altLang="ja-JP" sz="2800" baseline="30000" dirty="0">
                <a:latin typeface="Arial" panose="020B0604020202020204" pitchFamily="34" charset="0"/>
                <a:cs typeface="Arial" panose="020B0604020202020204" pitchFamily="34" charset="0"/>
              </a:rPr>
              <a:t>n</a:t>
            </a:r>
            <a:r>
              <a:rPr kumimoji="1" lang="en-US" altLang="ja-JP" sz="2800" dirty="0">
                <a:latin typeface="Arial" panose="020B0604020202020204" pitchFamily="34" charset="0"/>
                <a:cs typeface="Arial" panose="020B0604020202020204" pitchFamily="34" charset="0"/>
              </a:rPr>
              <a:t>  </a:t>
            </a:r>
            <a:endParaRPr kumimoji="1" lang="ja-JP" altLang="en-US" sz="2800" dirty="0">
              <a:latin typeface="Arial" panose="020B0604020202020204" pitchFamily="34" charset="0"/>
              <a:cs typeface="Arial" panose="020B0604020202020204" pitchFamily="34"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コンテンツ プレースホルダー 8"/>
          <p:cNvSpPr>
            <a:spLocks noGrp="1"/>
          </p:cNvSpPr>
          <p:nvPr>
            <p:ph idx="1"/>
          </p:nvPr>
        </p:nvSpPr>
        <p:spPr>
          <a:xfrm>
            <a:off x="266584" y="1373052"/>
            <a:ext cx="4832408" cy="509690"/>
          </a:xfrm>
        </p:spPr>
        <p:txBody>
          <a:bodyPr/>
          <a:lstStyle/>
          <a:p>
            <a:r>
              <a:rPr lang="en-US" altLang="ja-JP" dirty="0">
                <a:latin typeface="Arial" panose="020B0604020202020204" pitchFamily="34" charset="0"/>
                <a:cs typeface="Arial" panose="020B0604020202020204" pitchFamily="34" charset="0"/>
              </a:rPr>
              <a:t>Recipe for creating clusters</a:t>
            </a:r>
            <a:endParaRPr lang="ja-JP" altLang="en-US" dirty="0">
              <a:latin typeface="Arial" panose="020B0604020202020204" pitchFamily="34" charset="0"/>
              <a:cs typeface="Arial" panose="020B0604020202020204" pitchFamily="34" charset="0"/>
            </a:endParaRPr>
          </a:p>
        </p:txBody>
      </p:sp>
      <p:pic>
        <p:nvPicPr>
          <p:cNvPr id="11" name="図 10" descr="ダイアグラム"/>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3572" y="2247391"/>
            <a:ext cx="10597415" cy="4433467"/>
          </a:xfrm>
          <a:prstGeom prst="rect">
            <a:avLst/>
          </a:prstGeom>
        </p:spPr>
      </p:pic>
      <p:sp>
        <p:nvSpPr>
          <p:cNvPr id="13" name="テキスト ボックス 12"/>
          <p:cNvSpPr txBox="1"/>
          <p:nvPr/>
        </p:nvSpPr>
        <p:spPr>
          <a:xfrm>
            <a:off x="313295" y="7045508"/>
            <a:ext cx="13402705" cy="1384995"/>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The cluster tested is shaped like a hemisphere (right) based on a sphere. </a:t>
            </a:r>
          </a:p>
          <a:p>
            <a:r>
              <a:rPr kumimoji="1" lang="en-US" altLang="ja-JP" sz="2800" dirty="0">
                <a:latin typeface="Arial" panose="020B0604020202020204" pitchFamily="34" charset="0"/>
                <a:cs typeface="Arial" panose="020B0604020202020204" pitchFamily="34" charset="0"/>
              </a:rPr>
              <a:t>We created a cylinder-shaped cluster with a large number of atoms, eliminated all atoms out of a sphere given a radius, and cut the part below a given z coordinate. </a:t>
            </a:r>
            <a:endParaRPr kumimoji="1" lang="ja-JP" altLang="en-US" sz="2800" dirty="0">
              <a:latin typeface="Arial" panose="020B0604020202020204" pitchFamily="34" charset="0"/>
              <a:cs typeface="Arial" panose="020B0604020202020204" pitchFamily="34" charset="0"/>
            </a:endParaRPr>
          </a:p>
        </p:txBody>
      </p:sp>
      <p:sp>
        <p:nvSpPr>
          <p:cNvPr id="2" name="テキスト ボックス 66">
            <a:extLst>
              <a:ext uri="{FF2B5EF4-FFF2-40B4-BE49-F238E27FC236}">
                <a16:creationId xmlns:a16="http://schemas.microsoft.com/office/drawing/2014/main" id="{4D2B56D5-C823-8208-93C6-B6A77607D993}"/>
              </a:ext>
            </a:extLst>
          </p:cNvPr>
          <p:cNvSpPr txBox="1"/>
          <p:nvPr/>
        </p:nvSpPr>
        <p:spPr>
          <a:xfrm>
            <a:off x="5098992" y="128016"/>
            <a:ext cx="4832408"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Creation of cluster</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14F4B0-216C-6C02-3601-3EF2A46011A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2D181A2-EE94-AC37-B51D-FD22313478A2}"/>
              </a:ext>
            </a:extLst>
          </p:cNvPr>
          <p:cNvSpPr txBox="1"/>
          <p:nvPr/>
        </p:nvSpPr>
        <p:spPr>
          <a:xfrm>
            <a:off x="845571" y="1414714"/>
            <a:ext cx="2706329" cy="3970318"/>
          </a:xfrm>
          <a:prstGeom prst="rect">
            <a:avLst/>
          </a:prstGeom>
          <a:noFill/>
        </p:spPr>
        <p:txBody>
          <a:bodyPr wrap="square">
            <a:spAutoFit/>
          </a:bodyPr>
          <a:lstStyle/>
          <a:p>
            <a:r>
              <a:rPr lang="en-US" sz="2800" dirty="0">
                <a:solidFill>
                  <a:srgbClr val="000000"/>
                </a:solidFill>
                <a:latin typeface="Arial" panose="020B0604020202020204" pitchFamily="34" charset="0"/>
                <a:cs typeface="Arial" panose="020B0604020202020204" pitchFamily="34" charset="0"/>
              </a:rPr>
              <a:t>Ti:</a:t>
            </a:r>
          </a:p>
          <a:p>
            <a:endParaRPr lang="en-US" sz="2800" b="0" i="0" u="none" strike="noStrike" dirty="0">
              <a:solidFill>
                <a:srgbClr val="000000"/>
              </a:solidFill>
              <a:effectLst/>
              <a:latin typeface="Arial" panose="020B0604020202020204" pitchFamily="34" charset="0"/>
              <a:cs typeface="Arial" panose="020B0604020202020204" pitchFamily="34" charset="0"/>
            </a:endParaRPr>
          </a:p>
          <a:p>
            <a:r>
              <a:rPr lang="en-US" sz="2800" b="0" i="0" u="none" strike="noStrike" dirty="0">
                <a:solidFill>
                  <a:srgbClr val="000000"/>
                </a:solidFill>
                <a:effectLst/>
                <a:latin typeface="Arial" panose="020B0604020202020204" pitchFamily="34" charset="0"/>
                <a:cs typeface="Arial" panose="020B0604020202020204" pitchFamily="34" charset="0"/>
              </a:rPr>
              <a:t>‘1s1/2' : 4966. </a:t>
            </a:r>
          </a:p>
          <a:p>
            <a:r>
              <a:rPr lang="en-US" sz="2800" b="0" i="0" u="none" strike="noStrike" dirty="0">
                <a:solidFill>
                  <a:srgbClr val="000000"/>
                </a:solidFill>
                <a:effectLst/>
                <a:latin typeface="Arial" panose="020B0604020202020204" pitchFamily="34" charset="0"/>
                <a:cs typeface="Arial" panose="020B0604020202020204" pitchFamily="34" charset="0"/>
              </a:rPr>
              <a:t>‘2s1/2': 560.9, </a:t>
            </a:r>
          </a:p>
          <a:p>
            <a:r>
              <a:rPr lang="en-US" sz="2800" b="0" i="0" u="none" strike="noStrike" dirty="0">
                <a:solidFill>
                  <a:srgbClr val="000000"/>
                </a:solidFill>
                <a:effectLst/>
                <a:latin typeface="Arial" panose="020B0604020202020204" pitchFamily="34" charset="0"/>
                <a:cs typeface="Arial" panose="020B0604020202020204" pitchFamily="34" charset="0"/>
              </a:rPr>
              <a:t>‘2p1/2': 460.2, </a:t>
            </a:r>
          </a:p>
          <a:p>
            <a:r>
              <a:rPr lang="en-US" sz="2800" b="0" i="0" u="none" strike="noStrike" dirty="0">
                <a:solidFill>
                  <a:srgbClr val="000000"/>
                </a:solidFill>
                <a:effectLst/>
                <a:latin typeface="Arial" panose="020B0604020202020204" pitchFamily="34" charset="0"/>
                <a:cs typeface="Arial" panose="020B0604020202020204" pitchFamily="34" charset="0"/>
              </a:rPr>
              <a:t>‘2p3/2': 453.8, </a:t>
            </a:r>
          </a:p>
          <a:p>
            <a:r>
              <a:rPr lang="en-US" sz="2800" b="0" i="0" u="none" strike="noStrike" dirty="0">
                <a:solidFill>
                  <a:srgbClr val="000000"/>
                </a:solidFill>
                <a:effectLst/>
                <a:latin typeface="Arial" panose="020B0604020202020204" pitchFamily="34" charset="0"/>
                <a:cs typeface="Arial" panose="020B0604020202020204" pitchFamily="34" charset="0"/>
              </a:rPr>
              <a:t>‘3s1/2': 58.7, </a:t>
            </a:r>
          </a:p>
          <a:p>
            <a:r>
              <a:rPr lang="en-US" sz="2800" b="0" i="0" u="none" strike="noStrike" dirty="0">
                <a:solidFill>
                  <a:srgbClr val="000000"/>
                </a:solidFill>
                <a:effectLst/>
                <a:latin typeface="Arial" panose="020B0604020202020204" pitchFamily="34" charset="0"/>
                <a:cs typeface="Arial" panose="020B0604020202020204" pitchFamily="34" charset="0"/>
              </a:rPr>
              <a:t>‘3p1/2': 32.6, </a:t>
            </a:r>
          </a:p>
          <a:p>
            <a:r>
              <a:rPr lang="en-US" sz="2800" b="0" i="0" u="none" strike="noStrike" dirty="0">
                <a:solidFill>
                  <a:srgbClr val="000000"/>
                </a:solidFill>
                <a:effectLst/>
                <a:latin typeface="Arial" panose="020B0604020202020204" pitchFamily="34" charset="0"/>
                <a:cs typeface="Arial" panose="020B0604020202020204" pitchFamily="34" charset="0"/>
              </a:rPr>
              <a:t>‘3p3/2': 32.6</a:t>
            </a:r>
            <a:endParaRPr lang="en-US" sz="2800"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AF420676-3F9C-2B85-F74B-FDDB4DCC9741}"/>
              </a:ext>
            </a:extLst>
          </p:cNvPr>
          <p:cNvSpPr txBox="1"/>
          <p:nvPr/>
        </p:nvSpPr>
        <p:spPr>
          <a:xfrm>
            <a:off x="5979240" y="1420814"/>
            <a:ext cx="2789904" cy="6124754"/>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Sr:</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‘1s1/2' : 16105.</a:t>
            </a:r>
          </a:p>
          <a:p>
            <a:r>
              <a:rPr lang="en-US" sz="2800" dirty="0">
                <a:latin typeface="Arial" panose="020B0604020202020204" pitchFamily="34" charset="0"/>
                <a:cs typeface="Arial" panose="020B0604020202020204" pitchFamily="34" charset="0"/>
              </a:rPr>
              <a:t>‘2s1/2': 2216.</a:t>
            </a:r>
          </a:p>
          <a:p>
            <a:r>
              <a:rPr lang="en-US" sz="2800" dirty="0">
                <a:latin typeface="Arial" panose="020B0604020202020204" pitchFamily="34" charset="0"/>
                <a:cs typeface="Arial" panose="020B0604020202020204" pitchFamily="34" charset="0"/>
              </a:rPr>
              <a:t>‘2p1/2': 2007.</a:t>
            </a:r>
          </a:p>
          <a:p>
            <a:r>
              <a:rPr lang="en-US" sz="2800" dirty="0">
                <a:latin typeface="Arial" panose="020B0604020202020204" pitchFamily="34" charset="0"/>
                <a:cs typeface="Arial" panose="020B0604020202020204" pitchFamily="34" charset="0"/>
              </a:rPr>
              <a:t>‘2p3/2': 1940.</a:t>
            </a:r>
          </a:p>
          <a:p>
            <a:r>
              <a:rPr lang="en-US" sz="2800" dirty="0">
                <a:latin typeface="Arial" panose="020B0604020202020204" pitchFamily="34" charset="0"/>
                <a:cs typeface="Arial" panose="020B0604020202020204" pitchFamily="34" charset="0"/>
              </a:rPr>
              <a:t>‘3s1/2': 358.7, </a:t>
            </a:r>
          </a:p>
          <a:p>
            <a:r>
              <a:rPr lang="en-US" sz="2800" dirty="0">
                <a:latin typeface="Arial" panose="020B0604020202020204" pitchFamily="34" charset="0"/>
                <a:cs typeface="Arial" panose="020B0604020202020204" pitchFamily="34" charset="0"/>
              </a:rPr>
              <a:t>‘3p1/2': 280.3, </a:t>
            </a:r>
          </a:p>
          <a:p>
            <a:r>
              <a:rPr lang="en-US" sz="2800" dirty="0">
                <a:latin typeface="Arial" panose="020B0604020202020204" pitchFamily="34" charset="0"/>
                <a:cs typeface="Arial" panose="020B0604020202020204" pitchFamily="34" charset="0"/>
              </a:rPr>
              <a:t>‘3p3/2': 270.</a:t>
            </a:r>
          </a:p>
          <a:p>
            <a:r>
              <a:rPr lang="en-US" sz="2800" dirty="0">
                <a:latin typeface="Arial" panose="020B0604020202020204" pitchFamily="34" charset="0"/>
                <a:cs typeface="Arial" panose="020B0604020202020204" pitchFamily="34" charset="0"/>
              </a:rPr>
              <a:t>‘3d3/2': 136.</a:t>
            </a:r>
          </a:p>
          <a:p>
            <a:r>
              <a:rPr lang="en-US" sz="2800" dirty="0">
                <a:latin typeface="Arial" panose="020B0604020202020204" pitchFamily="34" charset="0"/>
                <a:cs typeface="Arial" panose="020B0604020202020204" pitchFamily="34" charset="0"/>
              </a:rPr>
              <a:t>‘3d5/2': 134.2, </a:t>
            </a:r>
          </a:p>
          <a:p>
            <a:r>
              <a:rPr lang="en-US" sz="2800" dirty="0">
                <a:latin typeface="Arial" panose="020B0604020202020204" pitchFamily="34" charset="0"/>
                <a:cs typeface="Arial" panose="020B0604020202020204" pitchFamily="34" charset="0"/>
              </a:rPr>
              <a:t>‘4s1/2': 38.9, </a:t>
            </a:r>
          </a:p>
          <a:p>
            <a:r>
              <a:rPr lang="en-US" sz="2800" dirty="0">
                <a:latin typeface="Arial" panose="020B0604020202020204" pitchFamily="34" charset="0"/>
                <a:cs typeface="Arial" panose="020B0604020202020204" pitchFamily="34" charset="0"/>
              </a:rPr>
              <a:t>‘4p1/2': 21.3, </a:t>
            </a:r>
          </a:p>
          <a:p>
            <a:r>
              <a:rPr lang="en-US" sz="2800" dirty="0">
                <a:latin typeface="Arial" panose="020B0604020202020204" pitchFamily="34" charset="0"/>
                <a:cs typeface="Arial" panose="020B0604020202020204" pitchFamily="34" charset="0"/>
              </a:rPr>
              <a:t>‘4p3/2': 20.1</a:t>
            </a:r>
          </a:p>
        </p:txBody>
      </p:sp>
      <p:sp>
        <p:nvSpPr>
          <p:cNvPr id="18" name="TextBox 17">
            <a:extLst>
              <a:ext uri="{FF2B5EF4-FFF2-40B4-BE49-F238E27FC236}">
                <a16:creationId xmlns:a16="http://schemas.microsoft.com/office/drawing/2014/main" id="{CF72A88D-6E03-046D-9E97-8B7F59A93839}"/>
              </a:ext>
            </a:extLst>
          </p:cNvPr>
          <p:cNvSpPr txBox="1"/>
          <p:nvPr/>
        </p:nvSpPr>
        <p:spPr>
          <a:xfrm>
            <a:off x="11019502" y="1414714"/>
            <a:ext cx="2276169" cy="2246769"/>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O:</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'1s1/2': 543.1,</a:t>
            </a:r>
          </a:p>
          <a:p>
            <a:r>
              <a:rPr lang="en-US" sz="2800" dirty="0">
                <a:latin typeface="Arial" panose="020B0604020202020204" pitchFamily="34" charset="0"/>
                <a:cs typeface="Arial" panose="020B0604020202020204" pitchFamily="34" charset="0"/>
              </a:rPr>
              <a:t>'2s1/2': 41.6</a:t>
            </a:r>
          </a:p>
        </p:txBody>
      </p:sp>
      <p:cxnSp>
        <p:nvCxnSpPr>
          <p:cNvPr id="20" name="Straight Connector 19">
            <a:extLst>
              <a:ext uri="{FF2B5EF4-FFF2-40B4-BE49-F238E27FC236}">
                <a16:creationId xmlns:a16="http://schemas.microsoft.com/office/drawing/2014/main" id="{3A61B8C0-9FF7-3409-FC87-77F264036BA9}"/>
              </a:ext>
            </a:extLst>
          </p:cNvPr>
          <p:cNvCxnSpPr/>
          <p:nvPr/>
        </p:nvCxnSpPr>
        <p:spPr>
          <a:xfrm>
            <a:off x="845571" y="4026310"/>
            <a:ext cx="2384326"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D4D7AE8A-549F-5B8F-A260-8C399A1815F1}"/>
              </a:ext>
            </a:extLst>
          </p:cNvPr>
          <p:cNvSpPr txBox="1"/>
          <p:nvPr/>
        </p:nvSpPr>
        <p:spPr>
          <a:xfrm>
            <a:off x="845571" y="6160853"/>
            <a:ext cx="3387216"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E(2p1/2)-E(2p3/2)</a:t>
            </a:r>
          </a:p>
          <a:p>
            <a:r>
              <a:rPr lang="en-US" sz="2800" dirty="0">
                <a:latin typeface="Arial" panose="020B0604020202020204" pitchFamily="34" charset="0"/>
                <a:cs typeface="Arial" panose="020B0604020202020204" pitchFamily="34" charset="0"/>
              </a:rPr>
              <a:t>=6.4eV &gt; 0.9eV</a:t>
            </a:r>
          </a:p>
        </p:txBody>
      </p:sp>
      <p:sp>
        <p:nvSpPr>
          <p:cNvPr id="2" name="テキスト ボックス 66">
            <a:extLst>
              <a:ext uri="{FF2B5EF4-FFF2-40B4-BE49-F238E27FC236}">
                <a16:creationId xmlns:a16="http://schemas.microsoft.com/office/drawing/2014/main" id="{4D3DF001-E5DE-6E2C-38D5-B5B0A310D8C2}"/>
              </a:ext>
            </a:extLst>
          </p:cNvPr>
          <p:cNvSpPr txBox="1"/>
          <p:nvPr/>
        </p:nvSpPr>
        <p:spPr>
          <a:xfrm>
            <a:off x="5264092" y="128016"/>
            <a:ext cx="3397308"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Energy level</a:t>
            </a:r>
          </a:p>
        </p:txBody>
      </p:sp>
    </p:spTree>
    <p:extLst>
      <p:ext uri="{BB962C8B-B14F-4D97-AF65-F5344CB8AC3E}">
        <p14:creationId xmlns:p14="http://schemas.microsoft.com/office/powerpoint/2010/main" val="38490096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BA0737-62D1-36EC-178E-8C88A978D9A8}"/>
            </a:ext>
          </a:extLst>
        </p:cNvPr>
        <p:cNvGrpSpPr/>
        <p:nvPr/>
      </p:nvGrpSpPr>
      <p:grpSpPr>
        <a:xfrm>
          <a:off x="0" y="0"/>
          <a:ext cx="0" cy="0"/>
          <a:chOff x="0" y="0"/>
          <a:chExt cx="0" cy="0"/>
        </a:xfrm>
      </p:grpSpPr>
      <p:sp>
        <p:nvSpPr>
          <p:cNvPr id="310" name="テキスト ボックス 309">
            <a:extLst>
              <a:ext uri="{FF2B5EF4-FFF2-40B4-BE49-F238E27FC236}">
                <a16:creationId xmlns:a16="http://schemas.microsoft.com/office/drawing/2014/main" id="{05DF7AB8-F688-B62E-D818-F2C373429BFE}"/>
              </a:ext>
            </a:extLst>
          </p:cNvPr>
          <p:cNvSpPr txBox="1"/>
          <p:nvPr/>
        </p:nvSpPr>
        <p:spPr>
          <a:xfrm>
            <a:off x="2102517" y="128016"/>
            <a:ext cx="10700211"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Cross section of Photo Electron Diffraction</a:t>
            </a:r>
          </a:p>
        </p:txBody>
      </p:sp>
      <p:sp>
        <p:nvSpPr>
          <p:cNvPr id="12" name="TextBox 11">
            <a:extLst>
              <a:ext uri="{FF2B5EF4-FFF2-40B4-BE49-F238E27FC236}">
                <a16:creationId xmlns:a16="http://schemas.microsoft.com/office/drawing/2014/main" id="{2FB6C191-C4A6-B876-E080-0DF68ED64D69}"/>
              </a:ext>
            </a:extLst>
          </p:cNvPr>
          <p:cNvSpPr txBox="1"/>
          <p:nvPr/>
        </p:nvSpPr>
        <p:spPr>
          <a:xfrm>
            <a:off x="449705" y="1528997"/>
            <a:ext cx="1055256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Angular dependence of the photoelectron cross section is written:  </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F9648EB6-4BBA-094A-B950-E01B0A484E9F}"/>
                  </a:ext>
                </a:extLst>
              </p:cNvPr>
              <p:cNvSpPr txBox="1"/>
              <p:nvPr/>
            </p:nvSpPr>
            <p:spPr>
              <a:xfrm>
                <a:off x="369632" y="2173575"/>
                <a:ext cx="12223421" cy="132247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m:rPr>
                              <m:sty m:val="p"/>
                            </m:rPr>
                            <a:rPr lang="en-US" sz="2800" i="0" smtClean="0">
                              <a:latin typeface="Cambria Math" panose="02040503050406030204" pitchFamily="18" charset="0"/>
                            </a:rPr>
                            <m:t>d</m:t>
                          </m:r>
                          <m:r>
                            <m:rPr>
                              <m:sty m:val="p"/>
                            </m:rPr>
                            <a:rPr lang="en-US" sz="2800" i="0" smtClean="0">
                              <a:latin typeface="Cambria Math" panose="02040503050406030204" pitchFamily="18" charset="0"/>
                              <a:ea typeface="Cambria Math" panose="02040503050406030204" pitchFamily="18" charset="0"/>
                            </a:rPr>
                            <m:t>σ</m:t>
                          </m:r>
                        </m:num>
                        <m:den>
                          <m:r>
                            <m:rPr>
                              <m:sty m:val="p"/>
                            </m:rPr>
                            <a:rPr lang="en-US" sz="2800" i="0" smtClean="0">
                              <a:latin typeface="Cambria Math" panose="02040503050406030204" pitchFamily="18" charset="0"/>
                            </a:rPr>
                            <m:t>d</m:t>
                          </m:r>
                          <m:acc>
                            <m:accPr>
                              <m:chr m:val="̂"/>
                              <m:ctrlPr>
                                <a:rPr lang="en-US" sz="2800" i="1" smtClean="0">
                                  <a:latin typeface="Cambria Math" panose="02040503050406030204" pitchFamily="18" charset="0"/>
                                </a:rPr>
                              </m:ctrlPr>
                            </m:accPr>
                            <m:e>
                              <m:r>
                                <a:rPr lang="en-US" sz="2800" b="1" i="0" smtClean="0">
                                  <a:latin typeface="Cambria Math" panose="02040503050406030204" pitchFamily="18" charset="0"/>
                                </a:rPr>
                                <m:t>𝐤</m:t>
                              </m:r>
                            </m:e>
                          </m:acc>
                        </m:den>
                      </m:f>
                      <m:r>
                        <a:rPr lang="en-US" sz="2800" b="0" i="0" smtClean="0">
                          <a:latin typeface="Cambria Math" panose="02040503050406030204" pitchFamily="18" charset="0"/>
                        </a:rPr>
                        <m:t>=8</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ea typeface="Cambria Math" panose="02040503050406030204" pitchFamily="18" charset="0"/>
                            </a:rPr>
                            <m:t>π</m:t>
                          </m:r>
                        </m:e>
                        <m:sup>
                          <m:r>
                            <a:rPr lang="en-US" sz="2800" b="0" i="0" smtClean="0">
                              <a:latin typeface="Cambria Math" panose="02040503050406030204" pitchFamily="18" charset="0"/>
                            </a:rPr>
                            <m:t>2</m:t>
                          </m:r>
                        </m:sup>
                      </m:sSup>
                      <m:r>
                        <m:rPr>
                          <m:sty m:val="p"/>
                        </m:rPr>
                        <a:rPr lang="en-US" sz="2800" b="0" i="0" smtClean="0">
                          <a:latin typeface="Cambria Math" panose="02040503050406030204" pitchFamily="18" charset="0"/>
                          <a:ea typeface="Cambria Math" panose="02040503050406030204" pitchFamily="18" charset="0"/>
                        </a:rPr>
                        <m:t>αk</m:t>
                      </m:r>
                      <m:f>
                        <m:fPr>
                          <m:ctrlPr>
                            <a:rPr lang="en-US" sz="2800" b="0" i="1" smtClean="0">
                              <a:latin typeface="Cambria Math" panose="02040503050406030204" pitchFamily="18" charset="0"/>
                              <a:ea typeface="Cambria Math" panose="02040503050406030204" pitchFamily="18" charset="0"/>
                            </a:rPr>
                          </m:ctrlPr>
                        </m:fPr>
                        <m:num>
                          <m:r>
                            <m:rPr>
                              <m:sty m:val="p"/>
                            </m:rPr>
                            <a:rPr lang="en-US" sz="2800" b="0" i="0" smtClean="0">
                              <a:latin typeface="Cambria Math" panose="02040503050406030204" pitchFamily="18" charset="0"/>
                              <a:ea typeface="Cambria Math" panose="02040503050406030204" pitchFamily="18" charset="0"/>
                            </a:rPr>
                            <m:t>m</m:t>
                          </m:r>
                          <m:sSub>
                            <m:sSubPr>
                              <m:ctrlPr>
                                <a:rPr lang="en-US" sz="2800" b="0" i="1" smtClean="0">
                                  <a:latin typeface="Cambria Math" panose="02040503050406030204" pitchFamily="18" charset="0"/>
                                  <a:ea typeface="Cambria Math" panose="02040503050406030204" pitchFamily="18" charset="0"/>
                                </a:rPr>
                              </m:ctrlPr>
                            </m:sSubPr>
                            <m:e>
                              <m:r>
                                <m:rPr>
                                  <m:sty m:val="p"/>
                                </m:rPr>
                                <a:rPr lang="en-US" sz="2800" b="0" i="0" smtClean="0">
                                  <a:latin typeface="Cambria Math" panose="02040503050406030204" pitchFamily="18" charset="0"/>
                                  <a:ea typeface="Cambria Math" panose="02040503050406030204" pitchFamily="18" charset="0"/>
                                </a:rPr>
                                <m:t>ω</m:t>
                              </m:r>
                            </m:e>
                            <m:sub>
                              <m:r>
                                <m:rPr>
                                  <m:sty m:val="p"/>
                                </m:rPr>
                                <a:rPr lang="en-US" sz="2800" b="0" i="0" smtClean="0">
                                  <a:latin typeface="Cambria Math" panose="02040503050406030204" pitchFamily="18" charset="0"/>
                                  <a:ea typeface="Cambria Math" panose="02040503050406030204" pitchFamily="18" charset="0"/>
                                </a:rPr>
                                <m:t>q</m:t>
                              </m:r>
                            </m:sub>
                          </m:sSub>
                        </m:num>
                        <m:den>
                          <m:r>
                            <a:rPr lang="en-US" sz="2800" b="0" i="0" smtClean="0">
                              <a:latin typeface="Cambria Math" panose="02040503050406030204" pitchFamily="18" charset="0"/>
                              <a:ea typeface="Cambria Math" panose="02040503050406030204" pitchFamily="18" charset="0"/>
                            </a:rPr>
                            <m:t>ℏ</m:t>
                          </m:r>
                        </m:den>
                      </m:f>
                      <m:nary>
                        <m:naryPr>
                          <m:chr m:val="∑"/>
                          <m:supHide m:val="on"/>
                          <m:ctrlPr>
                            <a:rPr lang="en-US" sz="2800" b="0" i="1" smtClean="0">
                              <a:latin typeface="Cambria Math" panose="02040503050406030204" pitchFamily="18" charset="0"/>
                              <a:ea typeface="Cambria Math" panose="02040503050406030204" pitchFamily="18" charset="0"/>
                            </a:rPr>
                          </m:ctrlPr>
                        </m:naryPr>
                        <m:sub>
                          <m:r>
                            <m:rPr>
                              <m:brk m:alnAt="7"/>
                            </m:rPr>
                            <a:rPr lang="en-US" sz="2800" b="0" i="0" smtClean="0">
                              <a:latin typeface="Cambria Math" panose="02040503050406030204" pitchFamily="18" charset="0"/>
                              <a:ea typeface="Cambria Math" panose="02040503050406030204" pitchFamily="18" charset="0"/>
                            </a:rPr>
                            <m:t>0</m:t>
                          </m:r>
                        </m:sub>
                        <m:sup/>
                        <m:e>
                          <m:nary>
                            <m:naryPr>
                              <m:chr m:val="∑"/>
                              <m:supHide m:val="on"/>
                              <m:ctrlPr>
                                <a:rPr lang="en-US" sz="2800" b="0" i="1" smtClean="0">
                                  <a:latin typeface="Cambria Math" panose="02040503050406030204" pitchFamily="18" charset="0"/>
                                  <a:ea typeface="Cambria Math" panose="02040503050406030204" pitchFamily="18" charset="0"/>
                                </a:rPr>
                              </m:ctrlPr>
                            </m:naryPr>
                            <m:sub>
                              <m:sSub>
                                <m:sSubPr>
                                  <m:ctrlPr>
                                    <a:rPr lang="en-US" sz="2800" b="0" i="1" smtClean="0">
                                      <a:latin typeface="Cambria Math" panose="02040503050406030204" pitchFamily="18" charset="0"/>
                                      <a:ea typeface="Cambria Math" panose="02040503050406030204" pitchFamily="18" charset="0"/>
                                    </a:rPr>
                                  </m:ctrlPr>
                                </m:sSubPr>
                                <m:e>
                                  <m:r>
                                    <m:rPr>
                                      <m:sty m:val="p"/>
                                    </m:rPr>
                                    <a:rPr lang="en-US" sz="2800" b="0" i="0" smtClean="0">
                                      <a:latin typeface="Cambria Math" panose="02040503050406030204" pitchFamily="18" charset="0"/>
                                      <a:ea typeface="Cambria Math" panose="02040503050406030204" pitchFamily="18" charset="0"/>
                                    </a:rPr>
                                    <m:t>m</m:t>
                                  </m:r>
                                </m:e>
                                <m:sub>
                                  <m:r>
                                    <m:rPr>
                                      <m:sty m:val="p"/>
                                    </m:rPr>
                                    <a:rPr lang="en-US" sz="2800" b="0" i="0" smtClean="0">
                                      <a:latin typeface="Cambria Math" panose="02040503050406030204" pitchFamily="18" charset="0"/>
                                      <a:ea typeface="Cambria Math" panose="02040503050406030204" pitchFamily="18" charset="0"/>
                                    </a:rPr>
                                    <m:t>c</m:t>
                                  </m:r>
                                </m:sub>
                              </m:sSub>
                            </m:sub>
                            <m:sup/>
                            <m:e>
                              <m:sSup>
                                <m:sSupPr>
                                  <m:ctrlPr>
                                    <a:rPr lang="en-US" sz="2800" b="0" i="1" smtClean="0">
                                      <a:latin typeface="Cambria Math" panose="02040503050406030204" pitchFamily="18" charset="0"/>
                                      <a:ea typeface="Cambria Math" panose="02040503050406030204" pitchFamily="18" charset="0"/>
                                    </a:rPr>
                                  </m:ctrlPr>
                                </m:sSupPr>
                                <m:e>
                                  <m:d>
                                    <m:dPr>
                                      <m:begChr m:val="|"/>
                                      <m:endChr m:val="|"/>
                                      <m:ctrlPr>
                                        <a:rPr lang="en-US" sz="2800" b="0" i="1" smtClean="0">
                                          <a:latin typeface="Cambria Math" panose="02040503050406030204" pitchFamily="18" charset="0"/>
                                          <a:ea typeface="Cambria Math" panose="02040503050406030204" pitchFamily="18" charset="0"/>
                                        </a:rPr>
                                      </m:ctrlPr>
                                    </m:dPr>
                                    <m:e>
                                      <m:nary>
                                        <m:naryPr>
                                          <m:chr m:val="∑"/>
                                          <m:supHide m:val="on"/>
                                          <m:ctrlPr>
                                            <a:rPr lang="en-US" sz="2800" i="1">
                                              <a:latin typeface="Cambria Math" panose="02040503050406030204" pitchFamily="18" charset="0"/>
                                              <a:ea typeface="Cambria Math" panose="02040503050406030204" pitchFamily="18" charset="0"/>
                                            </a:rPr>
                                          </m:ctrlPr>
                                        </m:naryPr>
                                        <m:sub>
                                          <m:r>
                                            <m:rPr>
                                              <m:brk m:alnAt="7"/>
                                            </m:rPr>
                                            <a:rPr lang="en-US" sz="2800" b="0" i="1" smtClean="0">
                                              <a:latin typeface="Cambria Math" panose="02040503050406030204" pitchFamily="18" charset="0"/>
                                              <a:ea typeface="Cambria Math" panose="02040503050406030204" pitchFamily="18" charset="0"/>
                                            </a:rPr>
                                            <m:t>𝐿</m:t>
                                          </m:r>
                                          <m:r>
                                            <a:rPr lang="en-US" sz="2800" b="0" i="0" baseline="-25000" smtClean="0">
                                              <a:latin typeface="Cambria Math" panose="02040503050406030204" pitchFamily="18" charset="0"/>
                                              <a:ea typeface="Cambria Math" panose="02040503050406030204" pitchFamily="18" charset="0"/>
                                            </a:rPr>
                                            <m:t>0</m:t>
                                          </m:r>
                                        </m:sub>
                                        <m:sup/>
                                        <m:e>
                                          <m:sSubSup>
                                            <m:sSubSupPr>
                                              <m:ctrlPr>
                                                <a:rPr lang="en-US" sz="2800" i="1" smtClean="0">
                                                  <a:latin typeface="Cambria Math" panose="02040503050406030204" pitchFamily="18" charset="0"/>
                                                  <a:ea typeface="Cambria Math" panose="02040503050406030204" pitchFamily="18" charset="0"/>
                                                </a:rPr>
                                              </m:ctrlPr>
                                            </m:sSubSupPr>
                                            <m:e>
                                              <m:r>
                                                <a:rPr lang="en-US" sz="2800" b="0" i="1" smtClean="0">
                                                  <a:latin typeface="Cambria Math" panose="02040503050406030204" pitchFamily="18" charset="0"/>
                                                  <a:ea typeface="Cambria Math" panose="02040503050406030204" pitchFamily="18" charset="0"/>
                                                </a:rPr>
                                                <m:t>𝑀</m:t>
                                              </m:r>
                                            </m:e>
                                            <m:sub>
                                              <m:r>
                                                <a:rPr lang="en-US" sz="2800" b="0" i="1" smtClean="0">
                                                  <a:latin typeface="Cambria Math" panose="02040503050406030204" pitchFamily="18" charset="0"/>
                                                  <a:ea typeface="Cambria Math" panose="02040503050406030204" pitchFamily="18" charset="0"/>
                                                </a:rPr>
                                                <m:t>𝐿</m:t>
                                              </m:r>
                                              <m:r>
                                                <a:rPr lang="en-US" sz="2800" b="0" i="1" baseline="-25000" smtClean="0">
                                                  <a:latin typeface="Cambria Math" panose="02040503050406030204" pitchFamily="18" charset="0"/>
                                                  <a:ea typeface="Cambria Math" panose="02040503050406030204" pitchFamily="18" charset="0"/>
                                                </a:rPr>
                                                <m:t>0</m:t>
                                              </m:r>
                                              <m:r>
                                                <a:rPr lang="en-US" sz="2800" b="0" i="1" smtClean="0">
                                                  <a:latin typeface="Cambria Math" panose="02040503050406030204" pitchFamily="18" charset="0"/>
                                                  <a:ea typeface="Cambria Math" panose="02040503050406030204" pitchFamily="18" charset="0"/>
                                                </a:rPr>
                                                <m:t>𝐿</m:t>
                                              </m:r>
                                              <m:r>
                                                <a:rPr lang="en-US" sz="2800" b="0" i="1" baseline="-25000" smtClean="0">
                                                  <a:latin typeface="Cambria Math" panose="02040503050406030204" pitchFamily="18" charset="0"/>
                                                  <a:ea typeface="Cambria Math" panose="02040503050406030204" pitchFamily="18" charset="0"/>
                                                </a:rPr>
                                                <m:t>𝑐</m:t>
                                              </m:r>
                                            </m:sub>
                                            <m:sup>
                                              <m:r>
                                                <a:rPr lang="en-US" sz="2800" b="0" i="1" smtClean="0">
                                                  <a:latin typeface="Cambria Math" panose="02040503050406030204" pitchFamily="18" charset="0"/>
                                                  <a:ea typeface="Cambria Math" panose="02040503050406030204" pitchFamily="18" charset="0"/>
                                                </a:rPr>
                                                <m:t>00</m:t>
                                              </m:r>
                                            </m:sup>
                                          </m:sSubSup>
                                          <m:sSup>
                                            <m:sSupPr>
                                              <m:ctrlPr>
                                                <a:rPr lang="en-US" sz="2800" i="1">
                                                  <a:latin typeface="Cambria Math" panose="02040503050406030204" pitchFamily="18" charset="0"/>
                                                  <a:ea typeface="Cambria Math" panose="02040503050406030204" pitchFamily="18" charset="0"/>
                                                </a:rPr>
                                              </m:ctrlPr>
                                            </m:sSupPr>
                                            <m:e>
                                              <m:nary>
                                                <m:naryPr>
                                                  <m:chr m:val="∑"/>
                                                  <m:supHide m:val="on"/>
                                                  <m:ctrlPr>
                                                    <a:rPr lang="en-US" sz="2800" i="1" smtClean="0">
                                                      <a:latin typeface="Cambria Math" panose="02040503050406030204" pitchFamily="18" charset="0"/>
                                                      <a:ea typeface="Cambria Math" panose="02040503050406030204" pitchFamily="18" charset="0"/>
                                                    </a:rPr>
                                                  </m:ctrlPr>
                                                </m:naryPr>
                                                <m:sub>
                                                  <m:r>
                                                    <m:rPr>
                                                      <m:brk m:alnAt="7"/>
                                                    </m:rPr>
                                                    <a:rPr lang="en-US" sz="2800" b="0" i="1" smtClean="0">
                                                      <a:latin typeface="Cambria Math" panose="02040503050406030204" pitchFamily="18" charset="0"/>
                                                      <a:ea typeface="Cambria Math" panose="02040503050406030204" pitchFamily="18" charset="0"/>
                                                    </a:rPr>
                                                    <m:t>𝑗</m:t>
                                                  </m:r>
                                                  <m:r>
                                                    <a:rPr lang="en-US" sz="2800" b="0" i="1" smtClean="0">
                                                      <a:latin typeface="Cambria Math" panose="02040503050406030204" pitchFamily="18" charset="0"/>
                                                      <a:ea typeface="Cambria Math" panose="02040503050406030204" pitchFamily="18" charset="0"/>
                                                    </a:rPr>
                                                    <m:t>,</m:t>
                                                  </m:r>
                                                  <m:sSub>
                                                    <m:sSubPr>
                                                      <m:ctrlPr>
                                                        <a:rPr lang="en-US" sz="2800" b="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𝐿</m:t>
                                                      </m:r>
                                                    </m:e>
                                                    <m:sub>
                                                      <m:r>
                                                        <a:rPr lang="en-US" sz="2800" b="0" i="1" smtClean="0">
                                                          <a:latin typeface="Cambria Math" panose="02040503050406030204" pitchFamily="18" charset="0"/>
                                                          <a:ea typeface="Cambria Math" panose="02040503050406030204" pitchFamily="18" charset="0"/>
                                                        </a:rPr>
                                                        <m:t>𝑗</m:t>
                                                      </m:r>
                                                    </m:sub>
                                                  </m:sSub>
                                                </m:sub>
                                                <m:sup/>
                                                <m:e>
                                                  <m:sSubSup>
                                                    <m:sSubSupPr>
                                                      <m:ctrlPr>
                                                        <a:rPr lang="en-US" sz="2800" i="1" smtClean="0">
                                                          <a:latin typeface="Cambria Math" panose="02040503050406030204" pitchFamily="18" charset="0"/>
                                                          <a:ea typeface="Cambria Math" panose="02040503050406030204" pitchFamily="18" charset="0"/>
                                                        </a:rPr>
                                                      </m:ctrlPr>
                                                    </m:sSubSupPr>
                                                    <m:e>
                                                      <m:acc>
                                                        <m:accPr>
                                                          <m:chr m:val="̃"/>
                                                          <m:ctrlPr>
                                                            <a:rPr lang="en-US" sz="2800" i="1" smtClean="0">
                                                              <a:latin typeface="Cambria Math" panose="02040503050406030204" pitchFamily="18" charset="0"/>
                                                              <a:ea typeface="Cambria Math" panose="02040503050406030204" pitchFamily="18" charset="0"/>
                                                            </a:rPr>
                                                          </m:ctrlPr>
                                                        </m:accPr>
                                                        <m:e>
                                                          <m:r>
                                                            <a:rPr lang="en-US" sz="2800" i="1" smtClean="0">
                                                              <a:latin typeface="Cambria Math" panose="02040503050406030204" pitchFamily="18" charset="0"/>
                                                              <a:ea typeface="Cambria Math" panose="02040503050406030204" pitchFamily="18" charset="0"/>
                                                            </a:rPr>
                                                            <m:t>𝜏</m:t>
                                                          </m:r>
                                                        </m:e>
                                                      </m:acc>
                                                    </m:e>
                                                    <m:sub>
                                                      <m:r>
                                                        <a:rPr lang="en-US" sz="2800" b="0" i="1" smtClean="0">
                                                          <a:latin typeface="Cambria Math" panose="02040503050406030204" pitchFamily="18" charset="0"/>
                                                          <a:ea typeface="Cambria Math" panose="02040503050406030204" pitchFamily="18" charset="0"/>
                                                        </a:rPr>
                                                        <m:t>𝐿</m:t>
                                                      </m:r>
                                                      <m:r>
                                                        <a:rPr lang="en-US" sz="2800" b="0" i="1" baseline="-25000" smtClean="0">
                                                          <a:latin typeface="Cambria Math" panose="02040503050406030204" pitchFamily="18" charset="0"/>
                                                          <a:ea typeface="Cambria Math" panose="02040503050406030204" pitchFamily="18" charset="0"/>
                                                        </a:rPr>
                                                        <m:t>𝑗</m:t>
                                                      </m:r>
                                                      <m:r>
                                                        <a:rPr lang="en-US" sz="2800" b="0" i="1" smtClean="0">
                                                          <a:latin typeface="Cambria Math" panose="02040503050406030204" pitchFamily="18" charset="0"/>
                                                          <a:ea typeface="Cambria Math" panose="02040503050406030204" pitchFamily="18" charset="0"/>
                                                        </a:rPr>
                                                        <m:t>𝐿</m:t>
                                                      </m:r>
                                                      <m:r>
                                                        <a:rPr lang="en-US" sz="2800" b="0" i="1" baseline="-25000" smtClean="0">
                                                          <a:latin typeface="Cambria Math" panose="02040503050406030204" pitchFamily="18" charset="0"/>
                                                          <a:ea typeface="Cambria Math" panose="02040503050406030204" pitchFamily="18" charset="0"/>
                                                        </a:rPr>
                                                        <m:t>0</m:t>
                                                      </m:r>
                                                    </m:sub>
                                                    <m:sup>
                                                      <m:r>
                                                        <a:rPr lang="en-US" sz="2800" b="0" i="1" smtClean="0">
                                                          <a:latin typeface="Cambria Math" panose="02040503050406030204" pitchFamily="18" charset="0"/>
                                                          <a:ea typeface="Cambria Math" panose="02040503050406030204" pitchFamily="18" charset="0"/>
                                                        </a:rPr>
                                                        <m:t>𝑗</m:t>
                                                      </m:r>
                                                      <m:r>
                                                        <a:rPr lang="en-US" sz="2800" b="0" i="1" smtClean="0">
                                                          <a:latin typeface="Cambria Math" panose="02040503050406030204" pitchFamily="18" charset="0"/>
                                                          <a:ea typeface="Cambria Math" panose="02040503050406030204" pitchFamily="18" charset="0"/>
                                                        </a:rPr>
                                                        <m:t>0</m:t>
                                                      </m:r>
                                                    </m:sup>
                                                  </m:sSubSup>
                                                  <m:sSub>
                                                    <m:sSubPr>
                                                      <m:ctrlPr>
                                                        <a:rPr lang="en-US" sz="280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𝑌</m:t>
                                                      </m:r>
                                                    </m:e>
                                                    <m:sub>
                                                      <m:r>
                                                        <a:rPr lang="en-US" sz="2800" b="0" i="1" smtClean="0">
                                                          <a:latin typeface="Cambria Math" panose="02040503050406030204" pitchFamily="18" charset="0"/>
                                                          <a:ea typeface="Cambria Math" panose="02040503050406030204" pitchFamily="18" charset="0"/>
                                                        </a:rPr>
                                                        <m:t>𝐿</m:t>
                                                      </m:r>
                                                      <m:r>
                                                        <a:rPr lang="en-US" sz="2800" b="0" i="1" baseline="-25000" smtClean="0">
                                                          <a:latin typeface="Cambria Math" panose="02040503050406030204" pitchFamily="18" charset="0"/>
                                                          <a:ea typeface="Cambria Math" panose="02040503050406030204" pitchFamily="18" charset="0"/>
                                                        </a:rPr>
                                                        <m:t>𝑗</m:t>
                                                      </m:r>
                                                    </m:sub>
                                                  </m:sSub>
                                                  <m:r>
                                                    <a:rPr lang="en-US" sz="2800" b="0" i="1" smtClean="0">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a:latin typeface="Cambria Math" panose="02040503050406030204" pitchFamily="18" charset="0"/>
                                                        </a:rPr>
                                                        <m:t>𝐤</m:t>
                                                      </m:r>
                                                    </m:e>
                                                  </m:acc>
                                                  <m:r>
                                                    <a:rPr lang="en-US" sz="2800" b="0" i="1" smtClean="0">
                                                      <a:latin typeface="Cambria Math" panose="02040503050406030204" pitchFamily="18" charset="0"/>
                                                      <a:ea typeface="Cambria Math" panose="02040503050406030204" pitchFamily="18" charset="0"/>
                                                    </a:rPr>
                                                    <m:t>)</m:t>
                                                  </m:r>
                                                </m:e>
                                              </m:nary>
                                              <m:r>
                                                <m:rPr>
                                                  <m:sty m:val="p"/>
                                                </m:rPr>
                                                <a:rPr lang="en-US" sz="2800" i="0">
                                                  <a:latin typeface="Cambria Math" panose="02040503050406030204" pitchFamily="18" charset="0"/>
                                                  <a:ea typeface="Cambria Math" panose="02040503050406030204" pitchFamily="18" charset="0"/>
                                                </a:rPr>
                                                <m:t>e</m:t>
                                              </m:r>
                                            </m:e>
                                            <m:sup>
                                              <m:r>
                                                <a:rPr lang="en-US" sz="2800" i="0">
                                                  <a:latin typeface="Cambria Math" panose="02040503050406030204" pitchFamily="18" charset="0"/>
                                                  <a:ea typeface="Cambria Math" panose="02040503050406030204" pitchFamily="18" charset="0"/>
                                                </a:rPr>
                                                <m:t>−</m:t>
                                              </m:r>
                                              <m:r>
                                                <m:rPr>
                                                  <m:sty m:val="p"/>
                                                </m:rPr>
                                                <a:rPr lang="en-US" sz="2800" i="0">
                                                  <a:latin typeface="Cambria Math" panose="02040503050406030204" pitchFamily="18" charset="0"/>
                                                  <a:ea typeface="Cambria Math" panose="02040503050406030204" pitchFamily="18" charset="0"/>
                                                </a:rPr>
                                                <m:t>i</m:t>
                                              </m:r>
                                              <m:acc>
                                                <m:accPr>
                                                  <m:chr m:val="⃗"/>
                                                  <m:ctrlPr>
                                                    <a:rPr lang="en-US" sz="2800" b="1" i="1">
                                                      <a:latin typeface="Cambria Math" panose="02040503050406030204" pitchFamily="18" charset="0"/>
                                                      <a:ea typeface="Cambria Math" panose="02040503050406030204" pitchFamily="18" charset="0"/>
                                                    </a:rPr>
                                                  </m:ctrlPr>
                                                </m:accPr>
                                                <m:e>
                                                  <m:r>
                                                    <a:rPr lang="en-US" sz="2800" b="1" i="0" smtClean="0">
                                                      <a:latin typeface="Cambria Math" panose="02040503050406030204" pitchFamily="18" charset="0"/>
                                                      <a:ea typeface="Cambria Math" panose="02040503050406030204" pitchFamily="18" charset="0"/>
                                                    </a:rPr>
                                                    <m:t>𝐤</m:t>
                                                  </m:r>
                                                </m:e>
                                              </m:acc>
                                              <m:r>
                                                <a:rPr lang="en-US" sz="2800" i="1" smtClean="0">
                                                  <a:latin typeface="Cambria Math" panose="02040503050406030204" pitchFamily="18" charset="0"/>
                                                  <a:ea typeface="Cambria Math" panose="02040503050406030204" pitchFamily="18" charset="0"/>
                                                </a:rPr>
                                                <m:t>∙</m:t>
                                              </m:r>
                                              <m:acc>
                                                <m:accPr>
                                                  <m:chr m:val="⃗"/>
                                                  <m:ctrlPr>
                                                    <a:rPr lang="en-US" sz="2800" i="1">
                                                      <a:latin typeface="Cambria Math" panose="02040503050406030204" pitchFamily="18" charset="0"/>
                                                    </a:rPr>
                                                  </m:ctrlPr>
                                                </m:accPr>
                                                <m:e>
                                                  <m:r>
                                                    <a:rPr lang="en-US" sz="2800" b="1" i="0">
                                                      <a:latin typeface="Cambria Math" panose="02040503050406030204" pitchFamily="18" charset="0"/>
                                                    </a:rPr>
                                                    <m:t>𝐑</m:t>
                                                  </m:r>
                                                </m:e>
                                              </m:acc>
                                              <m:r>
                                                <a:rPr lang="en-US" sz="2800" i="1" baseline="-25000">
                                                  <a:latin typeface="Cambria Math" panose="02040503050406030204" pitchFamily="18" charset="0"/>
                                                </a:rPr>
                                                <m:t>𝑗</m:t>
                                              </m:r>
                                            </m:sup>
                                          </m:sSup>
                                        </m:e>
                                      </m:nary>
                                    </m:e>
                                  </m:d>
                                </m:e>
                                <m:sup>
                                  <m:r>
                                    <a:rPr lang="en-US" sz="2800" b="0" i="0" smtClean="0">
                                      <a:latin typeface="Cambria Math" panose="02040503050406030204" pitchFamily="18" charset="0"/>
                                      <a:ea typeface="Cambria Math" panose="02040503050406030204" pitchFamily="18" charset="0"/>
                                    </a:rPr>
                                    <m:t>2</m:t>
                                  </m:r>
                                </m:sup>
                              </m:sSup>
                            </m:e>
                          </m:nary>
                        </m:e>
                      </m:nary>
                    </m:oMath>
                  </m:oMathPara>
                </a14:m>
                <a:endParaRPr lang="en-US" sz="2800" dirty="0"/>
              </a:p>
            </p:txBody>
          </p:sp>
        </mc:Choice>
        <mc:Fallback xmlns="">
          <p:sp>
            <p:nvSpPr>
              <p:cNvPr id="13" name="TextBox 12">
                <a:extLst>
                  <a:ext uri="{FF2B5EF4-FFF2-40B4-BE49-F238E27FC236}">
                    <a16:creationId xmlns:a16="http://schemas.microsoft.com/office/drawing/2014/main" id="{F9648EB6-4BBA-094A-B950-E01B0A484E9F}"/>
                  </a:ext>
                </a:extLst>
              </p:cNvPr>
              <p:cNvSpPr txBox="1">
                <a:spLocks noRot="1" noChangeAspect="1" noMove="1" noResize="1" noEditPoints="1" noAdjustHandles="1" noChangeArrowheads="1" noChangeShapeType="1" noTextEdit="1"/>
              </p:cNvSpPr>
              <p:nvPr/>
            </p:nvSpPr>
            <p:spPr>
              <a:xfrm>
                <a:off x="369632" y="2173575"/>
                <a:ext cx="12223421" cy="1322478"/>
              </a:xfrm>
              <a:prstGeom prst="rect">
                <a:avLst/>
              </a:prstGeom>
              <a:blipFill>
                <a:blip r:embed="rId3"/>
                <a:stretch>
                  <a:fillRect t="-106667" b="-148571"/>
                </a:stretch>
              </a:blipFill>
            </p:spPr>
            <p:txBody>
              <a:bodyPr/>
              <a:lstStyle/>
              <a:p>
                <a:r>
                  <a:rPr lang="en-US">
                    <a:noFill/>
                  </a:rPr>
                  <a:t> </a:t>
                </a:r>
              </a:p>
            </p:txBody>
          </p:sp>
        </mc:Fallback>
      </mc:AlternateContent>
      <p:sp>
        <p:nvSpPr>
          <p:cNvPr id="49" name="Ellipse 112">
            <a:extLst>
              <a:ext uri="{FF2B5EF4-FFF2-40B4-BE49-F238E27FC236}">
                <a16:creationId xmlns:a16="http://schemas.microsoft.com/office/drawing/2014/main" id="{503D5E50-CB86-0EAC-FD7D-4DE0F994CC75}"/>
              </a:ext>
            </a:extLst>
          </p:cNvPr>
          <p:cNvSpPr/>
          <p:nvPr/>
        </p:nvSpPr>
        <p:spPr>
          <a:xfrm>
            <a:off x="4660897" y="8821044"/>
            <a:ext cx="275987" cy="275987"/>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nvGrpSpPr>
          <p:cNvPr id="405" name="Group 404">
            <a:extLst>
              <a:ext uri="{FF2B5EF4-FFF2-40B4-BE49-F238E27FC236}">
                <a16:creationId xmlns:a16="http://schemas.microsoft.com/office/drawing/2014/main" id="{36C82EF1-E1CE-C77B-E699-149F6D09FDAE}"/>
              </a:ext>
            </a:extLst>
          </p:cNvPr>
          <p:cNvGrpSpPr/>
          <p:nvPr/>
        </p:nvGrpSpPr>
        <p:grpSpPr>
          <a:xfrm>
            <a:off x="599607" y="8268767"/>
            <a:ext cx="3807687" cy="1485389"/>
            <a:chOff x="599607" y="7951267"/>
            <a:chExt cx="3807687" cy="1485389"/>
          </a:xfrm>
        </p:grpSpPr>
        <p:grpSp>
          <p:nvGrpSpPr>
            <p:cNvPr id="39" name="Group 38">
              <a:extLst>
                <a:ext uri="{FF2B5EF4-FFF2-40B4-BE49-F238E27FC236}">
                  <a16:creationId xmlns:a16="http://schemas.microsoft.com/office/drawing/2014/main" id="{8FF9E726-D776-A716-B8B2-23837B1310CD}"/>
                </a:ext>
              </a:extLst>
            </p:cNvPr>
            <p:cNvGrpSpPr/>
            <p:nvPr/>
          </p:nvGrpSpPr>
          <p:grpSpPr>
            <a:xfrm>
              <a:off x="679681" y="7951267"/>
              <a:ext cx="3727613" cy="347833"/>
              <a:chOff x="449706" y="7536992"/>
              <a:chExt cx="3727613" cy="347833"/>
            </a:xfrm>
          </p:grpSpPr>
          <p:cxnSp>
            <p:nvCxnSpPr>
              <p:cNvPr id="17" name="Connecteur droit 46">
                <a:extLst>
                  <a:ext uri="{FF2B5EF4-FFF2-40B4-BE49-F238E27FC236}">
                    <a16:creationId xmlns:a16="http://schemas.microsoft.com/office/drawing/2014/main" id="{40582591-9920-D189-8D0E-2F1ABBB46202}"/>
                  </a:ext>
                </a:extLst>
              </p:cNvPr>
              <p:cNvCxnSpPr>
                <a:cxnSpLocks/>
              </p:cNvCxnSpPr>
              <p:nvPr/>
            </p:nvCxnSpPr>
            <p:spPr>
              <a:xfrm>
                <a:off x="449706" y="7719857"/>
                <a:ext cx="3727613" cy="3976"/>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19" name="グループ化 67">
                <a:extLst>
                  <a:ext uri="{FF2B5EF4-FFF2-40B4-BE49-F238E27FC236}">
                    <a16:creationId xmlns:a16="http://schemas.microsoft.com/office/drawing/2014/main" id="{E6F2B59D-8C9D-C675-85EE-53A887DB1CE9}"/>
                  </a:ext>
                </a:extLst>
              </p:cNvPr>
              <p:cNvGrpSpPr/>
              <p:nvPr/>
            </p:nvGrpSpPr>
            <p:grpSpPr>
              <a:xfrm>
                <a:off x="859875" y="7545443"/>
                <a:ext cx="321984" cy="339382"/>
                <a:chOff x="3302838" y="3534143"/>
                <a:chExt cx="643968" cy="678764"/>
              </a:xfrm>
            </p:grpSpPr>
            <p:sp>
              <p:nvSpPr>
                <p:cNvPr id="20" name="Ellipse 111">
                  <a:extLst>
                    <a:ext uri="{FF2B5EF4-FFF2-40B4-BE49-F238E27FC236}">
                      <a16:creationId xmlns:a16="http://schemas.microsoft.com/office/drawing/2014/main" id="{885FA65D-6E8E-0B1D-CD84-B1A1BAC9AF81}"/>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1" name="Ellipse 112">
                  <a:extLst>
                    <a:ext uri="{FF2B5EF4-FFF2-40B4-BE49-F238E27FC236}">
                      <a16:creationId xmlns:a16="http://schemas.microsoft.com/office/drawing/2014/main" id="{D8D10B57-5224-12CE-B39E-77915824FAF2}"/>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3" name="グループ化 67">
                <a:extLst>
                  <a:ext uri="{FF2B5EF4-FFF2-40B4-BE49-F238E27FC236}">
                    <a16:creationId xmlns:a16="http://schemas.microsoft.com/office/drawing/2014/main" id="{78F624B9-9526-C3FC-45B2-BEDA528A15CA}"/>
                  </a:ext>
                </a:extLst>
              </p:cNvPr>
              <p:cNvGrpSpPr/>
              <p:nvPr/>
            </p:nvGrpSpPr>
            <p:grpSpPr>
              <a:xfrm>
                <a:off x="1353238" y="7543579"/>
                <a:ext cx="321984" cy="339382"/>
                <a:chOff x="3302838" y="3534143"/>
                <a:chExt cx="643968" cy="678764"/>
              </a:xfrm>
            </p:grpSpPr>
            <p:sp>
              <p:nvSpPr>
                <p:cNvPr id="24" name="Ellipse 111">
                  <a:extLst>
                    <a:ext uri="{FF2B5EF4-FFF2-40B4-BE49-F238E27FC236}">
                      <a16:creationId xmlns:a16="http://schemas.microsoft.com/office/drawing/2014/main" id="{01CDC886-346C-E8DC-8C84-7EE77BD57828}"/>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5" name="Ellipse 112">
                  <a:extLst>
                    <a:ext uri="{FF2B5EF4-FFF2-40B4-BE49-F238E27FC236}">
                      <a16:creationId xmlns:a16="http://schemas.microsoft.com/office/drawing/2014/main" id="{722C5734-0E66-94CB-1992-3325EE306C6F}"/>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6" name="グループ化 67">
                <a:extLst>
                  <a:ext uri="{FF2B5EF4-FFF2-40B4-BE49-F238E27FC236}">
                    <a16:creationId xmlns:a16="http://schemas.microsoft.com/office/drawing/2014/main" id="{D10D8A1C-8A8E-17D0-ACA4-22C0DB13B352}"/>
                  </a:ext>
                </a:extLst>
              </p:cNvPr>
              <p:cNvGrpSpPr/>
              <p:nvPr/>
            </p:nvGrpSpPr>
            <p:grpSpPr>
              <a:xfrm>
                <a:off x="1846600" y="7543579"/>
                <a:ext cx="321984" cy="339382"/>
                <a:chOff x="3302838" y="3534143"/>
                <a:chExt cx="643968" cy="678764"/>
              </a:xfrm>
            </p:grpSpPr>
            <p:sp>
              <p:nvSpPr>
                <p:cNvPr id="27" name="Ellipse 111">
                  <a:extLst>
                    <a:ext uri="{FF2B5EF4-FFF2-40B4-BE49-F238E27FC236}">
                      <a16:creationId xmlns:a16="http://schemas.microsoft.com/office/drawing/2014/main" id="{9C8794AA-4274-DD6C-3D82-C451E87CE957}"/>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8" name="Ellipse 112">
                  <a:extLst>
                    <a:ext uri="{FF2B5EF4-FFF2-40B4-BE49-F238E27FC236}">
                      <a16:creationId xmlns:a16="http://schemas.microsoft.com/office/drawing/2014/main" id="{31366A73-8F38-278C-8083-7A19E55D889E}"/>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9" name="グループ化 67">
                <a:extLst>
                  <a:ext uri="{FF2B5EF4-FFF2-40B4-BE49-F238E27FC236}">
                    <a16:creationId xmlns:a16="http://schemas.microsoft.com/office/drawing/2014/main" id="{CD7967CA-5783-6FD2-3195-D41CEA8802CF}"/>
                  </a:ext>
                </a:extLst>
              </p:cNvPr>
              <p:cNvGrpSpPr/>
              <p:nvPr/>
            </p:nvGrpSpPr>
            <p:grpSpPr>
              <a:xfrm>
                <a:off x="2339961" y="7536992"/>
                <a:ext cx="321984" cy="339382"/>
                <a:chOff x="3302838" y="3534143"/>
                <a:chExt cx="643968" cy="678764"/>
              </a:xfrm>
            </p:grpSpPr>
            <p:sp>
              <p:nvSpPr>
                <p:cNvPr id="30" name="Ellipse 111">
                  <a:extLst>
                    <a:ext uri="{FF2B5EF4-FFF2-40B4-BE49-F238E27FC236}">
                      <a16:creationId xmlns:a16="http://schemas.microsoft.com/office/drawing/2014/main" id="{639204B2-6FD9-67DA-838C-C3F28DF1A17D}"/>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1" name="Ellipse 112">
                  <a:extLst>
                    <a:ext uri="{FF2B5EF4-FFF2-40B4-BE49-F238E27FC236}">
                      <a16:creationId xmlns:a16="http://schemas.microsoft.com/office/drawing/2014/main" id="{404BB2C6-63F1-9BD3-4004-D511CF956C0D}"/>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32" name="グループ化 67">
                <a:extLst>
                  <a:ext uri="{FF2B5EF4-FFF2-40B4-BE49-F238E27FC236}">
                    <a16:creationId xmlns:a16="http://schemas.microsoft.com/office/drawing/2014/main" id="{8435EA65-6DA6-7898-8F81-D0ADB936502C}"/>
                  </a:ext>
                </a:extLst>
              </p:cNvPr>
              <p:cNvGrpSpPr/>
              <p:nvPr/>
            </p:nvGrpSpPr>
            <p:grpSpPr>
              <a:xfrm>
                <a:off x="2829600" y="7536992"/>
                <a:ext cx="321984" cy="339382"/>
                <a:chOff x="3302838" y="3534143"/>
                <a:chExt cx="643968" cy="678764"/>
              </a:xfrm>
            </p:grpSpPr>
            <p:sp>
              <p:nvSpPr>
                <p:cNvPr id="33" name="Ellipse 111">
                  <a:extLst>
                    <a:ext uri="{FF2B5EF4-FFF2-40B4-BE49-F238E27FC236}">
                      <a16:creationId xmlns:a16="http://schemas.microsoft.com/office/drawing/2014/main" id="{5A2271EC-029A-B447-9F82-6C502A330DBC}"/>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4" name="Ellipse 112">
                  <a:extLst>
                    <a:ext uri="{FF2B5EF4-FFF2-40B4-BE49-F238E27FC236}">
                      <a16:creationId xmlns:a16="http://schemas.microsoft.com/office/drawing/2014/main" id="{A6993237-DCCB-B037-2DFE-9033AE785027}"/>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35" name="グループ化 67">
                <a:extLst>
                  <a:ext uri="{FF2B5EF4-FFF2-40B4-BE49-F238E27FC236}">
                    <a16:creationId xmlns:a16="http://schemas.microsoft.com/office/drawing/2014/main" id="{25E9A230-D06E-3DF8-CA5C-CD1AF455AB02}"/>
                  </a:ext>
                </a:extLst>
              </p:cNvPr>
              <p:cNvGrpSpPr/>
              <p:nvPr/>
            </p:nvGrpSpPr>
            <p:grpSpPr>
              <a:xfrm>
                <a:off x="3319238" y="7536992"/>
                <a:ext cx="321984" cy="339382"/>
                <a:chOff x="3302838" y="3534143"/>
                <a:chExt cx="643968" cy="678764"/>
              </a:xfrm>
            </p:grpSpPr>
            <p:sp>
              <p:nvSpPr>
                <p:cNvPr id="36" name="Ellipse 111">
                  <a:extLst>
                    <a:ext uri="{FF2B5EF4-FFF2-40B4-BE49-F238E27FC236}">
                      <a16:creationId xmlns:a16="http://schemas.microsoft.com/office/drawing/2014/main" id="{193626C0-F003-F94A-A89A-801D53501C51}"/>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7" name="Ellipse 112">
                  <a:extLst>
                    <a:ext uri="{FF2B5EF4-FFF2-40B4-BE49-F238E27FC236}">
                      <a16:creationId xmlns:a16="http://schemas.microsoft.com/office/drawing/2014/main" id="{DC9D769D-BC16-83E9-149C-D56BCFBB03CF}"/>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cxnSp>
          <p:nvCxnSpPr>
            <p:cNvPr id="41" name="Connecteur droit 46">
              <a:extLst>
                <a:ext uri="{FF2B5EF4-FFF2-40B4-BE49-F238E27FC236}">
                  <a16:creationId xmlns:a16="http://schemas.microsoft.com/office/drawing/2014/main" id="{063336D6-5A44-7D4E-2ECF-F75D360053DF}"/>
                </a:ext>
              </a:extLst>
            </p:cNvPr>
            <p:cNvCxnSpPr>
              <a:cxnSpLocks/>
            </p:cNvCxnSpPr>
            <p:nvPr/>
          </p:nvCxnSpPr>
          <p:spPr>
            <a:xfrm>
              <a:off x="599607" y="8679227"/>
              <a:ext cx="3807687" cy="15286"/>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42" name="グループ化 67">
              <a:extLst>
                <a:ext uri="{FF2B5EF4-FFF2-40B4-BE49-F238E27FC236}">
                  <a16:creationId xmlns:a16="http://schemas.microsoft.com/office/drawing/2014/main" id="{A14A3180-453A-74CF-5747-5C6B43E8CE4A}"/>
                </a:ext>
              </a:extLst>
            </p:cNvPr>
            <p:cNvGrpSpPr/>
            <p:nvPr/>
          </p:nvGrpSpPr>
          <p:grpSpPr>
            <a:xfrm>
              <a:off x="1329511" y="8517987"/>
              <a:ext cx="321984" cy="339382"/>
              <a:chOff x="3302838" y="3534143"/>
              <a:chExt cx="643968" cy="678764"/>
            </a:xfrm>
          </p:grpSpPr>
          <p:sp>
            <p:nvSpPr>
              <p:cNvPr id="58" name="Ellipse 111">
                <a:extLst>
                  <a:ext uri="{FF2B5EF4-FFF2-40B4-BE49-F238E27FC236}">
                    <a16:creationId xmlns:a16="http://schemas.microsoft.com/office/drawing/2014/main" id="{85FCD616-9799-4FF6-3DF7-AEFA26C2BC0F}"/>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9" name="Ellipse 112">
                <a:extLst>
                  <a:ext uri="{FF2B5EF4-FFF2-40B4-BE49-F238E27FC236}">
                    <a16:creationId xmlns:a16="http://schemas.microsoft.com/office/drawing/2014/main" id="{37232883-8F0D-6635-4807-763AE09D004D}"/>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43" name="グループ化 67">
              <a:extLst>
                <a:ext uri="{FF2B5EF4-FFF2-40B4-BE49-F238E27FC236}">
                  <a16:creationId xmlns:a16="http://schemas.microsoft.com/office/drawing/2014/main" id="{6CF4A866-BF4C-E1BA-4B17-A8FA4026748F}"/>
                </a:ext>
              </a:extLst>
            </p:cNvPr>
            <p:cNvGrpSpPr/>
            <p:nvPr/>
          </p:nvGrpSpPr>
          <p:grpSpPr>
            <a:xfrm>
              <a:off x="1822874" y="8516123"/>
              <a:ext cx="321984" cy="339382"/>
              <a:chOff x="3302838" y="3534143"/>
              <a:chExt cx="643968" cy="678764"/>
            </a:xfrm>
          </p:grpSpPr>
          <p:sp>
            <p:nvSpPr>
              <p:cNvPr id="56" name="Ellipse 111">
                <a:extLst>
                  <a:ext uri="{FF2B5EF4-FFF2-40B4-BE49-F238E27FC236}">
                    <a16:creationId xmlns:a16="http://schemas.microsoft.com/office/drawing/2014/main" id="{DE7F90F2-67F9-8994-678F-E617E6CC9C06}"/>
                  </a:ext>
                </a:extLst>
              </p:cNvPr>
              <p:cNvSpPr/>
              <p:nvPr/>
            </p:nvSpPr>
            <p:spPr>
              <a:xfrm>
                <a:off x="3302838" y="3568939"/>
                <a:ext cx="643968" cy="643968"/>
              </a:xfrm>
              <a:prstGeom prst="ellipse">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solidFill>
                    <a:schemeClr val="tx2">
                      <a:lumMod val="75000"/>
                      <a:lumOff val="25000"/>
                    </a:schemeClr>
                  </a:solidFill>
                </a:endParaRPr>
              </a:p>
            </p:txBody>
          </p:sp>
          <p:sp>
            <p:nvSpPr>
              <p:cNvPr id="57" name="Ellipse 112">
                <a:extLst>
                  <a:ext uri="{FF2B5EF4-FFF2-40B4-BE49-F238E27FC236}">
                    <a16:creationId xmlns:a16="http://schemas.microsoft.com/office/drawing/2014/main" id="{89A3F3E1-6252-09D2-8328-EC51D6C3ACD8}"/>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44" name="グループ化 67">
              <a:extLst>
                <a:ext uri="{FF2B5EF4-FFF2-40B4-BE49-F238E27FC236}">
                  <a16:creationId xmlns:a16="http://schemas.microsoft.com/office/drawing/2014/main" id="{7BD3D681-005A-422C-1ED7-A2516C6B390B}"/>
                </a:ext>
              </a:extLst>
            </p:cNvPr>
            <p:cNvGrpSpPr/>
            <p:nvPr/>
          </p:nvGrpSpPr>
          <p:grpSpPr>
            <a:xfrm>
              <a:off x="2316236" y="8516123"/>
              <a:ext cx="321984" cy="339382"/>
              <a:chOff x="3302838" y="3534143"/>
              <a:chExt cx="643968" cy="678764"/>
            </a:xfrm>
          </p:grpSpPr>
          <p:sp>
            <p:nvSpPr>
              <p:cNvPr id="54" name="Ellipse 111">
                <a:extLst>
                  <a:ext uri="{FF2B5EF4-FFF2-40B4-BE49-F238E27FC236}">
                    <a16:creationId xmlns:a16="http://schemas.microsoft.com/office/drawing/2014/main" id="{F6722D17-8D96-C231-8AC1-5658491A6639}"/>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5" name="Ellipse 112">
                <a:extLst>
                  <a:ext uri="{FF2B5EF4-FFF2-40B4-BE49-F238E27FC236}">
                    <a16:creationId xmlns:a16="http://schemas.microsoft.com/office/drawing/2014/main" id="{3464A9BE-F18B-65AE-5735-6F97C258F7FB}"/>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45" name="グループ化 67">
              <a:extLst>
                <a:ext uri="{FF2B5EF4-FFF2-40B4-BE49-F238E27FC236}">
                  <a16:creationId xmlns:a16="http://schemas.microsoft.com/office/drawing/2014/main" id="{899E7E19-5E9B-AB1B-49EA-2718142AFA62}"/>
                </a:ext>
              </a:extLst>
            </p:cNvPr>
            <p:cNvGrpSpPr/>
            <p:nvPr/>
          </p:nvGrpSpPr>
          <p:grpSpPr>
            <a:xfrm>
              <a:off x="2809597" y="8509536"/>
              <a:ext cx="321984" cy="339382"/>
              <a:chOff x="3302838" y="3534143"/>
              <a:chExt cx="643968" cy="678764"/>
            </a:xfrm>
          </p:grpSpPr>
          <p:sp>
            <p:nvSpPr>
              <p:cNvPr id="52" name="Ellipse 111">
                <a:extLst>
                  <a:ext uri="{FF2B5EF4-FFF2-40B4-BE49-F238E27FC236}">
                    <a16:creationId xmlns:a16="http://schemas.microsoft.com/office/drawing/2014/main" id="{1FCDD377-3B02-724F-D400-71AB2537A4B8}"/>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3" name="Ellipse 112">
                <a:extLst>
                  <a:ext uri="{FF2B5EF4-FFF2-40B4-BE49-F238E27FC236}">
                    <a16:creationId xmlns:a16="http://schemas.microsoft.com/office/drawing/2014/main" id="{962FD3F9-F657-6699-6FCF-6539AAAEC6E3}"/>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46" name="グループ化 67">
              <a:extLst>
                <a:ext uri="{FF2B5EF4-FFF2-40B4-BE49-F238E27FC236}">
                  <a16:creationId xmlns:a16="http://schemas.microsoft.com/office/drawing/2014/main" id="{CB2EAC4F-AC38-B753-F2F0-D04CB45E101E}"/>
                </a:ext>
              </a:extLst>
            </p:cNvPr>
            <p:cNvGrpSpPr/>
            <p:nvPr/>
          </p:nvGrpSpPr>
          <p:grpSpPr>
            <a:xfrm>
              <a:off x="3299236" y="8509536"/>
              <a:ext cx="321984" cy="339382"/>
              <a:chOff x="3302838" y="3534143"/>
              <a:chExt cx="643968" cy="678764"/>
            </a:xfrm>
          </p:grpSpPr>
          <p:sp>
            <p:nvSpPr>
              <p:cNvPr id="50" name="Ellipse 111">
                <a:extLst>
                  <a:ext uri="{FF2B5EF4-FFF2-40B4-BE49-F238E27FC236}">
                    <a16:creationId xmlns:a16="http://schemas.microsoft.com/office/drawing/2014/main" id="{985605CA-F706-2CFF-D8A7-87644C2D4FB9}"/>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1" name="Ellipse 112">
                <a:extLst>
                  <a:ext uri="{FF2B5EF4-FFF2-40B4-BE49-F238E27FC236}">
                    <a16:creationId xmlns:a16="http://schemas.microsoft.com/office/drawing/2014/main" id="{98C45199-2434-0D48-9B9A-DD577A0E3EF9}"/>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61" name="Group 60">
              <a:extLst>
                <a:ext uri="{FF2B5EF4-FFF2-40B4-BE49-F238E27FC236}">
                  <a16:creationId xmlns:a16="http://schemas.microsoft.com/office/drawing/2014/main" id="{2C7192B5-F5BF-4883-1AD3-A05AB2662B83}"/>
                </a:ext>
              </a:extLst>
            </p:cNvPr>
            <p:cNvGrpSpPr/>
            <p:nvPr/>
          </p:nvGrpSpPr>
          <p:grpSpPr>
            <a:xfrm>
              <a:off x="679681" y="9088823"/>
              <a:ext cx="3676498" cy="347833"/>
              <a:chOff x="449706" y="7536992"/>
              <a:chExt cx="3676498" cy="347833"/>
            </a:xfrm>
          </p:grpSpPr>
          <p:cxnSp>
            <p:nvCxnSpPr>
              <p:cNvPr id="62" name="Connecteur droit 46">
                <a:extLst>
                  <a:ext uri="{FF2B5EF4-FFF2-40B4-BE49-F238E27FC236}">
                    <a16:creationId xmlns:a16="http://schemas.microsoft.com/office/drawing/2014/main" id="{5A5270F8-1F59-6F24-BEAE-DB11BDAB6EC1}"/>
                  </a:ext>
                </a:extLst>
              </p:cNvPr>
              <p:cNvCxnSpPr>
                <a:cxnSpLocks/>
              </p:cNvCxnSpPr>
              <p:nvPr/>
            </p:nvCxnSpPr>
            <p:spPr>
              <a:xfrm>
                <a:off x="449706" y="7719857"/>
                <a:ext cx="3676498" cy="1863"/>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63" name="グループ化 67">
                <a:extLst>
                  <a:ext uri="{FF2B5EF4-FFF2-40B4-BE49-F238E27FC236}">
                    <a16:creationId xmlns:a16="http://schemas.microsoft.com/office/drawing/2014/main" id="{A3CBD7A4-59A1-89B9-232A-743021CE5492}"/>
                  </a:ext>
                </a:extLst>
              </p:cNvPr>
              <p:cNvGrpSpPr/>
              <p:nvPr/>
            </p:nvGrpSpPr>
            <p:grpSpPr>
              <a:xfrm>
                <a:off x="859875" y="7545443"/>
                <a:ext cx="321984" cy="339382"/>
                <a:chOff x="3302838" y="3534143"/>
                <a:chExt cx="643968" cy="678764"/>
              </a:xfrm>
            </p:grpSpPr>
            <p:sp>
              <p:nvSpPr>
                <p:cNvPr id="271" name="Ellipse 111">
                  <a:extLst>
                    <a:ext uri="{FF2B5EF4-FFF2-40B4-BE49-F238E27FC236}">
                      <a16:creationId xmlns:a16="http://schemas.microsoft.com/office/drawing/2014/main" id="{51D8FB0D-4B9E-8A8B-494F-1D4628F78E6E}"/>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72" name="Ellipse 112">
                  <a:extLst>
                    <a:ext uri="{FF2B5EF4-FFF2-40B4-BE49-F238E27FC236}">
                      <a16:creationId xmlns:a16="http://schemas.microsoft.com/office/drawing/2014/main" id="{9C93AF10-BFE0-F447-F98A-9DEBE4F5953B}"/>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56" name="グループ化 67">
                <a:extLst>
                  <a:ext uri="{FF2B5EF4-FFF2-40B4-BE49-F238E27FC236}">
                    <a16:creationId xmlns:a16="http://schemas.microsoft.com/office/drawing/2014/main" id="{F7DA715D-3992-58F5-C581-3907EF06A726}"/>
                  </a:ext>
                </a:extLst>
              </p:cNvPr>
              <p:cNvGrpSpPr/>
              <p:nvPr/>
            </p:nvGrpSpPr>
            <p:grpSpPr>
              <a:xfrm>
                <a:off x="1353238" y="7543579"/>
                <a:ext cx="321984" cy="339382"/>
                <a:chOff x="3302838" y="3534143"/>
                <a:chExt cx="643968" cy="678764"/>
              </a:xfrm>
            </p:grpSpPr>
            <p:sp>
              <p:nvSpPr>
                <p:cNvPr id="269" name="Ellipse 111">
                  <a:extLst>
                    <a:ext uri="{FF2B5EF4-FFF2-40B4-BE49-F238E27FC236}">
                      <a16:creationId xmlns:a16="http://schemas.microsoft.com/office/drawing/2014/main" id="{5617E618-0124-1EF0-44B4-CA549464906D}"/>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70" name="Ellipse 112">
                  <a:extLst>
                    <a:ext uri="{FF2B5EF4-FFF2-40B4-BE49-F238E27FC236}">
                      <a16:creationId xmlns:a16="http://schemas.microsoft.com/office/drawing/2014/main" id="{D3C91100-8CD1-F307-8D7C-FE8F52CD1FE7}"/>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57" name="グループ化 67">
                <a:extLst>
                  <a:ext uri="{FF2B5EF4-FFF2-40B4-BE49-F238E27FC236}">
                    <a16:creationId xmlns:a16="http://schemas.microsoft.com/office/drawing/2014/main" id="{C6D5DB2D-3756-E4B8-5EAA-DC2406C91419}"/>
                  </a:ext>
                </a:extLst>
              </p:cNvPr>
              <p:cNvGrpSpPr/>
              <p:nvPr/>
            </p:nvGrpSpPr>
            <p:grpSpPr>
              <a:xfrm>
                <a:off x="1846600" y="7543579"/>
                <a:ext cx="321984" cy="339382"/>
                <a:chOff x="3302838" y="3534143"/>
                <a:chExt cx="643968" cy="678764"/>
              </a:xfrm>
            </p:grpSpPr>
            <p:sp>
              <p:nvSpPr>
                <p:cNvPr id="267" name="Ellipse 111">
                  <a:extLst>
                    <a:ext uri="{FF2B5EF4-FFF2-40B4-BE49-F238E27FC236}">
                      <a16:creationId xmlns:a16="http://schemas.microsoft.com/office/drawing/2014/main" id="{14ED2230-67CB-793A-5BBC-783257D505C4}"/>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68" name="Ellipse 112">
                  <a:extLst>
                    <a:ext uri="{FF2B5EF4-FFF2-40B4-BE49-F238E27FC236}">
                      <a16:creationId xmlns:a16="http://schemas.microsoft.com/office/drawing/2014/main" id="{FEAB48AF-D5F0-EC50-EC5D-CE40CB2D5604}"/>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58" name="グループ化 67">
                <a:extLst>
                  <a:ext uri="{FF2B5EF4-FFF2-40B4-BE49-F238E27FC236}">
                    <a16:creationId xmlns:a16="http://schemas.microsoft.com/office/drawing/2014/main" id="{08D62995-F7A9-863D-3794-18DA770F305F}"/>
                  </a:ext>
                </a:extLst>
              </p:cNvPr>
              <p:cNvGrpSpPr/>
              <p:nvPr/>
            </p:nvGrpSpPr>
            <p:grpSpPr>
              <a:xfrm>
                <a:off x="2339961" y="7536992"/>
                <a:ext cx="321984" cy="339382"/>
                <a:chOff x="3302838" y="3534143"/>
                <a:chExt cx="643968" cy="678764"/>
              </a:xfrm>
            </p:grpSpPr>
            <p:sp>
              <p:nvSpPr>
                <p:cNvPr id="265" name="Ellipse 111">
                  <a:extLst>
                    <a:ext uri="{FF2B5EF4-FFF2-40B4-BE49-F238E27FC236}">
                      <a16:creationId xmlns:a16="http://schemas.microsoft.com/office/drawing/2014/main" id="{FADC4112-F5CD-7535-9FFC-ABCD2C9510D0}"/>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66" name="Ellipse 112">
                  <a:extLst>
                    <a:ext uri="{FF2B5EF4-FFF2-40B4-BE49-F238E27FC236}">
                      <a16:creationId xmlns:a16="http://schemas.microsoft.com/office/drawing/2014/main" id="{6E6C8503-0221-2A0C-F7BD-B718D4CE3AE2}"/>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59" name="グループ化 67">
                <a:extLst>
                  <a:ext uri="{FF2B5EF4-FFF2-40B4-BE49-F238E27FC236}">
                    <a16:creationId xmlns:a16="http://schemas.microsoft.com/office/drawing/2014/main" id="{C00B1349-FB3B-1639-104E-5E1C2A0C5DAC}"/>
                  </a:ext>
                </a:extLst>
              </p:cNvPr>
              <p:cNvGrpSpPr/>
              <p:nvPr/>
            </p:nvGrpSpPr>
            <p:grpSpPr>
              <a:xfrm>
                <a:off x="2829600" y="7536992"/>
                <a:ext cx="321984" cy="339382"/>
                <a:chOff x="3302838" y="3534143"/>
                <a:chExt cx="643968" cy="678764"/>
              </a:xfrm>
            </p:grpSpPr>
            <p:sp>
              <p:nvSpPr>
                <p:cNvPr id="263" name="Ellipse 111">
                  <a:extLst>
                    <a:ext uri="{FF2B5EF4-FFF2-40B4-BE49-F238E27FC236}">
                      <a16:creationId xmlns:a16="http://schemas.microsoft.com/office/drawing/2014/main" id="{D4678632-A64F-F806-2FC0-158AAC91E3F1}"/>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64" name="Ellipse 112">
                  <a:extLst>
                    <a:ext uri="{FF2B5EF4-FFF2-40B4-BE49-F238E27FC236}">
                      <a16:creationId xmlns:a16="http://schemas.microsoft.com/office/drawing/2014/main" id="{159995A4-4CEC-5B88-5B12-CBA540EEB423}"/>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60" name="グループ化 67">
                <a:extLst>
                  <a:ext uri="{FF2B5EF4-FFF2-40B4-BE49-F238E27FC236}">
                    <a16:creationId xmlns:a16="http://schemas.microsoft.com/office/drawing/2014/main" id="{7183E383-6AE3-9906-42F9-75C8169F9340}"/>
                  </a:ext>
                </a:extLst>
              </p:cNvPr>
              <p:cNvGrpSpPr/>
              <p:nvPr/>
            </p:nvGrpSpPr>
            <p:grpSpPr>
              <a:xfrm>
                <a:off x="3319238" y="7536992"/>
                <a:ext cx="321984" cy="339382"/>
                <a:chOff x="3302838" y="3534143"/>
                <a:chExt cx="643968" cy="678764"/>
              </a:xfrm>
            </p:grpSpPr>
            <p:sp>
              <p:nvSpPr>
                <p:cNvPr id="261" name="Ellipse 111">
                  <a:extLst>
                    <a:ext uri="{FF2B5EF4-FFF2-40B4-BE49-F238E27FC236}">
                      <a16:creationId xmlns:a16="http://schemas.microsoft.com/office/drawing/2014/main" id="{2AC1B94F-1B2D-BAE4-4C6B-7BC22A5010F2}"/>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62" name="Ellipse 112">
                  <a:extLst>
                    <a:ext uri="{FF2B5EF4-FFF2-40B4-BE49-F238E27FC236}">
                      <a16:creationId xmlns:a16="http://schemas.microsoft.com/office/drawing/2014/main" id="{E722BFE8-6DEE-58AD-00D8-E0449E981B69}"/>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grpSp>
      <p:pic>
        <p:nvPicPr>
          <p:cNvPr id="273" name="コンテンツ プレースホルダー 50">
            <a:extLst>
              <a:ext uri="{FF2B5EF4-FFF2-40B4-BE49-F238E27FC236}">
                <a16:creationId xmlns:a16="http://schemas.microsoft.com/office/drawing/2014/main" id="{AF0D15A5-74CE-59D0-0EFE-AEB00CC742DF}"/>
              </a:ext>
            </a:extLst>
          </p:cNvPr>
          <p:cNvPicPr>
            <a:picLocks noGrp="1" noChangeAspect="1"/>
          </p:cNvPicPr>
          <p:nvPr>
            <p:ph idx="1"/>
          </p:nvPr>
        </p:nvPicPr>
        <p:blipFill>
          <a:blip r:embed="rId4"/>
          <a:stretch>
            <a:fillRect/>
          </a:stretch>
        </p:blipFill>
        <p:spPr>
          <a:xfrm>
            <a:off x="463934" y="7518866"/>
            <a:ext cx="1474944" cy="1499802"/>
          </a:xfrm>
          <a:prstGeom prst="rect">
            <a:avLst/>
          </a:prstGeom>
        </p:spPr>
      </p:pic>
      <p:sp>
        <p:nvSpPr>
          <p:cNvPr id="275" name="TextBox 274">
            <a:extLst>
              <a:ext uri="{FF2B5EF4-FFF2-40B4-BE49-F238E27FC236}">
                <a16:creationId xmlns:a16="http://schemas.microsoft.com/office/drawing/2014/main" id="{20084D08-B9C8-A407-EC30-AFD98FE72E63}"/>
              </a:ext>
            </a:extLst>
          </p:cNvPr>
          <p:cNvSpPr txBox="1"/>
          <p:nvPr/>
        </p:nvSpPr>
        <p:spPr>
          <a:xfrm>
            <a:off x="1823143" y="8480635"/>
            <a:ext cx="400762"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0</a:t>
            </a:r>
          </a:p>
        </p:txBody>
      </p:sp>
      <p:sp>
        <p:nvSpPr>
          <p:cNvPr id="388" name="TextBox 387">
            <a:extLst>
              <a:ext uri="{FF2B5EF4-FFF2-40B4-BE49-F238E27FC236}">
                <a16:creationId xmlns:a16="http://schemas.microsoft.com/office/drawing/2014/main" id="{0A7F1DDA-86D7-3E3A-7035-6EB4BFF30A19}"/>
              </a:ext>
            </a:extLst>
          </p:cNvPr>
          <p:cNvSpPr txBox="1"/>
          <p:nvPr/>
        </p:nvSpPr>
        <p:spPr>
          <a:xfrm>
            <a:off x="3117508" y="7849371"/>
            <a:ext cx="329761" cy="461665"/>
          </a:xfrm>
          <a:prstGeom prst="rect">
            <a:avLst/>
          </a:prstGeom>
          <a:noFill/>
        </p:spPr>
        <p:txBody>
          <a:bodyPr wrap="square" rtlCol="0">
            <a:spAutoFit/>
          </a:bodyPr>
          <a:lstStyle/>
          <a:p>
            <a:r>
              <a:rPr lang="en-US" sz="2400" i="1" dirty="0">
                <a:latin typeface="Arial" panose="020B0604020202020204" pitchFamily="34" charset="0"/>
                <a:cs typeface="Arial" panose="020B0604020202020204" pitchFamily="34" charset="0"/>
              </a:rPr>
              <a:t>j</a:t>
            </a:r>
          </a:p>
        </p:txBody>
      </p:sp>
      <p:grpSp>
        <p:nvGrpSpPr>
          <p:cNvPr id="394" name="Group 393">
            <a:extLst>
              <a:ext uri="{FF2B5EF4-FFF2-40B4-BE49-F238E27FC236}">
                <a16:creationId xmlns:a16="http://schemas.microsoft.com/office/drawing/2014/main" id="{12AE290D-4828-CA03-17B0-A3A3A4FDEE37}"/>
              </a:ext>
            </a:extLst>
          </p:cNvPr>
          <p:cNvGrpSpPr/>
          <p:nvPr/>
        </p:nvGrpSpPr>
        <p:grpSpPr>
          <a:xfrm>
            <a:off x="8939450" y="7292776"/>
            <a:ext cx="3807687" cy="2459516"/>
            <a:chOff x="5336890" y="6975276"/>
            <a:chExt cx="3807687" cy="2459516"/>
          </a:xfrm>
        </p:grpSpPr>
        <p:grpSp>
          <p:nvGrpSpPr>
            <p:cNvPr id="381" name="Group 380">
              <a:extLst>
                <a:ext uri="{FF2B5EF4-FFF2-40B4-BE49-F238E27FC236}">
                  <a16:creationId xmlns:a16="http://schemas.microsoft.com/office/drawing/2014/main" id="{318E9CEC-6286-823A-66B5-9E95348C0F1F}"/>
                </a:ext>
              </a:extLst>
            </p:cNvPr>
            <p:cNvGrpSpPr/>
            <p:nvPr/>
          </p:nvGrpSpPr>
          <p:grpSpPr>
            <a:xfrm>
              <a:off x="5336890" y="7949403"/>
              <a:ext cx="3807687" cy="1485389"/>
              <a:chOff x="5336890" y="7949403"/>
              <a:chExt cx="3807687" cy="1485389"/>
            </a:xfrm>
          </p:grpSpPr>
          <p:grpSp>
            <p:nvGrpSpPr>
              <p:cNvPr id="280" name="Group 279">
                <a:extLst>
                  <a:ext uri="{FF2B5EF4-FFF2-40B4-BE49-F238E27FC236}">
                    <a16:creationId xmlns:a16="http://schemas.microsoft.com/office/drawing/2014/main" id="{AF8AC2B5-BE6F-D7E4-D1B3-DDDC04230560}"/>
                  </a:ext>
                </a:extLst>
              </p:cNvPr>
              <p:cNvGrpSpPr/>
              <p:nvPr/>
            </p:nvGrpSpPr>
            <p:grpSpPr>
              <a:xfrm>
                <a:off x="5416964" y="7949403"/>
                <a:ext cx="3727613" cy="347833"/>
                <a:chOff x="449706" y="7536992"/>
                <a:chExt cx="3727613" cy="347833"/>
              </a:xfrm>
            </p:grpSpPr>
            <p:cxnSp>
              <p:nvCxnSpPr>
                <p:cNvPr id="348" name="Connecteur droit 46">
                  <a:extLst>
                    <a:ext uri="{FF2B5EF4-FFF2-40B4-BE49-F238E27FC236}">
                      <a16:creationId xmlns:a16="http://schemas.microsoft.com/office/drawing/2014/main" id="{96FE7670-BD75-B223-E463-F9FC2803F4EC}"/>
                    </a:ext>
                  </a:extLst>
                </p:cNvPr>
                <p:cNvCxnSpPr>
                  <a:cxnSpLocks/>
                </p:cNvCxnSpPr>
                <p:nvPr/>
              </p:nvCxnSpPr>
              <p:spPr>
                <a:xfrm>
                  <a:off x="449706" y="7719857"/>
                  <a:ext cx="3727613" cy="3976"/>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349" name="グループ化 67">
                  <a:extLst>
                    <a:ext uri="{FF2B5EF4-FFF2-40B4-BE49-F238E27FC236}">
                      <a16:creationId xmlns:a16="http://schemas.microsoft.com/office/drawing/2014/main" id="{E00A7CD1-723F-D4A1-2BBA-1DA46A011572}"/>
                    </a:ext>
                  </a:extLst>
                </p:cNvPr>
                <p:cNvGrpSpPr/>
                <p:nvPr/>
              </p:nvGrpSpPr>
              <p:grpSpPr>
                <a:xfrm>
                  <a:off x="859875" y="7545443"/>
                  <a:ext cx="321984" cy="339382"/>
                  <a:chOff x="3302838" y="3534143"/>
                  <a:chExt cx="643968" cy="678764"/>
                </a:xfrm>
              </p:grpSpPr>
              <p:sp>
                <p:nvSpPr>
                  <p:cNvPr id="365" name="Ellipse 111">
                    <a:extLst>
                      <a:ext uri="{FF2B5EF4-FFF2-40B4-BE49-F238E27FC236}">
                        <a16:creationId xmlns:a16="http://schemas.microsoft.com/office/drawing/2014/main" id="{8145FB43-DBFB-62F8-D019-5467766CFCAE}"/>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66" name="Ellipse 112">
                    <a:extLst>
                      <a:ext uri="{FF2B5EF4-FFF2-40B4-BE49-F238E27FC236}">
                        <a16:creationId xmlns:a16="http://schemas.microsoft.com/office/drawing/2014/main" id="{1F1D3D10-ED34-21DD-5BEB-E917D47EC08B}"/>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350" name="グループ化 67">
                  <a:extLst>
                    <a:ext uri="{FF2B5EF4-FFF2-40B4-BE49-F238E27FC236}">
                      <a16:creationId xmlns:a16="http://schemas.microsoft.com/office/drawing/2014/main" id="{AA74964B-EF91-21D3-B80A-75C126E2829E}"/>
                    </a:ext>
                  </a:extLst>
                </p:cNvPr>
                <p:cNvGrpSpPr/>
                <p:nvPr/>
              </p:nvGrpSpPr>
              <p:grpSpPr>
                <a:xfrm>
                  <a:off x="1353238" y="7543579"/>
                  <a:ext cx="321984" cy="339382"/>
                  <a:chOff x="3302838" y="3534143"/>
                  <a:chExt cx="643968" cy="678764"/>
                </a:xfrm>
              </p:grpSpPr>
              <p:sp>
                <p:nvSpPr>
                  <p:cNvPr id="363" name="Ellipse 111">
                    <a:extLst>
                      <a:ext uri="{FF2B5EF4-FFF2-40B4-BE49-F238E27FC236}">
                        <a16:creationId xmlns:a16="http://schemas.microsoft.com/office/drawing/2014/main" id="{218C0D5D-81BB-2FBF-3867-DBA25E2C4494}"/>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64" name="Ellipse 112">
                    <a:extLst>
                      <a:ext uri="{FF2B5EF4-FFF2-40B4-BE49-F238E27FC236}">
                        <a16:creationId xmlns:a16="http://schemas.microsoft.com/office/drawing/2014/main" id="{2B98F767-4F07-B3D5-5036-97B899C82DC7}"/>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351" name="グループ化 67">
                  <a:extLst>
                    <a:ext uri="{FF2B5EF4-FFF2-40B4-BE49-F238E27FC236}">
                      <a16:creationId xmlns:a16="http://schemas.microsoft.com/office/drawing/2014/main" id="{C4E6D648-8A12-888F-9958-BF9A22DCDABA}"/>
                    </a:ext>
                  </a:extLst>
                </p:cNvPr>
                <p:cNvGrpSpPr/>
                <p:nvPr/>
              </p:nvGrpSpPr>
              <p:grpSpPr>
                <a:xfrm>
                  <a:off x="1846600" y="7543579"/>
                  <a:ext cx="321984" cy="339382"/>
                  <a:chOff x="3302838" y="3534143"/>
                  <a:chExt cx="643968" cy="678764"/>
                </a:xfrm>
              </p:grpSpPr>
              <p:sp>
                <p:nvSpPr>
                  <p:cNvPr id="361" name="Ellipse 111">
                    <a:extLst>
                      <a:ext uri="{FF2B5EF4-FFF2-40B4-BE49-F238E27FC236}">
                        <a16:creationId xmlns:a16="http://schemas.microsoft.com/office/drawing/2014/main" id="{C4F85A06-61C3-BC65-7F1B-531BBCC6C3F0}"/>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62" name="Ellipse 112">
                    <a:extLst>
                      <a:ext uri="{FF2B5EF4-FFF2-40B4-BE49-F238E27FC236}">
                        <a16:creationId xmlns:a16="http://schemas.microsoft.com/office/drawing/2014/main" id="{52264F79-0539-F466-3E83-7EE45888A328}"/>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352" name="グループ化 67">
                  <a:extLst>
                    <a:ext uri="{FF2B5EF4-FFF2-40B4-BE49-F238E27FC236}">
                      <a16:creationId xmlns:a16="http://schemas.microsoft.com/office/drawing/2014/main" id="{8100EA01-D9DE-54BE-64D7-F174067E4D59}"/>
                    </a:ext>
                  </a:extLst>
                </p:cNvPr>
                <p:cNvGrpSpPr/>
                <p:nvPr/>
              </p:nvGrpSpPr>
              <p:grpSpPr>
                <a:xfrm>
                  <a:off x="2339961" y="7536992"/>
                  <a:ext cx="321984" cy="339382"/>
                  <a:chOff x="3302838" y="3534143"/>
                  <a:chExt cx="643968" cy="678764"/>
                </a:xfrm>
              </p:grpSpPr>
              <p:sp>
                <p:nvSpPr>
                  <p:cNvPr id="359" name="Ellipse 111">
                    <a:extLst>
                      <a:ext uri="{FF2B5EF4-FFF2-40B4-BE49-F238E27FC236}">
                        <a16:creationId xmlns:a16="http://schemas.microsoft.com/office/drawing/2014/main" id="{01B109DA-A24C-D9EE-C30A-A5EABB918007}"/>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60" name="Ellipse 112">
                    <a:extLst>
                      <a:ext uri="{FF2B5EF4-FFF2-40B4-BE49-F238E27FC236}">
                        <a16:creationId xmlns:a16="http://schemas.microsoft.com/office/drawing/2014/main" id="{C3A75B50-D365-3B2A-55D4-DD692D491698}"/>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353" name="グループ化 67">
                  <a:extLst>
                    <a:ext uri="{FF2B5EF4-FFF2-40B4-BE49-F238E27FC236}">
                      <a16:creationId xmlns:a16="http://schemas.microsoft.com/office/drawing/2014/main" id="{2C63406F-3836-EA27-65EE-69ADD95657FC}"/>
                    </a:ext>
                  </a:extLst>
                </p:cNvPr>
                <p:cNvGrpSpPr/>
                <p:nvPr/>
              </p:nvGrpSpPr>
              <p:grpSpPr>
                <a:xfrm>
                  <a:off x="2829600" y="7536992"/>
                  <a:ext cx="321987" cy="339382"/>
                  <a:chOff x="3302833" y="3534143"/>
                  <a:chExt cx="643973" cy="678764"/>
                </a:xfrm>
              </p:grpSpPr>
              <p:sp>
                <p:nvSpPr>
                  <p:cNvPr id="357" name="Ellipse 111">
                    <a:extLst>
                      <a:ext uri="{FF2B5EF4-FFF2-40B4-BE49-F238E27FC236}">
                        <a16:creationId xmlns:a16="http://schemas.microsoft.com/office/drawing/2014/main" id="{40BC5DE9-2741-16B8-B9BC-9A58FCCE0108}"/>
                      </a:ext>
                    </a:extLst>
                  </p:cNvPr>
                  <p:cNvSpPr/>
                  <p:nvPr/>
                </p:nvSpPr>
                <p:spPr>
                  <a:xfrm>
                    <a:off x="3302835" y="3568939"/>
                    <a:ext cx="643967"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sp>
                <p:nvSpPr>
                  <p:cNvPr id="358" name="Ellipse 112">
                    <a:extLst>
                      <a:ext uri="{FF2B5EF4-FFF2-40B4-BE49-F238E27FC236}">
                        <a16:creationId xmlns:a16="http://schemas.microsoft.com/office/drawing/2014/main" id="{61FA06BC-9B69-F3CA-BA9F-D526A99284D3}"/>
                      </a:ext>
                    </a:extLst>
                  </p:cNvPr>
                  <p:cNvSpPr/>
                  <p:nvPr/>
                </p:nvSpPr>
                <p:spPr>
                  <a:xfrm>
                    <a:off x="3394833" y="3534143"/>
                    <a:ext cx="551973" cy="551974"/>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354" name="グループ化 67">
                  <a:extLst>
                    <a:ext uri="{FF2B5EF4-FFF2-40B4-BE49-F238E27FC236}">
                      <a16:creationId xmlns:a16="http://schemas.microsoft.com/office/drawing/2014/main" id="{9474896C-C89D-2685-7E2C-64C2E337BE7A}"/>
                    </a:ext>
                  </a:extLst>
                </p:cNvPr>
                <p:cNvGrpSpPr/>
                <p:nvPr/>
              </p:nvGrpSpPr>
              <p:grpSpPr>
                <a:xfrm>
                  <a:off x="3319238" y="7536992"/>
                  <a:ext cx="321984" cy="339382"/>
                  <a:chOff x="3302838" y="3534143"/>
                  <a:chExt cx="643968" cy="678764"/>
                </a:xfrm>
              </p:grpSpPr>
              <p:sp>
                <p:nvSpPr>
                  <p:cNvPr id="355" name="Ellipse 111">
                    <a:extLst>
                      <a:ext uri="{FF2B5EF4-FFF2-40B4-BE49-F238E27FC236}">
                        <a16:creationId xmlns:a16="http://schemas.microsoft.com/office/drawing/2014/main" id="{89CDCBCA-63CB-9432-FC2C-8B1046147D02}"/>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56" name="Ellipse 112">
                    <a:extLst>
                      <a:ext uri="{FF2B5EF4-FFF2-40B4-BE49-F238E27FC236}">
                        <a16:creationId xmlns:a16="http://schemas.microsoft.com/office/drawing/2014/main" id="{951A1355-5E20-A3A6-CEF1-CD6CE36BD804}"/>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cxnSp>
            <p:nvCxnSpPr>
              <p:cNvPr id="281" name="Connecteur droit 46">
                <a:extLst>
                  <a:ext uri="{FF2B5EF4-FFF2-40B4-BE49-F238E27FC236}">
                    <a16:creationId xmlns:a16="http://schemas.microsoft.com/office/drawing/2014/main" id="{6444214F-316F-4418-FD91-F2D2DFFDC638}"/>
                  </a:ext>
                </a:extLst>
              </p:cNvPr>
              <p:cNvCxnSpPr>
                <a:cxnSpLocks/>
              </p:cNvCxnSpPr>
              <p:nvPr/>
            </p:nvCxnSpPr>
            <p:spPr>
              <a:xfrm>
                <a:off x="5336890" y="8677363"/>
                <a:ext cx="3807687" cy="15286"/>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282" name="グループ化 67">
                <a:extLst>
                  <a:ext uri="{FF2B5EF4-FFF2-40B4-BE49-F238E27FC236}">
                    <a16:creationId xmlns:a16="http://schemas.microsoft.com/office/drawing/2014/main" id="{FF7EFE0A-BA48-297B-3A11-7E5ECCC8A649}"/>
                  </a:ext>
                </a:extLst>
              </p:cNvPr>
              <p:cNvGrpSpPr/>
              <p:nvPr/>
            </p:nvGrpSpPr>
            <p:grpSpPr>
              <a:xfrm>
                <a:off x="6066794" y="8516123"/>
                <a:ext cx="321984" cy="339382"/>
                <a:chOff x="3302838" y="3534143"/>
                <a:chExt cx="643968" cy="678764"/>
              </a:xfrm>
            </p:grpSpPr>
            <p:sp>
              <p:nvSpPr>
                <p:cNvPr id="345" name="Ellipse 111">
                  <a:extLst>
                    <a:ext uri="{FF2B5EF4-FFF2-40B4-BE49-F238E27FC236}">
                      <a16:creationId xmlns:a16="http://schemas.microsoft.com/office/drawing/2014/main" id="{F4655FE4-16CA-B1FD-E16E-97728DFC338B}"/>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47" name="Ellipse 112">
                  <a:extLst>
                    <a:ext uri="{FF2B5EF4-FFF2-40B4-BE49-F238E27FC236}">
                      <a16:creationId xmlns:a16="http://schemas.microsoft.com/office/drawing/2014/main" id="{325E9824-F694-7AFC-53D6-9FC3AC806E3A}"/>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83" name="グループ化 67">
                <a:extLst>
                  <a:ext uri="{FF2B5EF4-FFF2-40B4-BE49-F238E27FC236}">
                    <a16:creationId xmlns:a16="http://schemas.microsoft.com/office/drawing/2014/main" id="{C0BFD88A-6D09-CB4E-D7CA-C05EA968E29D}"/>
                  </a:ext>
                </a:extLst>
              </p:cNvPr>
              <p:cNvGrpSpPr/>
              <p:nvPr/>
            </p:nvGrpSpPr>
            <p:grpSpPr>
              <a:xfrm>
                <a:off x="6560157" y="8514259"/>
                <a:ext cx="321984" cy="339382"/>
                <a:chOff x="3302838" y="3534143"/>
                <a:chExt cx="643968" cy="678764"/>
              </a:xfrm>
            </p:grpSpPr>
            <p:sp>
              <p:nvSpPr>
                <p:cNvPr id="342" name="Ellipse 111">
                  <a:extLst>
                    <a:ext uri="{FF2B5EF4-FFF2-40B4-BE49-F238E27FC236}">
                      <a16:creationId xmlns:a16="http://schemas.microsoft.com/office/drawing/2014/main" id="{C867905E-D12C-EF51-A87A-4DC0B13962A7}"/>
                    </a:ext>
                  </a:extLst>
                </p:cNvPr>
                <p:cNvSpPr/>
                <p:nvPr/>
              </p:nvSpPr>
              <p:spPr>
                <a:xfrm>
                  <a:off x="3302838" y="3568939"/>
                  <a:ext cx="643968" cy="643968"/>
                </a:xfrm>
                <a:prstGeom prst="ellipse">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43" name="Ellipse 112">
                  <a:extLst>
                    <a:ext uri="{FF2B5EF4-FFF2-40B4-BE49-F238E27FC236}">
                      <a16:creationId xmlns:a16="http://schemas.microsoft.com/office/drawing/2014/main" id="{4C4D580F-B3B9-5AC3-2F01-AB6529BB4770}"/>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84" name="グループ化 67">
                <a:extLst>
                  <a:ext uri="{FF2B5EF4-FFF2-40B4-BE49-F238E27FC236}">
                    <a16:creationId xmlns:a16="http://schemas.microsoft.com/office/drawing/2014/main" id="{2920969A-D8F2-1C7E-8F93-D415DE1BE01C}"/>
                  </a:ext>
                </a:extLst>
              </p:cNvPr>
              <p:cNvGrpSpPr/>
              <p:nvPr/>
            </p:nvGrpSpPr>
            <p:grpSpPr>
              <a:xfrm>
                <a:off x="7053519" y="8514259"/>
                <a:ext cx="321984" cy="339382"/>
                <a:chOff x="3302838" y="3534143"/>
                <a:chExt cx="643968" cy="678764"/>
              </a:xfrm>
            </p:grpSpPr>
            <p:sp>
              <p:nvSpPr>
                <p:cNvPr id="313" name="Ellipse 111">
                  <a:extLst>
                    <a:ext uri="{FF2B5EF4-FFF2-40B4-BE49-F238E27FC236}">
                      <a16:creationId xmlns:a16="http://schemas.microsoft.com/office/drawing/2014/main" id="{5BBEFB4C-1DDD-08D9-6896-15494146D0E9}"/>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14" name="Ellipse 112">
                  <a:extLst>
                    <a:ext uri="{FF2B5EF4-FFF2-40B4-BE49-F238E27FC236}">
                      <a16:creationId xmlns:a16="http://schemas.microsoft.com/office/drawing/2014/main" id="{1739C67B-A708-8C8A-2676-EA5B91925A84}"/>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85" name="グループ化 67">
                <a:extLst>
                  <a:ext uri="{FF2B5EF4-FFF2-40B4-BE49-F238E27FC236}">
                    <a16:creationId xmlns:a16="http://schemas.microsoft.com/office/drawing/2014/main" id="{8FC4DD9C-A750-12DD-BE83-1DB709DF19F2}"/>
                  </a:ext>
                </a:extLst>
              </p:cNvPr>
              <p:cNvGrpSpPr/>
              <p:nvPr/>
            </p:nvGrpSpPr>
            <p:grpSpPr>
              <a:xfrm>
                <a:off x="7546880" y="8507672"/>
                <a:ext cx="321984" cy="339382"/>
                <a:chOff x="3302838" y="3534143"/>
                <a:chExt cx="643968" cy="678764"/>
              </a:xfrm>
            </p:grpSpPr>
            <p:sp>
              <p:nvSpPr>
                <p:cNvPr id="309" name="Ellipse 111">
                  <a:extLst>
                    <a:ext uri="{FF2B5EF4-FFF2-40B4-BE49-F238E27FC236}">
                      <a16:creationId xmlns:a16="http://schemas.microsoft.com/office/drawing/2014/main" id="{6CEDF552-12AE-6659-6F02-3500A16BC0FD}"/>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11" name="Ellipse 112">
                  <a:extLst>
                    <a:ext uri="{FF2B5EF4-FFF2-40B4-BE49-F238E27FC236}">
                      <a16:creationId xmlns:a16="http://schemas.microsoft.com/office/drawing/2014/main" id="{D5B1FACE-531D-90EB-8B95-AECE6A188CED}"/>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86" name="グループ化 67">
                <a:extLst>
                  <a:ext uri="{FF2B5EF4-FFF2-40B4-BE49-F238E27FC236}">
                    <a16:creationId xmlns:a16="http://schemas.microsoft.com/office/drawing/2014/main" id="{AB6A560D-ACF5-7A60-A3F8-C38E2B2AA85D}"/>
                  </a:ext>
                </a:extLst>
              </p:cNvPr>
              <p:cNvGrpSpPr/>
              <p:nvPr/>
            </p:nvGrpSpPr>
            <p:grpSpPr>
              <a:xfrm>
                <a:off x="8036519" y="8507672"/>
                <a:ext cx="321984" cy="339382"/>
                <a:chOff x="3302838" y="3534143"/>
                <a:chExt cx="643968" cy="678764"/>
              </a:xfrm>
            </p:grpSpPr>
            <p:sp>
              <p:nvSpPr>
                <p:cNvPr id="307" name="Ellipse 111">
                  <a:extLst>
                    <a:ext uri="{FF2B5EF4-FFF2-40B4-BE49-F238E27FC236}">
                      <a16:creationId xmlns:a16="http://schemas.microsoft.com/office/drawing/2014/main" id="{7368DB7D-C2BC-A1CF-0917-D4A6E4A5EC3A}"/>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08" name="Ellipse 112">
                  <a:extLst>
                    <a:ext uri="{FF2B5EF4-FFF2-40B4-BE49-F238E27FC236}">
                      <a16:creationId xmlns:a16="http://schemas.microsoft.com/office/drawing/2014/main" id="{0385C49C-F143-EBA1-C7A0-A016FCB8365B}"/>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87" name="Group 286">
                <a:extLst>
                  <a:ext uri="{FF2B5EF4-FFF2-40B4-BE49-F238E27FC236}">
                    <a16:creationId xmlns:a16="http://schemas.microsoft.com/office/drawing/2014/main" id="{D23011EB-62CC-B56B-DF37-B33E5C37336A}"/>
                  </a:ext>
                </a:extLst>
              </p:cNvPr>
              <p:cNvGrpSpPr/>
              <p:nvPr/>
            </p:nvGrpSpPr>
            <p:grpSpPr>
              <a:xfrm>
                <a:off x="5416964" y="9086959"/>
                <a:ext cx="3676498" cy="347833"/>
                <a:chOff x="449706" y="7536992"/>
                <a:chExt cx="3676498" cy="347833"/>
              </a:xfrm>
            </p:grpSpPr>
            <p:cxnSp>
              <p:nvCxnSpPr>
                <p:cNvPr id="288" name="Connecteur droit 46">
                  <a:extLst>
                    <a:ext uri="{FF2B5EF4-FFF2-40B4-BE49-F238E27FC236}">
                      <a16:creationId xmlns:a16="http://schemas.microsoft.com/office/drawing/2014/main" id="{96267019-FA23-8305-2829-3C691504D765}"/>
                    </a:ext>
                  </a:extLst>
                </p:cNvPr>
                <p:cNvCxnSpPr>
                  <a:cxnSpLocks/>
                </p:cNvCxnSpPr>
                <p:nvPr/>
              </p:nvCxnSpPr>
              <p:spPr>
                <a:xfrm>
                  <a:off x="449706" y="7719857"/>
                  <a:ext cx="3676498" cy="1863"/>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289" name="グループ化 67">
                  <a:extLst>
                    <a:ext uri="{FF2B5EF4-FFF2-40B4-BE49-F238E27FC236}">
                      <a16:creationId xmlns:a16="http://schemas.microsoft.com/office/drawing/2014/main" id="{D2BB9F89-8D24-19FD-D9EF-F00D8491C46E}"/>
                    </a:ext>
                  </a:extLst>
                </p:cNvPr>
                <p:cNvGrpSpPr/>
                <p:nvPr/>
              </p:nvGrpSpPr>
              <p:grpSpPr>
                <a:xfrm>
                  <a:off x="859875" y="7545443"/>
                  <a:ext cx="321984" cy="339382"/>
                  <a:chOff x="3302838" y="3534143"/>
                  <a:chExt cx="643968" cy="678764"/>
                </a:xfrm>
              </p:grpSpPr>
              <p:sp>
                <p:nvSpPr>
                  <p:cNvPr id="305" name="Ellipse 111">
                    <a:extLst>
                      <a:ext uri="{FF2B5EF4-FFF2-40B4-BE49-F238E27FC236}">
                        <a16:creationId xmlns:a16="http://schemas.microsoft.com/office/drawing/2014/main" id="{BDCA7357-7573-4D1E-8E8F-03109112FA9F}"/>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06" name="Ellipse 112">
                    <a:extLst>
                      <a:ext uri="{FF2B5EF4-FFF2-40B4-BE49-F238E27FC236}">
                        <a16:creationId xmlns:a16="http://schemas.microsoft.com/office/drawing/2014/main" id="{BF77EFC8-83CB-EA6F-FB08-6B95F2ED29BD}"/>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90" name="グループ化 67">
                  <a:extLst>
                    <a:ext uri="{FF2B5EF4-FFF2-40B4-BE49-F238E27FC236}">
                      <a16:creationId xmlns:a16="http://schemas.microsoft.com/office/drawing/2014/main" id="{E951267E-3EEB-ADA2-591F-A1BB3088F60C}"/>
                    </a:ext>
                  </a:extLst>
                </p:cNvPr>
                <p:cNvGrpSpPr/>
                <p:nvPr/>
              </p:nvGrpSpPr>
              <p:grpSpPr>
                <a:xfrm>
                  <a:off x="1353238" y="7543579"/>
                  <a:ext cx="321984" cy="339382"/>
                  <a:chOff x="3302838" y="3534143"/>
                  <a:chExt cx="643968" cy="678764"/>
                </a:xfrm>
              </p:grpSpPr>
              <p:sp>
                <p:nvSpPr>
                  <p:cNvPr id="303" name="Ellipse 111">
                    <a:extLst>
                      <a:ext uri="{FF2B5EF4-FFF2-40B4-BE49-F238E27FC236}">
                        <a16:creationId xmlns:a16="http://schemas.microsoft.com/office/drawing/2014/main" id="{1D40362E-CBC8-BB34-D336-BFB30C4E6F4D}"/>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04" name="Ellipse 112">
                    <a:extLst>
                      <a:ext uri="{FF2B5EF4-FFF2-40B4-BE49-F238E27FC236}">
                        <a16:creationId xmlns:a16="http://schemas.microsoft.com/office/drawing/2014/main" id="{1402BD7E-55B0-7126-87B4-CF3CFFC3C592}"/>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91" name="グループ化 67">
                  <a:extLst>
                    <a:ext uri="{FF2B5EF4-FFF2-40B4-BE49-F238E27FC236}">
                      <a16:creationId xmlns:a16="http://schemas.microsoft.com/office/drawing/2014/main" id="{B56832EB-FEF8-A9A8-B2CC-B539736A124F}"/>
                    </a:ext>
                  </a:extLst>
                </p:cNvPr>
                <p:cNvGrpSpPr/>
                <p:nvPr/>
              </p:nvGrpSpPr>
              <p:grpSpPr>
                <a:xfrm>
                  <a:off x="1846600" y="7543579"/>
                  <a:ext cx="321984" cy="339382"/>
                  <a:chOff x="3302838" y="3534143"/>
                  <a:chExt cx="643968" cy="678764"/>
                </a:xfrm>
              </p:grpSpPr>
              <p:sp>
                <p:nvSpPr>
                  <p:cNvPr id="301" name="Ellipse 111">
                    <a:extLst>
                      <a:ext uri="{FF2B5EF4-FFF2-40B4-BE49-F238E27FC236}">
                        <a16:creationId xmlns:a16="http://schemas.microsoft.com/office/drawing/2014/main" id="{18BB9912-7A49-8FF3-6989-71D623E1766F}"/>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02" name="Ellipse 112">
                    <a:extLst>
                      <a:ext uri="{FF2B5EF4-FFF2-40B4-BE49-F238E27FC236}">
                        <a16:creationId xmlns:a16="http://schemas.microsoft.com/office/drawing/2014/main" id="{C54EA90F-5108-1B39-CC62-F8B5A4D439E7}"/>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92" name="グループ化 67">
                  <a:extLst>
                    <a:ext uri="{FF2B5EF4-FFF2-40B4-BE49-F238E27FC236}">
                      <a16:creationId xmlns:a16="http://schemas.microsoft.com/office/drawing/2014/main" id="{76C0734A-AD27-D552-2CA2-68A17149C184}"/>
                    </a:ext>
                  </a:extLst>
                </p:cNvPr>
                <p:cNvGrpSpPr/>
                <p:nvPr/>
              </p:nvGrpSpPr>
              <p:grpSpPr>
                <a:xfrm>
                  <a:off x="2339961" y="7536992"/>
                  <a:ext cx="321984" cy="339382"/>
                  <a:chOff x="3302838" y="3534143"/>
                  <a:chExt cx="643968" cy="678764"/>
                </a:xfrm>
              </p:grpSpPr>
              <p:sp>
                <p:nvSpPr>
                  <p:cNvPr id="299" name="Ellipse 111">
                    <a:extLst>
                      <a:ext uri="{FF2B5EF4-FFF2-40B4-BE49-F238E27FC236}">
                        <a16:creationId xmlns:a16="http://schemas.microsoft.com/office/drawing/2014/main" id="{ADB6ADE1-17D8-C522-4428-D2D4D890A112}"/>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00" name="Ellipse 112">
                    <a:extLst>
                      <a:ext uri="{FF2B5EF4-FFF2-40B4-BE49-F238E27FC236}">
                        <a16:creationId xmlns:a16="http://schemas.microsoft.com/office/drawing/2014/main" id="{B34EAB7F-6081-8329-5366-4E795142D33D}"/>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93" name="グループ化 67">
                  <a:extLst>
                    <a:ext uri="{FF2B5EF4-FFF2-40B4-BE49-F238E27FC236}">
                      <a16:creationId xmlns:a16="http://schemas.microsoft.com/office/drawing/2014/main" id="{93DEB390-DD58-7DE0-A19A-441EFD3A38ED}"/>
                    </a:ext>
                  </a:extLst>
                </p:cNvPr>
                <p:cNvGrpSpPr/>
                <p:nvPr/>
              </p:nvGrpSpPr>
              <p:grpSpPr>
                <a:xfrm>
                  <a:off x="2829600" y="7536992"/>
                  <a:ext cx="321984" cy="339382"/>
                  <a:chOff x="3302838" y="3534143"/>
                  <a:chExt cx="643968" cy="678764"/>
                </a:xfrm>
              </p:grpSpPr>
              <p:sp>
                <p:nvSpPr>
                  <p:cNvPr id="297" name="Ellipse 111">
                    <a:extLst>
                      <a:ext uri="{FF2B5EF4-FFF2-40B4-BE49-F238E27FC236}">
                        <a16:creationId xmlns:a16="http://schemas.microsoft.com/office/drawing/2014/main" id="{090D016B-F84D-D99D-8C95-F3ECD90DD7F2}"/>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98" name="Ellipse 112">
                    <a:extLst>
                      <a:ext uri="{FF2B5EF4-FFF2-40B4-BE49-F238E27FC236}">
                        <a16:creationId xmlns:a16="http://schemas.microsoft.com/office/drawing/2014/main" id="{1D51106A-1E18-21B5-B2AD-6EC9922BF395}"/>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nvGrpSpPr>
                <p:cNvPr id="294" name="グループ化 67">
                  <a:extLst>
                    <a:ext uri="{FF2B5EF4-FFF2-40B4-BE49-F238E27FC236}">
                      <a16:creationId xmlns:a16="http://schemas.microsoft.com/office/drawing/2014/main" id="{E34A0625-47D0-BD92-6D81-811EB65BE3DF}"/>
                    </a:ext>
                  </a:extLst>
                </p:cNvPr>
                <p:cNvGrpSpPr/>
                <p:nvPr/>
              </p:nvGrpSpPr>
              <p:grpSpPr>
                <a:xfrm>
                  <a:off x="3319238" y="7536992"/>
                  <a:ext cx="321984" cy="339382"/>
                  <a:chOff x="3302838" y="3534143"/>
                  <a:chExt cx="643968" cy="678764"/>
                </a:xfrm>
              </p:grpSpPr>
              <p:sp>
                <p:nvSpPr>
                  <p:cNvPr id="295" name="Ellipse 111">
                    <a:extLst>
                      <a:ext uri="{FF2B5EF4-FFF2-40B4-BE49-F238E27FC236}">
                        <a16:creationId xmlns:a16="http://schemas.microsoft.com/office/drawing/2014/main" id="{4492DCB4-B6FF-CD3F-1928-DF0049B0ABAA}"/>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96" name="Ellipse 112">
                    <a:extLst>
                      <a:ext uri="{FF2B5EF4-FFF2-40B4-BE49-F238E27FC236}">
                        <a16:creationId xmlns:a16="http://schemas.microsoft.com/office/drawing/2014/main" id="{C3A9A409-C350-AFE3-F695-46F8687EB015}"/>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grpSp>
        </p:grpSp>
        <p:cxnSp>
          <p:nvCxnSpPr>
            <p:cNvPr id="371" name="Straight Arrow Connector 370">
              <a:extLst>
                <a:ext uri="{FF2B5EF4-FFF2-40B4-BE49-F238E27FC236}">
                  <a16:creationId xmlns:a16="http://schemas.microsoft.com/office/drawing/2014/main" id="{4BC39463-0039-6FFF-2A7E-91D09C4FFEFF}"/>
                </a:ext>
              </a:extLst>
            </p:cNvPr>
            <p:cNvCxnSpPr>
              <a:cxnSpLocks/>
            </p:cNvCxnSpPr>
            <p:nvPr/>
          </p:nvCxnSpPr>
          <p:spPr>
            <a:xfrm>
              <a:off x="6843497" y="8779531"/>
              <a:ext cx="482431" cy="441419"/>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384" name="TextBox 383">
                  <a:extLst>
                    <a:ext uri="{FF2B5EF4-FFF2-40B4-BE49-F238E27FC236}">
                      <a16:creationId xmlns:a16="http://schemas.microsoft.com/office/drawing/2014/main" id="{80814365-A97B-DAC8-FEB0-6EE0D7D96ECE}"/>
                    </a:ext>
                  </a:extLst>
                </p:cNvPr>
                <p:cNvSpPr txBox="1"/>
                <p:nvPr/>
              </p:nvSpPr>
              <p:spPr>
                <a:xfrm>
                  <a:off x="8604389" y="6975276"/>
                  <a:ext cx="213992"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𝑒</m:t>
                            </m:r>
                          </m:e>
                          <m:sup>
                            <m:r>
                              <a:rPr lang="en-US" sz="2400" b="0" i="1" smtClean="0">
                                <a:latin typeface="Cambria Math" panose="02040503050406030204" pitchFamily="18" charset="0"/>
                              </a:rPr>
                              <m:t>−</m:t>
                            </m:r>
                          </m:sup>
                        </m:sSup>
                      </m:oMath>
                    </m:oMathPara>
                  </a14:m>
                  <a:endParaRPr lang="en-US" sz="2400" dirty="0"/>
                </a:p>
              </p:txBody>
            </p:sp>
          </mc:Choice>
          <mc:Fallback xmlns="">
            <p:sp>
              <p:nvSpPr>
                <p:cNvPr id="384" name="TextBox 383">
                  <a:extLst>
                    <a:ext uri="{FF2B5EF4-FFF2-40B4-BE49-F238E27FC236}">
                      <a16:creationId xmlns:a16="http://schemas.microsoft.com/office/drawing/2014/main" id="{80814365-A97B-DAC8-FEB0-6EE0D7D96ECE}"/>
                    </a:ext>
                  </a:extLst>
                </p:cNvPr>
                <p:cNvSpPr txBox="1">
                  <a:spLocks noRot="1" noChangeAspect="1" noMove="1" noResize="1" noEditPoints="1" noAdjustHandles="1" noChangeArrowheads="1" noChangeShapeType="1" noTextEdit="1"/>
                </p:cNvSpPr>
                <p:nvPr/>
              </p:nvSpPr>
              <p:spPr>
                <a:xfrm>
                  <a:off x="8604389" y="6975276"/>
                  <a:ext cx="213992" cy="461665"/>
                </a:xfrm>
                <a:prstGeom prst="rect">
                  <a:avLst/>
                </a:prstGeom>
                <a:blipFill>
                  <a:blip r:embed="rId7"/>
                  <a:stretch>
                    <a:fillRect r="-100000"/>
                  </a:stretch>
                </a:blipFill>
              </p:spPr>
              <p:txBody>
                <a:bodyPr/>
                <a:lstStyle/>
                <a:p>
                  <a:r>
                    <a:rPr lang="en-US">
                      <a:noFill/>
                    </a:rPr>
                    <a:t> </a:t>
                  </a:r>
                </a:p>
              </p:txBody>
            </p:sp>
          </mc:Fallback>
        </mc:AlternateContent>
        <p:cxnSp>
          <p:nvCxnSpPr>
            <p:cNvPr id="385" name="Straight Arrow Connector 384">
              <a:extLst>
                <a:ext uri="{FF2B5EF4-FFF2-40B4-BE49-F238E27FC236}">
                  <a16:creationId xmlns:a16="http://schemas.microsoft.com/office/drawing/2014/main" id="{981EC655-12EB-F966-1CE9-4E100B34E5A1}"/>
                </a:ext>
              </a:extLst>
            </p:cNvPr>
            <p:cNvCxnSpPr>
              <a:cxnSpLocks/>
            </p:cNvCxnSpPr>
            <p:nvPr/>
          </p:nvCxnSpPr>
          <p:spPr>
            <a:xfrm flipV="1">
              <a:off x="8064190" y="7319363"/>
              <a:ext cx="602225" cy="678063"/>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389" name="TextBox 388">
                  <a:extLst>
                    <a:ext uri="{FF2B5EF4-FFF2-40B4-BE49-F238E27FC236}">
                      <a16:creationId xmlns:a16="http://schemas.microsoft.com/office/drawing/2014/main" id="{304E0A29-BCE9-E8AD-FE49-52D8BFDDB337}"/>
                    </a:ext>
                  </a:extLst>
                </p:cNvPr>
                <p:cNvSpPr txBox="1"/>
                <p:nvPr/>
              </p:nvSpPr>
              <p:spPr>
                <a:xfrm>
                  <a:off x="8021529" y="7337945"/>
                  <a:ext cx="365677" cy="48179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US" sz="2400" i="1">
                                <a:latin typeface="Cambria Math" panose="02040503050406030204" pitchFamily="18" charset="0"/>
                              </a:rPr>
                            </m:ctrlPr>
                          </m:accPr>
                          <m:e>
                            <m:r>
                              <a:rPr lang="en-US" sz="2400" b="1">
                                <a:latin typeface="Cambria Math" panose="02040503050406030204" pitchFamily="18" charset="0"/>
                              </a:rPr>
                              <m:t>𝐤</m:t>
                            </m:r>
                          </m:e>
                        </m:acc>
                      </m:oMath>
                    </m:oMathPara>
                  </a14:m>
                  <a:endParaRPr lang="en-US" sz="2400" dirty="0"/>
                </a:p>
              </p:txBody>
            </p:sp>
          </mc:Choice>
          <mc:Fallback xmlns="">
            <p:sp>
              <p:nvSpPr>
                <p:cNvPr id="389" name="TextBox 388">
                  <a:extLst>
                    <a:ext uri="{FF2B5EF4-FFF2-40B4-BE49-F238E27FC236}">
                      <a16:creationId xmlns:a16="http://schemas.microsoft.com/office/drawing/2014/main" id="{304E0A29-BCE9-E8AD-FE49-52D8BFDDB337}"/>
                    </a:ext>
                  </a:extLst>
                </p:cNvPr>
                <p:cNvSpPr txBox="1">
                  <a:spLocks noRot="1" noChangeAspect="1" noMove="1" noResize="1" noEditPoints="1" noAdjustHandles="1" noChangeArrowheads="1" noChangeShapeType="1" noTextEdit="1"/>
                </p:cNvSpPr>
                <p:nvPr/>
              </p:nvSpPr>
              <p:spPr>
                <a:xfrm>
                  <a:off x="8021529" y="7337945"/>
                  <a:ext cx="365677" cy="481799"/>
                </a:xfrm>
                <a:prstGeom prst="rect">
                  <a:avLst/>
                </a:prstGeom>
                <a:blipFill>
                  <a:blip r:embed="rId8"/>
                  <a:stretch>
                    <a:fillRect l="-6667" t="-7692" r="-6667"/>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391" name="ZoneTexte 119">
                <a:extLst>
                  <a:ext uri="{FF2B5EF4-FFF2-40B4-BE49-F238E27FC236}">
                    <a16:creationId xmlns:a16="http://schemas.microsoft.com/office/drawing/2014/main" id="{2A474ADE-98B1-EBEC-2C54-4E571E6E8CC1}"/>
                  </a:ext>
                </a:extLst>
              </p:cNvPr>
              <p:cNvSpPr txBox="1"/>
              <p:nvPr/>
            </p:nvSpPr>
            <p:spPr>
              <a:xfrm>
                <a:off x="912455" y="7446714"/>
                <a:ext cx="1631729" cy="494559"/>
              </a:xfrm>
              <a:prstGeom prst="rect">
                <a:avLst/>
              </a:prstGeom>
              <a:noFill/>
            </p:spPr>
            <p:txBody>
              <a:bodyPr wrap="none" rtlCol="0">
                <a:spAutoFit/>
              </a:bodyPr>
              <a:lstStyle/>
              <a:p>
                <a:r>
                  <a:rPr lang="fr-FR" sz="2400" dirty="0">
                    <a:latin typeface="Arial" panose="020B0604020202020204" pitchFamily="34" charset="0"/>
                    <a:cs typeface="Arial" panose="020B0604020202020204" pitchFamily="34" charset="0"/>
                  </a:rPr>
                  <a:t>X-ray, </a:t>
                </a:r>
                <a14:m>
                  <m:oMath xmlns:m="http://schemas.openxmlformats.org/officeDocument/2006/math">
                    <m:r>
                      <a:rPr lang="en-US" sz="2400">
                        <a:latin typeface="Cambria Math" panose="02040503050406030204" pitchFamily="18" charset="0"/>
                        <a:ea typeface="Cambria Math" panose="02040503050406030204" pitchFamily="18" charset="0"/>
                      </a:rPr>
                      <m:t>ℏ</m:t>
                    </m:r>
                    <m:sSub>
                      <m:sSubPr>
                        <m:ctrlPr>
                          <a:rPr lang="en-US" sz="2400" i="1">
                            <a:latin typeface="Cambria Math" panose="02040503050406030204" pitchFamily="18" charset="0"/>
                            <a:ea typeface="Cambria Math" panose="02040503050406030204" pitchFamily="18" charset="0"/>
                          </a:rPr>
                        </m:ctrlPr>
                      </m:sSubPr>
                      <m:e>
                        <m:r>
                          <m:rPr>
                            <m:sty m:val="p"/>
                          </m:rPr>
                          <a:rPr lang="en-US" sz="2400">
                            <a:latin typeface="Cambria Math" panose="02040503050406030204" pitchFamily="18" charset="0"/>
                            <a:ea typeface="Cambria Math" panose="02040503050406030204" pitchFamily="18" charset="0"/>
                          </a:rPr>
                          <m:t>ω</m:t>
                        </m:r>
                      </m:e>
                      <m:sub>
                        <m:r>
                          <m:rPr>
                            <m:sty m:val="p"/>
                          </m:rPr>
                          <a:rPr lang="en-US" sz="2400">
                            <a:latin typeface="Cambria Math" panose="02040503050406030204" pitchFamily="18" charset="0"/>
                            <a:ea typeface="Cambria Math" panose="02040503050406030204" pitchFamily="18" charset="0"/>
                          </a:rPr>
                          <m:t>q</m:t>
                        </m:r>
                      </m:sub>
                    </m:sSub>
                  </m:oMath>
                </a14:m>
                <a:endParaRPr lang="fr-FR" sz="2400" dirty="0">
                  <a:latin typeface="Arial" panose="020B0604020202020204" pitchFamily="34" charset="0"/>
                  <a:cs typeface="Arial" panose="020B0604020202020204" pitchFamily="34" charset="0"/>
                </a:endParaRPr>
              </a:p>
            </p:txBody>
          </p:sp>
        </mc:Choice>
        <mc:Fallback xmlns="">
          <p:sp>
            <p:nvSpPr>
              <p:cNvPr id="391" name="ZoneTexte 119">
                <a:extLst>
                  <a:ext uri="{FF2B5EF4-FFF2-40B4-BE49-F238E27FC236}">
                    <a16:creationId xmlns:a16="http://schemas.microsoft.com/office/drawing/2014/main" id="{2A474ADE-98B1-EBEC-2C54-4E571E6E8CC1}"/>
                  </a:ext>
                </a:extLst>
              </p:cNvPr>
              <p:cNvSpPr txBox="1">
                <a:spLocks noRot="1" noChangeAspect="1" noMove="1" noResize="1" noEditPoints="1" noAdjustHandles="1" noChangeArrowheads="1" noChangeShapeType="1" noTextEdit="1"/>
              </p:cNvSpPr>
              <p:nvPr/>
            </p:nvSpPr>
            <p:spPr>
              <a:xfrm>
                <a:off x="912455" y="7446714"/>
                <a:ext cx="1631729" cy="494559"/>
              </a:xfrm>
              <a:prstGeom prst="rect">
                <a:avLst/>
              </a:prstGeom>
              <a:blipFill>
                <a:blip r:embed="rId9"/>
                <a:stretch>
                  <a:fillRect l="-6202" t="-10000" b="-17500"/>
                </a:stretch>
              </a:blipFill>
            </p:spPr>
            <p:txBody>
              <a:bodyPr/>
              <a:lstStyle/>
              <a:p>
                <a:r>
                  <a:rPr lang="en-US">
                    <a:noFill/>
                  </a:rPr>
                  <a:t> </a:t>
                </a:r>
              </a:p>
            </p:txBody>
          </p:sp>
        </mc:Fallback>
      </mc:AlternateContent>
      <p:grpSp>
        <p:nvGrpSpPr>
          <p:cNvPr id="406" name="Group 405">
            <a:extLst>
              <a:ext uri="{FF2B5EF4-FFF2-40B4-BE49-F238E27FC236}">
                <a16:creationId xmlns:a16="http://schemas.microsoft.com/office/drawing/2014/main" id="{B257C2F5-D54D-397D-4DB1-6DD5B653B7F3}"/>
              </a:ext>
            </a:extLst>
          </p:cNvPr>
          <p:cNvGrpSpPr/>
          <p:nvPr/>
        </p:nvGrpSpPr>
        <p:grpSpPr>
          <a:xfrm>
            <a:off x="6253475" y="8590645"/>
            <a:ext cx="688721" cy="581552"/>
            <a:chOff x="6253475" y="8273145"/>
            <a:chExt cx="688721" cy="581552"/>
          </a:xfrm>
        </p:grpSpPr>
        <p:grpSp>
          <p:nvGrpSpPr>
            <p:cNvPr id="397" name="グループ化 67">
              <a:extLst>
                <a:ext uri="{FF2B5EF4-FFF2-40B4-BE49-F238E27FC236}">
                  <a16:creationId xmlns:a16="http://schemas.microsoft.com/office/drawing/2014/main" id="{6C75E6EF-CE17-6AE9-554B-E8DBA8993B8F}"/>
                </a:ext>
              </a:extLst>
            </p:cNvPr>
            <p:cNvGrpSpPr/>
            <p:nvPr/>
          </p:nvGrpSpPr>
          <p:grpSpPr>
            <a:xfrm>
              <a:off x="6253475" y="8515315"/>
              <a:ext cx="321984" cy="339382"/>
              <a:chOff x="3302838" y="3534143"/>
              <a:chExt cx="643968" cy="678764"/>
            </a:xfrm>
          </p:grpSpPr>
          <p:sp>
            <p:nvSpPr>
              <p:cNvPr id="398" name="Ellipse 111">
                <a:extLst>
                  <a:ext uri="{FF2B5EF4-FFF2-40B4-BE49-F238E27FC236}">
                    <a16:creationId xmlns:a16="http://schemas.microsoft.com/office/drawing/2014/main" id="{EA11D4DC-907E-3212-6C58-BE3C023EC1A1}"/>
                  </a:ext>
                </a:extLst>
              </p:cNvPr>
              <p:cNvSpPr/>
              <p:nvPr/>
            </p:nvSpPr>
            <p:spPr>
              <a:xfrm>
                <a:off x="3302838" y="3568939"/>
                <a:ext cx="643968" cy="643968"/>
              </a:xfrm>
              <a:prstGeom prst="ellipse">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99" name="Ellipse 112">
                <a:extLst>
                  <a:ext uri="{FF2B5EF4-FFF2-40B4-BE49-F238E27FC236}">
                    <a16:creationId xmlns:a16="http://schemas.microsoft.com/office/drawing/2014/main" id="{A5E14D0E-F76D-E7D1-E66B-CBA6ADAA93BB}"/>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cxnSp>
          <p:nvCxnSpPr>
            <p:cNvPr id="400" name="Straight Arrow Connector 399">
              <a:extLst>
                <a:ext uri="{FF2B5EF4-FFF2-40B4-BE49-F238E27FC236}">
                  <a16:creationId xmlns:a16="http://schemas.microsoft.com/office/drawing/2014/main" id="{C4514C97-6BD4-A34D-1F79-69DB00EBE068}"/>
                </a:ext>
              </a:extLst>
            </p:cNvPr>
            <p:cNvCxnSpPr>
              <a:cxnSpLocks/>
            </p:cNvCxnSpPr>
            <p:nvPr/>
          </p:nvCxnSpPr>
          <p:spPr>
            <a:xfrm flipV="1">
              <a:off x="6565149" y="8543001"/>
              <a:ext cx="223682" cy="7940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401" name="TextBox 400">
                  <a:extLst>
                    <a:ext uri="{FF2B5EF4-FFF2-40B4-BE49-F238E27FC236}">
                      <a16:creationId xmlns:a16="http://schemas.microsoft.com/office/drawing/2014/main" id="{BBA54703-F7B2-1B72-A8D3-69C6415BE9E7}"/>
                    </a:ext>
                  </a:extLst>
                </p:cNvPr>
                <p:cNvSpPr txBox="1"/>
                <p:nvPr/>
              </p:nvSpPr>
              <p:spPr>
                <a:xfrm>
                  <a:off x="6728204" y="8273145"/>
                  <a:ext cx="213992"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m:rPr>
                                <m:sty m:val="p"/>
                              </m:rPr>
                              <a:rPr lang="en-US" sz="2400" b="0" i="0" smtClean="0">
                                <a:latin typeface="Cambria Math" panose="02040503050406030204" pitchFamily="18" charset="0"/>
                              </a:rPr>
                              <m:t>e</m:t>
                            </m:r>
                          </m:e>
                          <m:sup>
                            <m:r>
                              <a:rPr lang="en-US" sz="2400" b="0" i="0" smtClean="0">
                                <a:latin typeface="Cambria Math" panose="02040503050406030204" pitchFamily="18" charset="0"/>
                              </a:rPr>
                              <m:t>−</m:t>
                            </m:r>
                          </m:sup>
                        </m:sSup>
                      </m:oMath>
                    </m:oMathPara>
                  </a14:m>
                  <a:endParaRPr lang="en-US" sz="2400" dirty="0"/>
                </a:p>
              </p:txBody>
            </p:sp>
          </mc:Choice>
          <mc:Fallback xmlns="">
            <p:sp>
              <p:nvSpPr>
                <p:cNvPr id="401" name="TextBox 400">
                  <a:extLst>
                    <a:ext uri="{FF2B5EF4-FFF2-40B4-BE49-F238E27FC236}">
                      <a16:creationId xmlns:a16="http://schemas.microsoft.com/office/drawing/2014/main" id="{BBA54703-F7B2-1B72-A8D3-69C6415BE9E7}"/>
                    </a:ext>
                  </a:extLst>
                </p:cNvPr>
                <p:cNvSpPr txBox="1">
                  <a:spLocks noRot="1" noChangeAspect="1" noMove="1" noResize="1" noEditPoints="1" noAdjustHandles="1" noChangeArrowheads="1" noChangeShapeType="1" noTextEdit="1"/>
                </p:cNvSpPr>
                <p:nvPr/>
              </p:nvSpPr>
              <p:spPr>
                <a:xfrm>
                  <a:off x="6728204" y="8273145"/>
                  <a:ext cx="213992" cy="461665"/>
                </a:xfrm>
                <a:prstGeom prst="rect">
                  <a:avLst/>
                </a:prstGeom>
                <a:blipFill>
                  <a:blip r:embed="rId10"/>
                  <a:stretch>
                    <a:fillRect r="-100000"/>
                  </a:stretch>
                </a:blipFill>
              </p:spPr>
              <p:txBody>
                <a:bodyPr/>
                <a:lstStyle/>
                <a:p>
                  <a:r>
                    <a:rPr lang="en-US">
                      <a:noFill/>
                    </a:rPr>
                    <a:t> </a:t>
                  </a:r>
                </a:p>
              </p:txBody>
            </p:sp>
          </mc:Fallback>
        </mc:AlternateContent>
      </p:grpSp>
      <p:sp>
        <p:nvSpPr>
          <p:cNvPr id="403" name="Right Arrow 402">
            <a:extLst>
              <a:ext uri="{FF2B5EF4-FFF2-40B4-BE49-F238E27FC236}">
                <a16:creationId xmlns:a16="http://schemas.microsoft.com/office/drawing/2014/main" id="{95024682-20B4-CE9C-1399-49B8334AF939}"/>
              </a:ext>
            </a:extLst>
          </p:cNvPr>
          <p:cNvSpPr/>
          <p:nvPr/>
        </p:nvSpPr>
        <p:spPr>
          <a:xfrm>
            <a:off x="5013144" y="8860501"/>
            <a:ext cx="909085" cy="329149"/>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Right Arrow 403">
            <a:extLst>
              <a:ext uri="{FF2B5EF4-FFF2-40B4-BE49-F238E27FC236}">
                <a16:creationId xmlns:a16="http://schemas.microsoft.com/office/drawing/2014/main" id="{DA105987-5E31-9EAF-44CC-67DBEB1943B3}"/>
              </a:ext>
            </a:extLst>
          </p:cNvPr>
          <p:cNvSpPr/>
          <p:nvPr/>
        </p:nvSpPr>
        <p:spPr>
          <a:xfrm>
            <a:off x="7576918" y="8836457"/>
            <a:ext cx="909085" cy="329149"/>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337E9A85-1C88-4F03-D837-6E0476882BA4}"/>
              </a:ext>
            </a:extLst>
          </p:cNvPr>
          <p:cNvGrpSpPr/>
          <p:nvPr/>
        </p:nvGrpSpPr>
        <p:grpSpPr>
          <a:xfrm>
            <a:off x="449707" y="3661711"/>
            <a:ext cx="10372781" cy="2961034"/>
            <a:chOff x="449707" y="3661711"/>
            <a:chExt cx="10372781" cy="2961034"/>
          </a:xfrm>
        </p:grpSpPr>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B41E6187-DA50-2721-A249-7AFE8BB3F2AC}"/>
                    </a:ext>
                  </a:extLst>
                </p:cNvPr>
                <p:cNvSpPr txBox="1"/>
                <p:nvPr/>
              </p:nvSpPr>
              <p:spPr>
                <a:xfrm>
                  <a:off x="449707" y="3661711"/>
                  <a:ext cx="1201788" cy="2919454"/>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acc>
                          <m:accPr>
                            <m:chr m:val="̂"/>
                            <m:ctrlPr>
                              <a:rPr lang="en-US" sz="2800" i="1" smtClean="0">
                                <a:latin typeface="Cambria Math" panose="02040503050406030204" pitchFamily="18" charset="0"/>
                              </a:rPr>
                            </m:ctrlPr>
                          </m:accPr>
                          <m:e>
                            <m:r>
                              <a:rPr lang="en-US" sz="2800" b="1">
                                <a:latin typeface="Cambria Math" panose="02040503050406030204" pitchFamily="18" charset="0"/>
                              </a:rPr>
                              <m:t>𝐤</m:t>
                            </m:r>
                          </m:e>
                        </m:acc>
                      </m:oMath>
                    </m:oMathPara>
                  </a14:m>
                  <a:endParaRPr lang="en-US" sz="2800" dirty="0">
                    <a:latin typeface="Arial" panose="020B0604020202020204" pitchFamily="34" charset="0"/>
                    <a:ea typeface="Cambria Math" panose="02040503050406030204" pitchFamily="18" charset="0"/>
                    <a:cs typeface="Arial" panose="020B0604020202020204" pitchFamily="34" charset="0"/>
                  </a:endParaRPr>
                </a:p>
                <a:p>
                  <a:pPr/>
                  <a14:m>
                    <m:oMathPara xmlns:m="http://schemas.openxmlformats.org/officeDocument/2006/math">
                      <m:oMathParaPr>
                        <m:jc m:val="left"/>
                      </m:oMathParaPr>
                      <m:oMath xmlns:m="http://schemas.openxmlformats.org/officeDocument/2006/math">
                        <m:r>
                          <m:rPr>
                            <m:sty m:val="p"/>
                          </m:rPr>
                          <a:rPr lang="en-US" sz="2800" smtClean="0">
                            <a:latin typeface="Cambria Math" panose="02040503050406030204" pitchFamily="18" charset="0"/>
                            <a:ea typeface="Cambria Math" panose="02040503050406030204" pitchFamily="18" charset="0"/>
                          </a:rPr>
                          <m:t>α</m:t>
                        </m:r>
                      </m:oMath>
                    </m:oMathPara>
                  </a14:m>
                  <a:endParaRPr lang="en-US" sz="2800" dirty="0">
                    <a:latin typeface="Arial" panose="020B0604020202020204" pitchFamily="34" charset="0"/>
                    <a:cs typeface="Arial" panose="020B0604020202020204" pitchFamily="34" charset="0"/>
                  </a:endParaRPr>
                </a:p>
                <a:p>
                  <a:pPr/>
                  <a14:m>
                    <m:oMathPara xmlns:m="http://schemas.openxmlformats.org/officeDocument/2006/math">
                      <m:oMathParaPr>
                        <m:jc m:val="left"/>
                      </m:oMathParaPr>
                      <m:oMath xmlns:m="http://schemas.openxmlformats.org/officeDocument/2006/math">
                        <m:sSub>
                          <m:sSubPr>
                            <m:ctrlPr>
                              <a:rPr lang="en-US" sz="2800" i="1">
                                <a:latin typeface="Cambria Math" panose="02040503050406030204" pitchFamily="18" charset="0"/>
                                <a:ea typeface="Cambria Math" panose="02040503050406030204" pitchFamily="18" charset="0"/>
                              </a:rPr>
                            </m:ctrlPr>
                          </m:sSubPr>
                          <m:e>
                            <m:r>
                              <m:rPr>
                                <m:sty m:val="p"/>
                              </m:rPr>
                              <a:rPr lang="en-US" sz="2800">
                                <a:latin typeface="Cambria Math" panose="02040503050406030204" pitchFamily="18" charset="0"/>
                                <a:ea typeface="Cambria Math" panose="02040503050406030204" pitchFamily="18" charset="0"/>
                              </a:rPr>
                              <m:t>ω</m:t>
                            </m:r>
                          </m:e>
                          <m:sub>
                            <m:r>
                              <m:rPr>
                                <m:sty m:val="p"/>
                              </m:rPr>
                              <a:rPr lang="en-US" sz="2800">
                                <a:latin typeface="Cambria Math" panose="02040503050406030204" pitchFamily="18" charset="0"/>
                                <a:ea typeface="Cambria Math" panose="02040503050406030204" pitchFamily="18" charset="0"/>
                              </a:rPr>
                              <m:t>q</m:t>
                            </m:r>
                          </m:sub>
                        </m:sSub>
                      </m:oMath>
                    </m:oMathPara>
                  </a14:m>
                  <a:br>
                    <a:rPr lang="en-US" sz="2800" dirty="0"/>
                  </a:br>
                  <a14:m>
                    <m:oMath xmlns:m="http://schemas.openxmlformats.org/officeDocument/2006/math">
                      <m:acc>
                        <m:accPr>
                          <m:chr m:val="⃗"/>
                          <m:ctrlPr>
                            <a:rPr lang="en-US" sz="2800" i="1">
                              <a:latin typeface="Cambria Math" panose="02040503050406030204" pitchFamily="18" charset="0"/>
                            </a:rPr>
                          </m:ctrlPr>
                        </m:accPr>
                        <m:e>
                          <m:r>
                            <a:rPr lang="en-US" sz="2800" b="1">
                              <a:latin typeface="Cambria Math" panose="02040503050406030204" pitchFamily="18" charset="0"/>
                            </a:rPr>
                            <m:t>𝐑</m:t>
                          </m:r>
                        </m:e>
                      </m:acc>
                      <m:r>
                        <m:rPr>
                          <m:sty m:val="p"/>
                        </m:rPr>
                        <a:rPr lang="en-US" sz="2800" baseline="-25000">
                          <a:latin typeface="Cambria Math" panose="02040503050406030204" pitchFamily="18" charset="0"/>
                        </a:rPr>
                        <m:t>j</m:t>
                      </m:r>
                    </m:oMath>
                  </a14:m>
                  <a:r>
                    <a:rPr lang="en-US" sz="2800" dirty="0">
                      <a:latin typeface="Arial" panose="020B0604020202020204" pitchFamily="34" charset="0"/>
                      <a:cs typeface="Arial" panose="020B0604020202020204" pitchFamily="34" charset="0"/>
                    </a:rPr>
                    <a:t>  </a:t>
                  </a:r>
                </a:p>
                <a:p>
                  <a14:m>
                    <m:oMath xmlns:m="http://schemas.openxmlformats.org/officeDocument/2006/math">
                      <m:sSubSup>
                        <m:sSubSupPr>
                          <m:ctrlPr>
                            <a:rPr lang="en-US" sz="2800" i="1">
                              <a:latin typeface="Cambria Math" panose="02040503050406030204" pitchFamily="18" charset="0"/>
                              <a:ea typeface="Cambria Math" panose="02040503050406030204" pitchFamily="18" charset="0"/>
                            </a:rPr>
                          </m:ctrlPr>
                        </m:sSubSupPr>
                        <m:e>
                          <m:r>
                            <a:rPr lang="en-US" sz="2800" i="1">
                              <a:latin typeface="Cambria Math" panose="02040503050406030204" pitchFamily="18" charset="0"/>
                              <a:ea typeface="Cambria Math" panose="02040503050406030204" pitchFamily="18" charset="0"/>
                            </a:rPr>
                            <m:t>𝑀</m:t>
                          </m:r>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𝑐</m:t>
                          </m:r>
                        </m:sub>
                        <m:sup>
                          <m:r>
                            <a:rPr lang="en-US" sz="2800" i="1">
                              <a:latin typeface="Cambria Math" panose="02040503050406030204" pitchFamily="18" charset="0"/>
                              <a:ea typeface="Cambria Math" panose="02040503050406030204" pitchFamily="18" charset="0"/>
                            </a:rPr>
                            <m:t>00</m:t>
                          </m:r>
                        </m:sup>
                      </m:sSubSup>
                    </m:oMath>
                  </a14:m>
                  <a:r>
                    <a:rPr lang="en-US" sz="2800" dirty="0">
                      <a:latin typeface="Arial" panose="020B0604020202020204" pitchFamily="34" charset="0"/>
                      <a:cs typeface="Arial" panose="020B0604020202020204" pitchFamily="34" charset="0"/>
                    </a:rPr>
                    <a:t>    </a:t>
                  </a:r>
                </a:p>
                <a:p>
                  <a14:m>
                    <m:oMath xmlns:m="http://schemas.openxmlformats.org/officeDocument/2006/math">
                      <m:sSubSup>
                        <m:sSubSupPr>
                          <m:ctrlPr>
                            <a:rPr lang="en-US" sz="2800" i="1">
                              <a:latin typeface="Cambria Math" panose="02040503050406030204" pitchFamily="18" charset="0"/>
                              <a:ea typeface="Cambria Math" panose="02040503050406030204" pitchFamily="18" charset="0"/>
                            </a:rPr>
                          </m:ctrlPr>
                        </m:sSubSupPr>
                        <m:e>
                          <m:acc>
                            <m:accPr>
                              <m:chr m:val="̃"/>
                              <m:ctrlPr>
                                <a:rPr lang="en-US" sz="2800" i="1">
                                  <a:latin typeface="Cambria Math" panose="02040503050406030204" pitchFamily="18" charset="0"/>
                                  <a:ea typeface="Cambria Math" panose="02040503050406030204" pitchFamily="18" charset="0"/>
                                </a:rPr>
                              </m:ctrlPr>
                            </m:accPr>
                            <m:e>
                              <m:r>
                                <a:rPr lang="en-US" sz="2800" i="1">
                                  <a:latin typeface="Cambria Math" panose="02040503050406030204" pitchFamily="18" charset="0"/>
                                  <a:ea typeface="Cambria Math" panose="02040503050406030204" pitchFamily="18" charset="0"/>
                                </a:rPr>
                                <m:t>𝜏</m:t>
                              </m:r>
                            </m:e>
                          </m:acc>
                        </m:e>
                        <m:sub>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𝐿</m:t>
                          </m:r>
                          <m:r>
                            <a:rPr lang="en-US" sz="2800" i="1" baseline="-25000">
                              <a:latin typeface="Cambria Math" panose="02040503050406030204" pitchFamily="18" charset="0"/>
                              <a:ea typeface="Cambria Math" panose="02040503050406030204" pitchFamily="18" charset="0"/>
                            </a:rPr>
                            <m:t>0</m:t>
                          </m:r>
                        </m:sub>
                        <m:sup>
                          <m:r>
                            <a:rPr lang="en-US" sz="2800" i="1">
                              <a:latin typeface="Cambria Math" panose="02040503050406030204" pitchFamily="18" charset="0"/>
                              <a:ea typeface="Cambria Math" panose="02040503050406030204" pitchFamily="18" charset="0"/>
                            </a:rPr>
                            <m:t>𝑗</m:t>
                          </m:r>
                          <m:r>
                            <a:rPr lang="en-US" sz="2800" i="1">
                              <a:latin typeface="Cambria Math" panose="02040503050406030204" pitchFamily="18" charset="0"/>
                              <a:ea typeface="Cambria Math" panose="02040503050406030204" pitchFamily="18" charset="0"/>
                            </a:rPr>
                            <m:t>0</m:t>
                          </m:r>
                        </m:sup>
                      </m:sSubSup>
                    </m:oMath>
                  </a14:m>
                  <a:r>
                    <a:rPr lang="en-US" sz="2800" dirty="0">
                      <a:latin typeface="Arial" panose="020B0604020202020204" pitchFamily="34" charset="0"/>
                      <a:cs typeface="Arial" panose="020B0604020202020204" pitchFamily="34" charset="0"/>
                    </a:rPr>
                    <a:t>     </a:t>
                  </a:r>
                </a:p>
              </p:txBody>
            </p:sp>
          </mc:Choice>
          <mc:Fallback xmlns="">
            <p:sp>
              <p:nvSpPr>
                <p:cNvPr id="15" name="TextBox 14">
                  <a:extLst>
                    <a:ext uri="{FF2B5EF4-FFF2-40B4-BE49-F238E27FC236}">
                      <a16:creationId xmlns:a16="http://schemas.microsoft.com/office/drawing/2014/main" id="{B41E6187-DA50-2721-A249-7AFE8BB3F2AC}"/>
                    </a:ext>
                  </a:extLst>
                </p:cNvPr>
                <p:cNvSpPr txBox="1">
                  <a:spLocks noRot="1" noChangeAspect="1" noMove="1" noResize="1" noEditPoints="1" noAdjustHandles="1" noChangeArrowheads="1" noChangeShapeType="1" noTextEdit="1"/>
                </p:cNvSpPr>
                <p:nvPr/>
              </p:nvSpPr>
              <p:spPr>
                <a:xfrm>
                  <a:off x="449707" y="3661711"/>
                  <a:ext cx="1201788" cy="2919454"/>
                </a:xfrm>
                <a:prstGeom prst="rect">
                  <a:avLst/>
                </a:prstGeom>
                <a:blipFill>
                  <a:blip r:embed="rId11"/>
                  <a:stretch>
                    <a:fillRect l="-3125" t="-1299" b="-2597"/>
                  </a:stretch>
                </a:blipFill>
              </p:spPr>
              <p:txBody>
                <a:bodyPr/>
                <a:lstStyle/>
                <a:p>
                  <a:r>
                    <a:rPr lang="en-US">
                      <a:noFill/>
                    </a:rPr>
                    <a:t> </a:t>
                  </a:r>
                </a:p>
              </p:txBody>
            </p:sp>
          </mc:Fallback>
        </mc:AlternateContent>
        <p:sp>
          <p:nvSpPr>
            <p:cNvPr id="408" name="TextBox 407">
              <a:extLst>
                <a:ext uri="{FF2B5EF4-FFF2-40B4-BE49-F238E27FC236}">
                  <a16:creationId xmlns:a16="http://schemas.microsoft.com/office/drawing/2014/main" id="{9D84429A-F317-C70E-931E-208DB9AC2474}"/>
                </a:ext>
              </a:extLst>
            </p:cNvPr>
            <p:cNvSpPr txBox="1"/>
            <p:nvPr/>
          </p:nvSpPr>
          <p:spPr>
            <a:xfrm>
              <a:off x="1714992" y="3716123"/>
              <a:ext cx="6339244" cy="523220"/>
            </a:xfrm>
            <a:prstGeom prst="rect">
              <a:avLst/>
            </a:prstGeom>
            <a:noFill/>
          </p:spPr>
          <p:txBody>
            <a:bodyPr wrap="square" rtlCol="0">
              <a:spAutoFit/>
            </a:bodyPr>
            <a:lstStyle/>
            <a:p>
              <a:r>
                <a:rPr lang="en-US" sz="2400" dirty="0">
                  <a:latin typeface="Arial" panose="020B0604020202020204" pitchFamily="34" charset="0"/>
                  <a:ea typeface="Cambria Math" panose="02040503050406030204" pitchFamily="18" charset="0"/>
                  <a:cs typeface="Arial" panose="020B0604020202020204" pitchFamily="34" charset="0"/>
                </a:rPr>
                <a:t>: </a:t>
              </a:r>
              <a:r>
                <a:rPr lang="en-US" sz="2800" dirty="0">
                  <a:latin typeface="Arial" panose="020B0604020202020204" pitchFamily="34" charset="0"/>
                  <a:ea typeface="Cambria Math" panose="02040503050406030204" pitchFamily="18" charset="0"/>
                  <a:cs typeface="Arial" panose="020B0604020202020204" pitchFamily="34" charset="0"/>
                </a:rPr>
                <a:t>direction of a scattered photoelectron</a:t>
              </a:r>
              <a:endParaRPr lang="en-US" sz="2800" dirty="0"/>
            </a:p>
          </p:txBody>
        </p:sp>
        <p:sp>
          <p:nvSpPr>
            <p:cNvPr id="409" name="TextBox 408">
              <a:extLst>
                <a:ext uri="{FF2B5EF4-FFF2-40B4-BE49-F238E27FC236}">
                  <a16:creationId xmlns:a16="http://schemas.microsoft.com/office/drawing/2014/main" id="{AFEF5672-0FF2-F2A0-BF9C-665966B318D9}"/>
                </a:ext>
              </a:extLst>
            </p:cNvPr>
            <p:cNvSpPr txBox="1"/>
            <p:nvPr/>
          </p:nvSpPr>
          <p:spPr>
            <a:xfrm>
              <a:off x="1716915" y="4177788"/>
              <a:ext cx="4295577" cy="5232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a:t>
              </a:r>
              <a:r>
                <a:rPr lang="en-US" sz="2400" dirty="0"/>
                <a:t> </a:t>
              </a:r>
              <a:r>
                <a:rPr lang="en-US" sz="2800" dirty="0">
                  <a:latin typeface="Arial" panose="020B0604020202020204" pitchFamily="34" charset="0"/>
                  <a:cs typeface="Arial" panose="020B0604020202020204" pitchFamily="34" charset="0"/>
                </a:rPr>
                <a:t>fine structure constant</a:t>
              </a:r>
              <a:endParaRPr lang="en-US" sz="2800" dirty="0"/>
            </a:p>
          </p:txBody>
        </p:sp>
        <p:sp>
          <p:nvSpPr>
            <p:cNvPr id="410" name="TextBox 409">
              <a:extLst>
                <a:ext uri="{FF2B5EF4-FFF2-40B4-BE49-F238E27FC236}">
                  <a16:creationId xmlns:a16="http://schemas.microsoft.com/office/drawing/2014/main" id="{0681D9F3-D954-F6D1-05AD-D14A24548BC7}"/>
                </a:ext>
              </a:extLst>
            </p:cNvPr>
            <p:cNvSpPr txBox="1"/>
            <p:nvPr/>
          </p:nvSpPr>
          <p:spPr>
            <a:xfrm>
              <a:off x="1719068" y="4623193"/>
              <a:ext cx="5596132" cy="5232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a:t>
              </a:r>
              <a:r>
                <a:rPr lang="en-US" sz="2400" dirty="0"/>
                <a:t> </a:t>
              </a:r>
              <a:r>
                <a:rPr lang="en-US" sz="2800" dirty="0">
                  <a:latin typeface="Arial" panose="020B0604020202020204" pitchFamily="34" charset="0"/>
                  <a:cs typeface="Arial" panose="020B0604020202020204" pitchFamily="34" charset="0"/>
                </a:rPr>
                <a:t>frequency of an incoming photon</a:t>
              </a:r>
              <a:endParaRPr lang="en-US" sz="2800" dirty="0"/>
            </a:p>
          </p:txBody>
        </p:sp>
        <p:sp>
          <p:nvSpPr>
            <p:cNvPr id="412" name="TextBox 411">
              <a:extLst>
                <a:ext uri="{FF2B5EF4-FFF2-40B4-BE49-F238E27FC236}">
                  <a16:creationId xmlns:a16="http://schemas.microsoft.com/office/drawing/2014/main" id="{EC8727C3-51EF-E5DA-A38B-447D1F974BEE}"/>
                </a:ext>
              </a:extLst>
            </p:cNvPr>
            <p:cNvSpPr txBox="1"/>
            <p:nvPr/>
          </p:nvSpPr>
          <p:spPr>
            <a:xfrm>
              <a:off x="1721672" y="5102168"/>
              <a:ext cx="3713016" cy="5232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a:t>
              </a:r>
              <a:r>
                <a:rPr lang="en-US" sz="2400" dirty="0"/>
                <a:t> </a:t>
              </a:r>
              <a:r>
                <a:rPr lang="en-US" sz="2800" dirty="0">
                  <a:latin typeface="Arial" panose="020B0604020202020204" pitchFamily="34" charset="0"/>
                  <a:cs typeface="Arial" panose="020B0604020202020204" pitchFamily="34" charset="0"/>
                </a:rPr>
                <a:t>position of the atom j</a:t>
              </a:r>
            </a:p>
          </p:txBody>
        </p:sp>
        <p:sp>
          <p:nvSpPr>
            <p:cNvPr id="413" name="TextBox 412">
              <a:extLst>
                <a:ext uri="{FF2B5EF4-FFF2-40B4-BE49-F238E27FC236}">
                  <a16:creationId xmlns:a16="http://schemas.microsoft.com/office/drawing/2014/main" id="{1F736A3D-7ABA-AC82-A3F1-C2F84C6DF6AE}"/>
                </a:ext>
              </a:extLst>
            </p:cNvPr>
            <p:cNvSpPr txBox="1"/>
            <p:nvPr/>
          </p:nvSpPr>
          <p:spPr>
            <a:xfrm>
              <a:off x="1714992" y="6099525"/>
              <a:ext cx="7579320" cy="5232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a:t>
              </a:r>
              <a:r>
                <a:rPr lang="en-US" sz="2400" dirty="0"/>
                <a:t> </a:t>
              </a:r>
              <a:r>
                <a:rPr lang="en-US" sz="2800" dirty="0">
                  <a:latin typeface="Arial" panose="020B0604020202020204" pitchFamily="34" charset="0"/>
                  <a:cs typeface="Arial" panose="020B0604020202020204" pitchFamily="34" charset="0"/>
                </a:rPr>
                <a:t>scattering path operator for the atoms 0 and </a:t>
              </a:r>
              <a:r>
                <a:rPr lang="en-US" sz="2800" i="1" dirty="0">
                  <a:latin typeface="Arial" panose="020B0604020202020204" pitchFamily="34" charset="0"/>
                  <a:cs typeface="Arial" panose="020B0604020202020204" pitchFamily="34" charset="0"/>
                </a:rPr>
                <a:t>j</a:t>
              </a:r>
            </a:p>
          </p:txBody>
        </p:sp>
        <p:sp>
          <p:nvSpPr>
            <p:cNvPr id="414" name="TextBox 413">
              <a:extLst>
                <a:ext uri="{FF2B5EF4-FFF2-40B4-BE49-F238E27FC236}">
                  <a16:creationId xmlns:a16="http://schemas.microsoft.com/office/drawing/2014/main" id="{F5F9AACE-5913-6D04-3E52-E2BCCDDA882B}"/>
                </a:ext>
              </a:extLst>
            </p:cNvPr>
            <p:cNvSpPr txBox="1"/>
            <p:nvPr/>
          </p:nvSpPr>
          <p:spPr>
            <a:xfrm>
              <a:off x="1721672" y="5634373"/>
              <a:ext cx="9100816" cy="5232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 </a:t>
              </a:r>
              <a:r>
                <a:rPr lang="en-US" sz="2800" dirty="0">
                  <a:latin typeface="Arial" panose="020B0604020202020204" pitchFamily="34" charset="0"/>
                  <a:cs typeface="Arial" panose="020B0604020202020204" pitchFamily="34" charset="0"/>
                </a:rPr>
                <a:t>coupling matrix describing excitation of a photoelectron</a:t>
              </a:r>
              <a:endParaRPr lang="en-US" sz="2800" dirty="0"/>
            </a:p>
          </p:txBody>
        </p:sp>
      </p:grpSp>
      <p:sp>
        <p:nvSpPr>
          <p:cNvPr id="3" name="TextBox 2">
            <a:extLst>
              <a:ext uri="{FF2B5EF4-FFF2-40B4-BE49-F238E27FC236}">
                <a16:creationId xmlns:a16="http://schemas.microsoft.com/office/drawing/2014/main" id="{B2623BAA-A4A5-90DB-6AA3-7108023129C5}"/>
              </a:ext>
            </a:extLst>
          </p:cNvPr>
          <p:cNvSpPr txBox="1"/>
          <p:nvPr/>
        </p:nvSpPr>
        <p:spPr>
          <a:xfrm>
            <a:off x="6245551" y="8404194"/>
            <a:ext cx="400762"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0</a:t>
            </a:r>
          </a:p>
        </p:txBody>
      </p:sp>
      <p:sp>
        <p:nvSpPr>
          <p:cNvPr id="4" name="TextBox 3">
            <a:extLst>
              <a:ext uri="{FF2B5EF4-FFF2-40B4-BE49-F238E27FC236}">
                <a16:creationId xmlns:a16="http://schemas.microsoft.com/office/drawing/2014/main" id="{AD7A5890-0378-98D5-44DD-D08D98F9DA84}"/>
              </a:ext>
            </a:extLst>
          </p:cNvPr>
          <p:cNvSpPr txBox="1"/>
          <p:nvPr/>
        </p:nvSpPr>
        <p:spPr>
          <a:xfrm>
            <a:off x="5748103" y="9305078"/>
            <a:ext cx="156709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excitation</a:t>
            </a:r>
          </a:p>
        </p:txBody>
      </p:sp>
      <p:cxnSp>
        <p:nvCxnSpPr>
          <p:cNvPr id="6" name="Straight Arrow Connector 5">
            <a:extLst>
              <a:ext uri="{FF2B5EF4-FFF2-40B4-BE49-F238E27FC236}">
                <a16:creationId xmlns:a16="http://schemas.microsoft.com/office/drawing/2014/main" id="{D6C5B9DC-2B62-C151-0E0C-5A20F3A3FBE1}"/>
              </a:ext>
            </a:extLst>
          </p:cNvPr>
          <p:cNvCxnSpPr>
            <a:cxnSpLocks/>
            <a:stCxn id="300" idx="6"/>
            <a:endCxn id="307" idx="3"/>
          </p:cNvCxnSpPr>
          <p:nvPr/>
        </p:nvCxnSpPr>
        <p:spPr>
          <a:xfrm flipV="1">
            <a:off x="11231764" y="9117401"/>
            <a:ext cx="454468" cy="425052"/>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2C11AFE4-446B-E6E7-C20D-C89E42D94934}"/>
              </a:ext>
            </a:extLst>
          </p:cNvPr>
          <p:cNvCxnSpPr>
            <a:cxnSpLocks/>
            <a:stCxn id="308" idx="1"/>
          </p:cNvCxnSpPr>
          <p:nvPr/>
        </p:nvCxnSpPr>
        <p:spPr>
          <a:xfrm flipH="1" flipV="1">
            <a:off x="11633582" y="8574474"/>
            <a:ext cx="91912" cy="291115"/>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45EE85A6-E0B4-FE7B-8434-2A848AC33484}"/>
              </a:ext>
            </a:extLst>
          </p:cNvPr>
          <p:cNvSpPr txBox="1"/>
          <p:nvPr/>
        </p:nvSpPr>
        <p:spPr>
          <a:xfrm>
            <a:off x="11443590" y="7792246"/>
            <a:ext cx="329761" cy="461665"/>
          </a:xfrm>
          <a:prstGeom prst="rect">
            <a:avLst/>
          </a:prstGeom>
          <a:noFill/>
        </p:spPr>
        <p:txBody>
          <a:bodyPr wrap="square" rtlCol="0">
            <a:spAutoFit/>
          </a:bodyPr>
          <a:lstStyle/>
          <a:p>
            <a:r>
              <a:rPr lang="en-US" sz="2400" i="1" dirty="0">
                <a:latin typeface="Arial" panose="020B0604020202020204" pitchFamily="34" charset="0"/>
                <a:cs typeface="Arial" panose="020B0604020202020204" pitchFamily="34" charset="0"/>
              </a:rPr>
              <a:t>j</a:t>
            </a:r>
          </a:p>
        </p:txBody>
      </p:sp>
      <p:sp>
        <p:nvSpPr>
          <p:cNvPr id="22" name="TextBox 21">
            <a:extLst>
              <a:ext uri="{FF2B5EF4-FFF2-40B4-BE49-F238E27FC236}">
                <a16:creationId xmlns:a16="http://schemas.microsoft.com/office/drawing/2014/main" id="{F9B82D7F-E3AC-BE9B-700E-0C9190939D60}"/>
              </a:ext>
            </a:extLst>
          </p:cNvPr>
          <p:cNvSpPr txBox="1"/>
          <p:nvPr/>
        </p:nvSpPr>
        <p:spPr>
          <a:xfrm>
            <a:off x="10150545" y="8460308"/>
            <a:ext cx="400762"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0</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13A1759-D903-66A8-9C1B-EB23E9CEA1D4}"/>
                  </a:ext>
                </a:extLst>
              </p:cNvPr>
              <p:cNvSpPr txBox="1"/>
              <p:nvPr/>
            </p:nvSpPr>
            <p:spPr>
              <a:xfrm>
                <a:off x="6012492" y="7617345"/>
                <a:ext cx="1048708" cy="47070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sz="2400" i="1">
                              <a:latin typeface="Cambria Math" panose="02040503050406030204" pitchFamily="18" charset="0"/>
                              <a:ea typeface="Cambria Math" panose="02040503050406030204" pitchFamily="18" charset="0"/>
                            </a:rPr>
                          </m:ctrlPr>
                        </m:sSubSupPr>
                        <m:e>
                          <m:r>
                            <a:rPr lang="en-US" sz="2400" i="1">
                              <a:latin typeface="Cambria Math" panose="02040503050406030204" pitchFamily="18" charset="0"/>
                              <a:ea typeface="Cambria Math" panose="02040503050406030204" pitchFamily="18" charset="0"/>
                            </a:rPr>
                            <m:t>𝑀</m:t>
                          </m:r>
                        </m:e>
                        <m:sub>
                          <m:r>
                            <a:rPr lang="en-US" sz="2400" i="1">
                              <a:latin typeface="Cambria Math" panose="02040503050406030204" pitchFamily="18" charset="0"/>
                              <a:ea typeface="Cambria Math" panose="02040503050406030204" pitchFamily="18" charset="0"/>
                            </a:rPr>
                            <m:t>𝐿</m:t>
                          </m:r>
                          <m:r>
                            <a:rPr lang="en-US" sz="2400" i="1" baseline="-25000">
                              <a:latin typeface="Cambria Math" panose="02040503050406030204" pitchFamily="18" charset="0"/>
                              <a:ea typeface="Cambria Math" panose="02040503050406030204" pitchFamily="18" charset="0"/>
                            </a:rPr>
                            <m:t>0</m:t>
                          </m:r>
                          <m:r>
                            <a:rPr lang="en-US" sz="2400" i="1">
                              <a:latin typeface="Cambria Math" panose="02040503050406030204" pitchFamily="18" charset="0"/>
                              <a:ea typeface="Cambria Math" panose="02040503050406030204" pitchFamily="18" charset="0"/>
                            </a:rPr>
                            <m:t>𝐿</m:t>
                          </m:r>
                          <m:r>
                            <a:rPr lang="en-US" sz="2400" i="1" baseline="-25000">
                              <a:latin typeface="Cambria Math" panose="02040503050406030204" pitchFamily="18" charset="0"/>
                              <a:ea typeface="Cambria Math" panose="02040503050406030204" pitchFamily="18" charset="0"/>
                            </a:rPr>
                            <m:t>𝑐</m:t>
                          </m:r>
                        </m:sub>
                        <m:sup>
                          <m:r>
                            <a:rPr lang="en-US" sz="2400" i="1">
                              <a:latin typeface="Cambria Math" panose="02040503050406030204" pitchFamily="18" charset="0"/>
                              <a:ea typeface="Cambria Math" panose="02040503050406030204" pitchFamily="18" charset="0"/>
                            </a:rPr>
                            <m:t>00</m:t>
                          </m:r>
                        </m:sup>
                      </m:sSubSup>
                    </m:oMath>
                  </m:oMathPara>
                </a14:m>
                <a:endParaRPr lang="en-US" dirty="0"/>
              </a:p>
            </p:txBody>
          </p:sp>
        </mc:Choice>
        <mc:Fallback xmlns="">
          <p:sp>
            <p:nvSpPr>
              <p:cNvPr id="5" name="TextBox 4">
                <a:extLst>
                  <a:ext uri="{FF2B5EF4-FFF2-40B4-BE49-F238E27FC236}">
                    <a16:creationId xmlns:a16="http://schemas.microsoft.com/office/drawing/2014/main" id="{713A1759-D903-66A8-9C1B-EB23E9CEA1D4}"/>
                  </a:ext>
                </a:extLst>
              </p:cNvPr>
              <p:cNvSpPr txBox="1">
                <a:spLocks noRot="1" noChangeAspect="1" noMove="1" noResize="1" noEditPoints="1" noAdjustHandles="1" noChangeArrowheads="1" noChangeShapeType="1" noTextEdit="1"/>
              </p:cNvSpPr>
              <p:nvPr/>
            </p:nvSpPr>
            <p:spPr>
              <a:xfrm>
                <a:off x="6012492" y="7617345"/>
                <a:ext cx="1048708" cy="470706"/>
              </a:xfrm>
              <a:prstGeom prst="rect">
                <a:avLst/>
              </a:prstGeom>
              <a:blipFill>
                <a:blip r:embed="rId12"/>
                <a:stretch>
                  <a:fillRect b="-1351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A964B35-16B2-DFBC-5B07-A06684F02D92}"/>
                  </a:ext>
                </a:extLst>
              </p:cNvPr>
              <p:cNvSpPr txBox="1"/>
              <p:nvPr/>
            </p:nvSpPr>
            <p:spPr>
              <a:xfrm>
                <a:off x="10426675" y="7506687"/>
                <a:ext cx="603557" cy="57111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sz="2400" i="1">
                              <a:latin typeface="Cambria Math" panose="02040503050406030204" pitchFamily="18" charset="0"/>
                              <a:ea typeface="Cambria Math" panose="02040503050406030204" pitchFamily="18" charset="0"/>
                            </a:rPr>
                          </m:ctrlPr>
                        </m:sSubSupPr>
                        <m:e>
                          <m:acc>
                            <m:accPr>
                              <m:chr m:val="̃"/>
                              <m:ctrlPr>
                                <a:rPr lang="en-US" sz="2400" i="1">
                                  <a:latin typeface="Cambria Math" panose="02040503050406030204" pitchFamily="18" charset="0"/>
                                  <a:ea typeface="Cambria Math" panose="02040503050406030204" pitchFamily="18" charset="0"/>
                                </a:rPr>
                              </m:ctrlPr>
                            </m:accPr>
                            <m:e>
                              <m:r>
                                <a:rPr lang="en-US" sz="2400" i="1">
                                  <a:latin typeface="Cambria Math" panose="02040503050406030204" pitchFamily="18" charset="0"/>
                                  <a:ea typeface="Cambria Math" panose="02040503050406030204" pitchFamily="18" charset="0"/>
                                </a:rPr>
                                <m:t>𝜏</m:t>
                              </m:r>
                            </m:e>
                          </m:acc>
                        </m:e>
                        <m:sub>
                          <m:r>
                            <a:rPr lang="en-US" sz="2400" i="1">
                              <a:latin typeface="Cambria Math" panose="02040503050406030204" pitchFamily="18" charset="0"/>
                              <a:ea typeface="Cambria Math" panose="02040503050406030204" pitchFamily="18" charset="0"/>
                            </a:rPr>
                            <m:t>𝐿</m:t>
                          </m:r>
                          <m:r>
                            <a:rPr lang="en-US" sz="2400" i="1" baseline="-25000">
                              <a:latin typeface="Cambria Math" panose="02040503050406030204" pitchFamily="18" charset="0"/>
                              <a:ea typeface="Cambria Math" panose="02040503050406030204" pitchFamily="18" charset="0"/>
                            </a:rPr>
                            <m:t>𝑗</m:t>
                          </m:r>
                          <m:r>
                            <a:rPr lang="en-US" sz="2400" i="1">
                              <a:latin typeface="Cambria Math" panose="02040503050406030204" pitchFamily="18" charset="0"/>
                              <a:ea typeface="Cambria Math" panose="02040503050406030204" pitchFamily="18" charset="0"/>
                            </a:rPr>
                            <m:t>𝐿</m:t>
                          </m:r>
                          <m:r>
                            <a:rPr lang="en-US" sz="2400" i="1" baseline="-25000">
                              <a:latin typeface="Cambria Math" panose="02040503050406030204" pitchFamily="18" charset="0"/>
                              <a:ea typeface="Cambria Math" panose="02040503050406030204" pitchFamily="18" charset="0"/>
                            </a:rPr>
                            <m:t>0</m:t>
                          </m:r>
                        </m:sub>
                        <m:sup>
                          <m:r>
                            <a:rPr lang="en-US" sz="2400" i="1">
                              <a:latin typeface="Cambria Math" panose="02040503050406030204" pitchFamily="18" charset="0"/>
                              <a:ea typeface="Cambria Math" panose="02040503050406030204" pitchFamily="18" charset="0"/>
                            </a:rPr>
                            <m:t>𝑗</m:t>
                          </m:r>
                          <m:r>
                            <a:rPr lang="en-US" sz="2400" i="1">
                              <a:latin typeface="Cambria Math" panose="02040503050406030204" pitchFamily="18" charset="0"/>
                              <a:ea typeface="Cambria Math" panose="02040503050406030204" pitchFamily="18" charset="0"/>
                            </a:rPr>
                            <m:t>0</m:t>
                          </m:r>
                        </m:sup>
                      </m:sSubSup>
                    </m:oMath>
                  </m:oMathPara>
                </a14:m>
                <a:endParaRPr lang="en-US" dirty="0"/>
              </a:p>
            </p:txBody>
          </p:sp>
        </mc:Choice>
        <mc:Fallback xmlns="">
          <p:sp>
            <p:nvSpPr>
              <p:cNvPr id="7" name="TextBox 6">
                <a:extLst>
                  <a:ext uri="{FF2B5EF4-FFF2-40B4-BE49-F238E27FC236}">
                    <a16:creationId xmlns:a16="http://schemas.microsoft.com/office/drawing/2014/main" id="{DA964B35-16B2-DFBC-5B07-A06684F02D92}"/>
                  </a:ext>
                </a:extLst>
              </p:cNvPr>
              <p:cNvSpPr txBox="1">
                <a:spLocks noRot="1" noChangeAspect="1" noMove="1" noResize="1" noEditPoints="1" noAdjustHandles="1" noChangeArrowheads="1" noChangeShapeType="1" noTextEdit="1"/>
              </p:cNvSpPr>
              <p:nvPr/>
            </p:nvSpPr>
            <p:spPr>
              <a:xfrm>
                <a:off x="10426675" y="7506687"/>
                <a:ext cx="603557" cy="571118"/>
              </a:xfrm>
              <a:prstGeom prst="rect">
                <a:avLst/>
              </a:prstGeom>
              <a:blipFill>
                <a:blip r:embed="rId13"/>
                <a:stretch>
                  <a:fillRect r="-12245" b="-13043"/>
                </a:stretch>
              </a:blipFill>
            </p:spPr>
            <p:txBody>
              <a:bodyPr/>
              <a:lstStyle/>
              <a:p>
                <a:r>
                  <a:rPr lang="en-US">
                    <a:noFill/>
                  </a:rPr>
                  <a:t> </a:t>
                </a:r>
              </a:p>
            </p:txBody>
          </p:sp>
        </mc:Fallback>
      </mc:AlternateContent>
      <p:cxnSp>
        <p:nvCxnSpPr>
          <p:cNvPr id="10" name="Straight Connector 9">
            <a:extLst>
              <a:ext uri="{FF2B5EF4-FFF2-40B4-BE49-F238E27FC236}">
                <a16:creationId xmlns:a16="http://schemas.microsoft.com/office/drawing/2014/main" id="{BAE43E12-FD5C-979C-BC3E-1E0782FEEB52}"/>
              </a:ext>
            </a:extLst>
          </p:cNvPr>
          <p:cNvCxnSpPr/>
          <p:nvPr/>
        </p:nvCxnSpPr>
        <p:spPr>
          <a:xfrm>
            <a:off x="599607" y="6731000"/>
            <a:ext cx="8694705" cy="0"/>
          </a:xfrm>
          <a:prstGeom prst="line">
            <a:avLst/>
          </a:prstGeom>
          <a:ln w="38100">
            <a:solidFill>
              <a:schemeClr val="tx2"/>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3DA14FDE-8CD0-840E-5A8D-97C8DDB72131}"/>
              </a:ext>
            </a:extLst>
          </p:cNvPr>
          <p:cNvSpPr/>
          <p:nvPr/>
        </p:nvSpPr>
        <p:spPr>
          <a:xfrm>
            <a:off x="10426806" y="7463539"/>
            <a:ext cx="698525" cy="690530"/>
          </a:xfrm>
          <a:prstGeom prst="rect">
            <a:avLst/>
          </a:prstGeom>
          <a:noFill/>
          <a:ln w="381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564B72E-5074-BDE6-1574-59850A17ABFB}"/>
              </a:ext>
            </a:extLst>
          </p:cNvPr>
          <p:cNvSpPr txBox="1"/>
          <p:nvPr/>
        </p:nvSpPr>
        <p:spPr>
          <a:xfrm>
            <a:off x="4750397" y="8354687"/>
            <a:ext cx="1474944"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First step</a:t>
            </a:r>
          </a:p>
        </p:txBody>
      </p:sp>
      <p:sp>
        <p:nvSpPr>
          <p:cNvPr id="14" name="TextBox 13">
            <a:extLst>
              <a:ext uri="{FF2B5EF4-FFF2-40B4-BE49-F238E27FC236}">
                <a16:creationId xmlns:a16="http://schemas.microsoft.com/office/drawing/2014/main" id="{BEFED68F-26A1-BF66-D8AB-C38EF194F752}"/>
              </a:ext>
            </a:extLst>
          </p:cNvPr>
          <p:cNvSpPr txBox="1"/>
          <p:nvPr/>
        </p:nvSpPr>
        <p:spPr>
          <a:xfrm>
            <a:off x="7221043" y="8371958"/>
            <a:ext cx="197465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Second step</a:t>
            </a:r>
          </a:p>
        </p:txBody>
      </p:sp>
    </p:spTree>
    <p:extLst>
      <p:ext uri="{BB962C8B-B14F-4D97-AF65-F5344CB8AC3E}">
        <p14:creationId xmlns:p14="http://schemas.microsoft.com/office/powerpoint/2010/main" val="3073369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p:cNvSpPr txBox="1"/>
          <p:nvPr/>
        </p:nvSpPr>
        <p:spPr>
          <a:xfrm>
            <a:off x="152218" y="5542506"/>
            <a:ext cx="14391458" cy="584775"/>
          </a:xfrm>
          <a:prstGeom prst="rect">
            <a:avLst/>
          </a:prstGeom>
          <a:noFill/>
        </p:spPr>
        <p:txBody>
          <a:bodyPr wrap="square" rtlCol="0">
            <a:spAutoFit/>
          </a:bodyPr>
          <a:lstStyle/>
          <a:p>
            <a:r>
              <a:rPr lang="en-GB" altLang="ja-JP" sz="3200" b="1" dirty="0">
                <a:latin typeface="Arial" panose="020B0604020202020204" pitchFamily="34" charset="0"/>
                <a:cs typeface="Arial" panose="020B0604020202020204" pitchFamily="34" charset="0"/>
                <a:sym typeface="+mn-ea"/>
              </a:rPr>
              <a:t>Renormalization methods:</a:t>
            </a:r>
            <a:endParaRPr lang="en-US" altLang="ja-JP" sz="3200" dirty="0"/>
          </a:p>
        </p:txBody>
      </p:sp>
      <p:sp>
        <p:nvSpPr>
          <p:cNvPr id="3" name="コンテンツ プレースホルダー 2"/>
          <p:cNvSpPr>
            <a:spLocks noGrp="1"/>
          </p:cNvSpPr>
          <p:nvPr>
            <p:ph idx="1"/>
          </p:nvPr>
        </p:nvSpPr>
        <p:spPr>
          <a:xfrm>
            <a:off x="256540" y="1368744"/>
            <a:ext cx="2092960" cy="523221"/>
          </a:xfrm>
        </p:spPr>
        <p:txBody>
          <a:bodyPr>
            <a:noAutofit/>
          </a:bodyPr>
          <a:lstStyle/>
          <a:p>
            <a:pPr marL="0" indent="0">
              <a:buNone/>
            </a:pPr>
            <a:r>
              <a:rPr lang="en-US" altLang="ja-JP" b="1" dirty="0" err="1">
                <a:latin typeface="Arial" panose="020B0604020202020204" pitchFamily="34" charset="0"/>
                <a:cs typeface="Arial" panose="020B0604020202020204" pitchFamily="34" charset="0"/>
              </a:rPr>
              <a:t>MsSpec</a:t>
            </a:r>
            <a:r>
              <a:rPr lang="en-US" altLang="ja-JP" b="1" dirty="0">
                <a:latin typeface="Arial" panose="020B0604020202020204" pitchFamily="34" charset="0"/>
                <a:cs typeface="Arial" panose="020B0604020202020204" pitchFamily="34" charset="0"/>
              </a:rPr>
              <a:t> </a:t>
            </a:r>
            <a:r>
              <a:rPr lang="en-US" altLang="ja-JP" dirty="0">
                <a:latin typeface="Arial" panose="020B0604020202020204" pitchFamily="34" charset="0"/>
                <a:cs typeface="Arial" panose="020B0604020202020204" pitchFamily="34" charset="0"/>
              </a:rPr>
              <a:t>[5]</a:t>
            </a:r>
            <a:endParaRPr kumimoji="1" lang="en-US" altLang="ja-JP" dirty="0">
              <a:latin typeface="Arial" panose="020B0604020202020204" pitchFamily="34" charset="0"/>
              <a:cs typeface="Arial" panose="020B0604020202020204" pitchFamily="34" charset="0"/>
            </a:endParaRPr>
          </a:p>
        </p:txBody>
      </p:sp>
      <p:sp>
        <p:nvSpPr>
          <p:cNvPr id="5" name="object 6"/>
          <p:cNvSpPr txBox="1"/>
          <p:nvPr/>
        </p:nvSpPr>
        <p:spPr>
          <a:xfrm>
            <a:off x="7370905" y="9484045"/>
            <a:ext cx="6870650" cy="784225"/>
          </a:xfrm>
          <a:prstGeom prst="rect">
            <a:avLst/>
          </a:prstGeom>
        </p:spPr>
        <p:txBody>
          <a:bodyPr vert="horz" wrap="square" lIns="0" tIns="12700" rIns="0" bIns="0" rtlCol="0">
            <a:spAutoFit/>
          </a:bodyPr>
          <a:lstStyle/>
          <a:p>
            <a:pPr marL="12065">
              <a:lnSpc>
                <a:spcPts val="1430"/>
              </a:lnSpc>
              <a:spcBef>
                <a:spcPts val="100"/>
              </a:spcBef>
              <a:tabLst>
                <a:tab pos="225425" algn="l"/>
              </a:tabLst>
            </a:pPr>
            <a:r>
              <a:rPr lang="en-US" altLang="ja-JP" sz="1800" dirty="0">
                <a:latin typeface="Arial" panose="020B0604020202020204" pitchFamily="34" charset="0"/>
                <a:cs typeface="Arial" panose="020B0604020202020204" pitchFamily="34" charset="0"/>
              </a:rPr>
              <a:t>[5]   Website of </a:t>
            </a:r>
            <a:r>
              <a:rPr lang="en-US" altLang="ja-JP" sz="1800" dirty="0" err="1">
                <a:latin typeface="Arial" panose="020B0604020202020204" pitchFamily="34" charset="0"/>
                <a:cs typeface="Arial" panose="020B0604020202020204" pitchFamily="34" charset="0"/>
              </a:rPr>
              <a:t>MsSpec</a:t>
            </a:r>
            <a:r>
              <a:rPr lang="en-US" altLang="ja-JP" sz="1800" dirty="0">
                <a:latin typeface="Arial" panose="020B0604020202020204" pitchFamily="34" charset="0"/>
                <a:cs typeface="Arial" panose="020B0604020202020204" pitchFamily="34" charset="0"/>
              </a:rPr>
              <a:t>: </a:t>
            </a:r>
            <a:r>
              <a:rPr lang="en-US" altLang="ja-JP" sz="1800" dirty="0">
                <a:latin typeface="Arial" panose="020B0604020202020204" pitchFamily="34" charset="0"/>
                <a:cs typeface="Arial" panose="020B0604020202020204" pitchFamily="34" charset="0"/>
                <a:hlinkClick r:id="rId3"/>
              </a:rPr>
              <a:t>https://msspec.cnrs.fr/index.html</a:t>
            </a:r>
            <a:r>
              <a:rPr lang="en-US" altLang="ja-JP" sz="1800" dirty="0">
                <a:latin typeface="Arial" panose="020B0604020202020204" pitchFamily="34" charset="0"/>
                <a:cs typeface="Arial" panose="020B0604020202020204" pitchFamily="34" charset="0"/>
              </a:rPr>
              <a:t>.</a:t>
            </a:r>
          </a:p>
          <a:p>
            <a:pPr marL="12065">
              <a:lnSpc>
                <a:spcPts val="1430"/>
              </a:lnSpc>
              <a:spcBef>
                <a:spcPts val="100"/>
              </a:spcBef>
              <a:tabLst>
                <a:tab pos="225425" algn="l"/>
              </a:tabLst>
            </a:pPr>
            <a:endParaRPr lang="en-US" altLang="ja-JP" sz="1800" dirty="0">
              <a:latin typeface="Arial" panose="020B0604020202020204" pitchFamily="34" charset="0"/>
              <a:cs typeface="Arial" panose="020B0604020202020204" pitchFamily="34" charset="0"/>
            </a:endParaRPr>
          </a:p>
          <a:p>
            <a:pPr marL="12065">
              <a:lnSpc>
                <a:spcPts val="1430"/>
              </a:lnSpc>
              <a:spcBef>
                <a:spcPts val="100"/>
              </a:spcBef>
              <a:tabLst>
                <a:tab pos="225425" algn="l"/>
              </a:tabLst>
            </a:pPr>
            <a:r>
              <a:rPr lang="en-US" altLang="ja-JP" sz="1800" dirty="0">
                <a:latin typeface="Arial" panose="020B0604020202020204" pitchFamily="34" charset="0"/>
                <a:cs typeface="Arial" panose="020B0604020202020204" pitchFamily="34" charset="0"/>
              </a:rPr>
              <a:t>[6]   Takatsu, A. </a:t>
            </a:r>
            <a:r>
              <a:rPr lang="en-US" altLang="ja-JP" sz="1800" i="1" dirty="0">
                <a:latin typeface="Arial" panose="020B0604020202020204" pitchFamily="34" charset="0"/>
                <a:cs typeface="Arial" panose="020B0604020202020204" pitchFamily="34" charset="0"/>
              </a:rPr>
              <a:t>et al.,</a:t>
            </a:r>
            <a:r>
              <a:rPr lang="en-US" altLang="ja-JP" sz="1800" dirty="0">
                <a:latin typeface="Arial" panose="020B0604020202020204" pitchFamily="34" charset="0"/>
                <a:cs typeface="Arial" panose="020B0604020202020204" pitchFamily="34" charset="0"/>
              </a:rPr>
              <a:t> </a:t>
            </a:r>
            <a:r>
              <a:rPr lang="en-US" altLang="ja-JP" sz="1800" i="1" dirty="0">
                <a:latin typeface="Arial" panose="020B0604020202020204" pitchFamily="34" charset="0"/>
                <a:cs typeface="Arial" panose="020B0604020202020204" pitchFamily="34" charset="0"/>
              </a:rPr>
              <a:t>Phys. Chem. Chem.</a:t>
            </a:r>
            <a:r>
              <a:rPr lang="en-US" altLang="ja-JP" sz="1800" dirty="0">
                <a:latin typeface="Arial" panose="020B0604020202020204" pitchFamily="34" charset="0"/>
                <a:cs typeface="Arial" panose="020B0604020202020204" pitchFamily="34" charset="0"/>
              </a:rPr>
              <a:t> </a:t>
            </a:r>
            <a:r>
              <a:rPr lang="en-US" altLang="ja-JP" sz="1800" b="1" dirty="0">
                <a:latin typeface="Arial" panose="020B0604020202020204" pitchFamily="34" charset="0"/>
                <a:cs typeface="Arial" panose="020B0604020202020204" pitchFamily="34" charset="0"/>
              </a:rPr>
              <a:t>24</a:t>
            </a:r>
            <a:r>
              <a:rPr lang="en-US" altLang="ja-JP" sz="1800" dirty="0">
                <a:latin typeface="Arial" panose="020B0604020202020204" pitchFamily="34" charset="0"/>
                <a:cs typeface="Arial" panose="020B0604020202020204" pitchFamily="34" charset="0"/>
              </a:rPr>
              <a:t> 5658–5668 (2022</a:t>
            </a:r>
            <a:r>
              <a:rPr lang="en-US" altLang="ja-JP" sz="1800" dirty="0">
                <a:latin typeface="Arial" panose="02080604020202020204" pitchFamily="34" charset="0"/>
                <a:cs typeface="Arial" panose="02080604020202020204" pitchFamily="34" charset="0"/>
              </a:rPr>
              <a:t>).</a:t>
            </a:r>
          </a:p>
          <a:p>
            <a:pPr marL="12065">
              <a:lnSpc>
                <a:spcPts val="1430"/>
              </a:lnSpc>
              <a:spcBef>
                <a:spcPts val="100"/>
              </a:spcBef>
              <a:tabLst>
                <a:tab pos="225425" algn="l"/>
              </a:tabLst>
            </a:pPr>
            <a:endParaRPr sz="1200" dirty="0">
              <a:latin typeface="Arial MT"/>
              <a:cs typeface="Arial MT"/>
            </a:endParaRPr>
          </a:p>
        </p:txBody>
      </p:sp>
      <p:sp>
        <p:nvSpPr>
          <p:cNvPr id="12" name="テキスト ボックス 11"/>
          <p:cNvSpPr txBox="1"/>
          <p:nvPr/>
        </p:nvSpPr>
        <p:spPr>
          <a:xfrm>
            <a:off x="3444343" y="130448"/>
            <a:ext cx="7741713"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Computer code used: </a:t>
            </a:r>
            <a:r>
              <a:rPr lang="en-US" altLang="ja-JP" sz="4000" b="1" dirty="0" err="1">
                <a:latin typeface="Arial" panose="02080604020202020204" pitchFamily="34" charset="0"/>
                <a:cs typeface="Arial" panose="02080604020202020204" pitchFamily="34" charset="0"/>
              </a:rPr>
              <a:t>MsSpec</a:t>
            </a:r>
            <a:endParaRPr lang="en-US" altLang="ja-JP" sz="4000" b="1" dirty="0">
              <a:latin typeface="Arial" panose="02080604020202020204" pitchFamily="34" charset="0"/>
              <a:cs typeface="Arial" panose="02080604020202020204" pitchFamily="34" charset="0"/>
            </a:endParaRPr>
          </a:p>
        </p:txBody>
      </p:sp>
      <p:cxnSp>
        <p:nvCxnSpPr>
          <p:cNvPr id="4" name="コネクタ: カギ線 3"/>
          <p:cNvCxnSpPr/>
          <p:nvPr/>
        </p:nvCxnSpPr>
        <p:spPr>
          <a:xfrm rot="5400000">
            <a:off x="4603297" y="5029276"/>
            <a:ext cx="667655" cy="333203"/>
          </a:xfrm>
          <a:prstGeom prst="bentConnector3">
            <a:avLst>
              <a:gd name="adj1" fmla="val 50000"/>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直線コネクタ 13"/>
          <p:cNvCxnSpPr>
            <a:cxnSpLocks/>
          </p:cNvCxnSpPr>
          <p:nvPr/>
        </p:nvCxnSpPr>
        <p:spPr>
          <a:xfrm flipV="1">
            <a:off x="558575" y="4822203"/>
            <a:ext cx="12870180" cy="10717"/>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 name="直線コネクタ 14"/>
          <p:cNvCxnSpPr>
            <a:cxnSpLocks/>
          </p:cNvCxnSpPr>
          <p:nvPr/>
        </p:nvCxnSpPr>
        <p:spPr>
          <a:xfrm>
            <a:off x="197076" y="6059350"/>
            <a:ext cx="5077053"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2" name="テキスト ボックス 1"/>
          <p:cNvSpPr txBox="1"/>
          <p:nvPr/>
        </p:nvSpPr>
        <p:spPr>
          <a:xfrm>
            <a:off x="5521415" y="4875266"/>
            <a:ext cx="3653064" cy="523220"/>
          </a:xfrm>
          <a:prstGeom prst="rect">
            <a:avLst/>
          </a:prstGeom>
          <a:noFill/>
        </p:spPr>
        <p:txBody>
          <a:bodyPr wrap="square" rtlCol="0">
            <a:spAutoFit/>
          </a:bodyPr>
          <a:lstStyle/>
          <a:p>
            <a:r>
              <a:rPr kumimoji="1" lang="en-US" altLang="ja-JP" sz="2800" dirty="0">
                <a:solidFill>
                  <a:srgbClr val="FF0000"/>
                </a:solidFill>
                <a:latin typeface="Arial" panose="020B0604020202020204" pitchFamily="34" charset="0"/>
                <a:cs typeface="Arial" panose="020B0604020202020204" pitchFamily="34" charset="0"/>
              </a:rPr>
              <a:t>When not applicable</a:t>
            </a:r>
          </a:p>
        </p:txBody>
      </p:sp>
      <p:sp>
        <p:nvSpPr>
          <p:cNvPr id="6" name="Text Box 5"/>
          <p:cNvSpPr txBox="1"/>
          <p:nvPr/>
        </p:nvSpPr>
        <p:spPr>
          <a:xfrm>
            <a:off x="197077" y="2794098"/>
            <a:ext cx="2431824" cy="523220"/>
          </a:xfrm>
          <a:prstGeom prst="rect">
            <a:avLst/>
          </a:prstGeom>
          <a:noFill/>
        </p:spPr>
        <p:txBody>
          <a:bodyPr wrap="square" rtlCol="0">
            <a:spAutoFit/>
          </a:bodyPr>
          <a:lstStyle/>
          <a:p>
            <a:r>
              <a:rPr lang="en-US" altLang="ja-JP" sz="2800" b="1" dirty="0" err="1">
                <a:latin typeface="Arial" panose="020B0604020202020204" pitchFamily="34" charset="0"/>
                <a:cs typeface="Arial" panose="020B0604020202020204" pitchFamily="34" charset="0"/>
                <a:sym typeface="+mn-ea"/>
              </a:rPr>
              <a:t>MsSpec</a:t>
            </a:r>
            <a:r>
              <a:rPr lang="en-US" altLang="ja-JP" sz="2800" b="1" dirty="0">
                <a:latin typeface="Arial" panose="020B0604020202020204" pitchFamily="34" charset="0"/>
                <a:cs typeface="Arial" panose="020B0604020202020204" pitchFamily="34" charset="0"/>
                <a:sym typeface="+mn-ea"/>
              </a:rPr>
              <a:t> has:</a:t>
            </a:r>
            <a:endParaRPr lang="en-US" altLang="ja-JP" sz="2800" b="1" dirty="0">
              <a:latin typeface="Arial" panose="020B0604020202020204" pitchFamily="34" charset="0"/>
              <a:cs typeface="Arial" panose="020B0604020202020204" pitchFamily="34" charset="0"/>
            </a:endParaRPr>
          </a:p>
        </p:txBody>
      </p:sp>
      <p:sp>
        <p:nvSpPr>
          <p:cNvPr id="23" name="テキスト ボックス 22">
            <a:extLst>
              <a:ext uri="{FF2B5EF4-FFF2-40B4-BE49-F238E27FC236}">
                <a16:creationId xmlns:a16="http://schemas.microsoft.com/office/drawing/2014/main" id="{4823B9A8-9858-40FB-A291-F8C259E25D26}"/>
              </a:ext>
            </a:extLst>
          </p:cNvPr>
          <p:cNvSpPr txBox="1"/>
          <p:nvPr/>
        </p:nvSpPr>
        <p:spPr>
          <a:xfrm>
            <a:off x="152217" y="2069381"/>
            <a:ext cx="13825040" cy="523220"/>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 Python-Fortran combined package to compute the differential cross-section for PED</a:t>
            </a:r>
            <a:endParaRPr lang="en-GB" altLang="ja-JP" sz="28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24" name="テキスト ボックス 23">
                <a:extLst>
                  <a:ext uri="{FF2B5EF4-FFF2-40B4-BE49-F238E27FC236}">
                    <a16:creationId xmlns:a16="http://schemas.microsoft.com/office/drawing/2014/main" id="{F46D90BA-BB08-BFA5-D692-FCD153834CB5}"/>
                  </a:ext>
                </a:extLst>
              </p:cNvPr>
              <p:cNvSpPr txBox="1"/>
              <p:nvPr/>
            </p:nvSpPr>
            <p:spPr>
              <a:xfrm>
                <a:off x="197076" y="3464254"/>
                <a:ext cx="13874749" cy="1384995"/>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sym typeface="+mn-ea"/>
                  </a:rPr>
                  <a:t>- Matrix inversion (MI): </a:t>
                </a:r>
                <a:r>
                  <a:rPr lang="en-GB" altLang="ja-JP" sz="2800" dirty="0">
                    <a:latin typeface="Arial" panose="020B0604020202020204" pitchFamily="34" charset="0"/>
                    <a:cs typeface="Arial" panose="020B0604020202020204" pitchFamily="34" charset="0"/>
                    <a:sym typeface="+mn-ea"/>
                  </a:rPr>
                  <a:t>Exact solution but with memory storage requirement then almost impossible for large clusters (</a:t>
                </a:r>
                <a14:m>
                  <m:oMath xmlns:m="http://schemas.openxmlformats.org/officeDocument/2006/math">
                    <m:r>
                      <a:rPr lang="en-US" altLang="en-GB" sz="2800" i="1" dirty="0">
                        <a:latin typeface="Cambria Math" panose="02040503050406030204" pitchFamily="18" charset="0"/>
                        <a:cs typeface="DejaVu Math TeX Gyre" panose="02000503000000000000" charset="0"/>
                        <a:sym typeface="+mn-ea"/>
                      </a:rPr>
                      <m:t>&gt;</m:t>
                    </m:r>
                  </m:oMath>
                </a14:m>
                <a:r>
                  <a:rPr lang="en-GB" altLang="ja-JP" sz="2800" dirty="0">
                    <a:latin typeface="Arial" panose="020B0604020202020204" pitchFamily="34" charset="0"/>
                    <a:cs typeface="Arial" panose="020B0604020202020204" pitchFamily="34" charset="0"/>
                    <a:sym typeface="+mn-ea"/>
                  </a:rPr>
                  <a:t>1000 atoms)</a:t>
                </a:r>
                <a:endParaRPr lang="en-GB" altLang="ja-JP" sz="2800" dirty="0">
                  <a:latin typeface="Arial" panose="020B0604020202020204" pitchFamily="34" charset="0"/>
                  <a:cs typeface="Arial" panose="020B0604020202020204" pitchFamily="34" charset="0"/>
                </a:endParaRPr>
              </a:p>
              <a:p>
                <a:r>
                  <a:rPr lang="en-US" altLang="en-GB" sz="2800" dirty="0">
                    <a:latin typeface="Arial" panose="020B0604020202020204" pitchFamily="34" charset="0"/>
                    <a:cs typeface="Arial" panose="020B0604020202020204" pitchFamily="34" charset="0"/>
                    <a:sym typeface="+mn-ea"/>
                  </a:rPr>
                  <a:t>- </a:t>
                </a:r>
                <a:r>
                  <a:rPr lang="en-GB" altLang="ja-JP" sz="2800" dirty="0">
                    <a:latin typeface="Arial" panose="020B0604020202020204" pitchFamily="34" charset="0"/>
                    <a:cs typeface="Arial" panose="020B0604020202020204" pitchFamily="34" charset="0"/>
                    <a:sym typeface="+mn-ea"/>
                  </a:rPr>
                  <a:t>Series expansion</a:t>
                </a:r>
                <a:r>
                  <a:rPr lang="en-US" altLang="en-GB" sz="2800" dirty="0">
                    <a:latin typeface="Arial" panose="020B0604020202020204" pitchFamily="34" charset="0"/>
                    <a:cs typeface="Arial" panose="020B0604020202020204" pitchFamily="34" charset="0"/>
                    <a:sym typeface="+mn-ea"/>
                  </a:rPr>
                  <a:t> (SE)</a:t>
                </a:r>
                <a:r>
                  <a:rPr lang="en-GB" altLang="ja-JP" sz="2800" dirty="0">
                    <a:latin typeface="Arial" panose="020B0604020202020204" pitchFamily="34" charset="0"/>
                    <a:cs typeface="Arial" panose="020B0604020202020204" pitchFamily="34" charset="0"/>
                    <a:sym typeface="+mn-ea"/>
                  </a:rPr>
                  <a:t>: perturbative solution, usually applicable for large clusters</a:t>
                </a:r>
                <a:endParaRPr lang="en-US" altLang="ja-JP" sz="2800" dirty="0">
                  <a:latin typeface="Arial" panose="020B0604020202020204" pitchFamily="34" charset="0"/>
                  <a:cs typeface="Arial" panose="020B0604020202020204" pitchFamily="34" charset="0"/>
                </a:endParaRPr>
              </a:p>
            </p:txBody>
          </p:sp>
        </mc:Choice>
        <mc:Fallback xmlns="">
          <p:sp>
            <p:nvSpPr>
              <p:cNvPr id="24" name="テキスト ボックス 23">
                <a:extLst>
                  <a:ext uri="{FF2B5EF4-FFF2-40B4-BE49-F238E27FC236}">
                    <a16:creationId xmlns:a16="http://schemas.microsoft.com/office/drawing/2014/main" id="{F46D90BA-BB08-BFA5-D692-FCD153834CB5}"/>
                  </a:ext>
                </a:extLst>
              </p:cNvPr>
              <p:cNvSpPr txBox="1">
                <a:spLocks noRot="1" noChangeAspect="1" noMove="1" noResize="1" noEditPoints="1" noAdjustHandles="1" noChangeArrowheads="1" noChangeShapeType="1" noTextEdit="1"/>
              </p:cNvSpPr>
              <p:nvPr/>
            </p:nvSpPr>
            <p:spPr>
              <a:xfrm>
                <a:off x="197076" y="3464254"/>
                <a:ext cx="13874749" cy="1384995"/>
              </a:xfrm>
              <a:prstGeom prst="rect">
                <a:avLst/>
              </a:prstGeom>
              <a:blipFill>
                <a:blip r:embed="rId4"/>
                <a:stretch>
                  <a:fillRect l="-915" t="-4545" b="-10909"/>
                </a:stretch>
              </a:blipFill>
            </p:spPr>
            <p:txBody>
              <a:bodyPr/>
              <a:lstStyle/>
              <a:p>
                <a:r>
                  <a:rPr lang="en-US">
                    <a:noFill/>
                  </a:rPr>
                  <a:t> </a:t>
                </a:r>
              </a:p>
            </p:txBody>
          </p:sp>
        </mc:Fallback>
      </mc:AlternateContent>
      <p:sp>
        <p:nvSpPr>
          <p:cNvPr id="25" name="テキスト ボックス 24">
            <a:extLst>
              <a:ext uri="{FF2B5EF4-FFF2-40B4-BE49-F238E27FC236}">
                <a16:creationId xmlns:a16="http://schemas.microsoft.com/office/drawing/2014/main" id="{C6C972DD-15D4-F046-7CAB-3EB08CE903D1}"/>
              </a:ext>
            </a:extLst>
          </p:cNvPr>
          <p:cNvSpPr txBox="1"/>
          <p:nvPr/>
        </p:nvSpPr>
        <p:spPr>
          <a:xfrm>
            <a:off x="152216" y="6328778"/>
            <a:ext cx="12355469" cy="954107"/>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sym typeface="+mn-ea"/>
              </a:rPr>
              <a:t>- Some renormalization methods have been proposed. [6]</a:t>
            </a:r>
            <a:endParaRPr lang="en-US" altLang="ja-JP" sz="2800" dirty="0">
              <a:latin typeface="Arial" panose="020B0604020202020204" pitchFamily="34" charset="0"/>
              <a:cs typeface="Arial" panose="020B0604020202020204" pitchFamily="34" charset="0"/>
            </a:endParaRPr>
          </a:p>
          <a:p>
            <a:r>
              <a:rPr lang="en-US" altLang="ja-JP" sz="2800" dirty="0">
                <a:latin typeface="Arial" panose="020B0604020202020204" pitchFamily="34" charset="0"/>
                <a:cs typeface="Arial" panose="020B0604020202020204" pitchFamily="34" charset="0"/>
                <a:sym typeface="+mn-ea"/>
              </a:rPr>
              <a:t>- Renormalization complex parameter, ω should be optimized to use them.</a:t>
            </a:r>
            <a:endParaRPr kumimoji="1" lang="ja-JP" altLang="en-US" sz="2800" dirty="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コンテンツ プレースホルダー 2"/>
          <p:cNvSpPr>
            <a:spLocks noGrp="1"/>
          </p:cNvSpPr>
          <p:nvPr>
            <p:ph idx="1"/>
          </p:nvPr>
        </p:nvSpPr>
        <p:spPr/>
        <p:txBody>
          <a:bodyPr>
            <a:normAutofit/>
          </a:bodyPr>
          <a:lstStyle/>
          <a:p>
            <a:r>
              <a:rPr kumimoji="1" lang="en-US" altLang="ja-JP" sz="4000" dirty="0">
                <a:latin typeface="Arial" panose="020B0604020202020204" pitchFamily="34" charset="0"/>
                <a:cs typeface="Arial" panose="020B0604020202020204" pitchFamily="34" charset="0"/>
              </a:rPr>
              <a:t>Scattering amplitude, f(θ) represents an angular part of the spherically scattering wave:</a:t>
            </a:r>
            <a:endParaRPr kumimoji="1" lang="ja-JP" altLang="en-US" sz="4000" dirty="0">
              <a:latin typeface="Arial" panose="020B0604020202020204" pitchFamily="34" charset="0"/>
              <a:cs typeface="Arial" panose="020B0604020202020204" pitchFamily="34" charset="0"/>
            </a:endParaRPr>
          </a:p>
        </p:txBody>
      </p:sp>
      <p:sp>
        <p:nvSpPr>
          <p:cNvPr id="42" name="テキスト ボックス 41"/>
          <p:cNvSpPr txBox="1"/>
          <p:nvPr/>
        </p:nvSpPr>
        <p:spPr>
          <a:xfrm>
            <a:off x="411917" y="6704083"/>
            <a:ext cx="4922623"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Incoming X-ray: Plane wave</a:t>
            </a:r>
            <a:endParaRPr kumimoji="1" lang="ja-JP" altLang="en-US" sz="2800" dirty="0">
              <a:latin typeface="Arial" panose="020B0604020202020204" pitchFamily="34" charset="0"/>
              <a:cs typeface="Arial" panose="020B0604020202020204" pitchFamily="34" charset="0"/>
            </a:endParaRPr>
          </a:p>
        </p:txBody>
      </p:sp>
      <p:sp>
        <p:nvSpPr>
          <p:cNvPr id="51" name="テキスト ボックス 50"/>
          <p:cNvSpPr txBox="1"/>
          <p:nvPr/>
        </p:nvSpPr>
        <p:spPr>
          <a:xfrm>
            <a:off x="7869725" y="4369001"/>
            <a:ext cx="5097925"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Outcoming wave: Spherical</a:t>
            </a:r>
            <a:endParaRPr kumimoji="1" lang="ja-JP" altLang="en-US" sz="2800" dirty="0">
              <a:latin typeface="Arial" panose="020B0604020202020204" pitchFamily="34" charset="0"/>
              <a:cs typeface="Arial" panose="020B0604020202020204" pitchFamily="34" charset="0"/>
            </a:endParaRPr>
          </a:p>
        </p:txBody>
      </p:sp>
      <p:cxnSp>
        <p:nvCxnSpPr>
          <p:cNvPr id="35" name="直線矢印コネクタ 34"/>
          <p:cNvCxnSpPr>
            <a:cxnSpLocks/>
          </p:cNvCxnSpPr>
          <p:nvPr/>
        </p:nvCxnSpPr>
        <p:spPr>
          <a:xfrm flipV="1">
            <a:off x="1288547" y="5652385"/>
            <a:ext cx="10319253" cy="928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p:cNvCxnSpPr/>
          <p:nvPr/>
        </p:nvCxnSpPr>
        <p:spPr>
          <a:xfrm>
            <a:off x="2016334" y="5036397"/>
            <a:ext cx="0" cy="144624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p:cNvCxnSpPr/>
          <p:nvPr/>
        </p:nvCxnSpPr>
        <p:spPr>
          <a:xfrm>
            <a:off x="2171844" y="5075274"/>
            <a:ext cx="0" cy="144624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p:cNvCxnSpPr/>
          <p:nvPr/>
        </p:nvCxnSpPr>
        <p:spPr>
          <a:xfrm>
            <a:off x="2321134" y="5075274"/>
            <a:ext cx="0" cy="144624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p:cNvCxnSpPr/>
          <p:nvPr/>
        </p:nvCxnSpPr>
        <p:spPr>
          <a:xfrm>
            <a:off x="2473534" y="5075274"/>
            <a:ext cx="0" cy="144624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p:cNvCxnSpPr/>
          <p:nvPr/>
        </p:nvCxnSpPr>
        <p:spPr>
          <a:xfrm>
            <a:off x="2625934" y="5075274"/>
            <a:ext cx="0" cy="144624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線コネクタ 40"/>
          <p:cNvCxnSpPr/>
          <p:nvPr/>
        </p:nvCxnSpPr>
        <p:spPr>
          <a:xfrm>
            <a:off x="2803215" y="5075274"/>
            <a:ext cx="0" cy="144624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3" name="テキスト ボックス 42"/>
              <p:cNvSpPr txBox="1"/>
              <p:nvPr/>
            </p:nvSpPr>
            <p:spPr>
              <a:xfrm>
                <a:off x="2011668" y="4580198"/>
                <a:ext cx="923731" cy="5371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kumimoji="1" lang="en-US" altLang="ja-JP" sz="2800" i="1" smtClean="0">
                              <a:latin typeface="Cambria Math" panose="02040503050406030204" pitchFamily="18" charset="0"/>
                            </a:rPr>
                          </m:ctrlPr>
                        </m:sSupPr>
                        <m:e>
                          <m:r>
                            <a:rPr kumimoji="1" lang="en-US" altLang="ja-JP" sz="2800" b="0" i="1" smtClean="0">
                              <a:latin typeface="Cambria Math" panose="02040503050406030204" pitchFamily="18" charset="0"/>
                            </a:rPr>
                            <m:t>𝑒</m:t>
                          </m:r>
                        </m:e>
                        <m:sup>
                          <m:r>
                            <a:rPr kumimoji="1" lang="en-US" altLang="ja-JP" sz="2800" b="0" i="1" smtClean="0">
                              <a:latin typeface="Cambria Math" panose="02040503050406030204" pitchFamily="18" charset="0"/>
                            </a:rPr>
                            <m:t>𝑖𝑘𝑧</m:t>
                          </m:r>
                        </m:sup>
                      </m:sSup>
                    </m:oMath>
                  </m:oMathPara>
                </a14:m>
                <a:endParaRPr kumimoji="1" lang="ja-JP" altLang="en-US" sz="2800" dirty="0"/>
              </a:p>
            </p:txBody>
          </p:sp>
        </mc:Choice>
        <mc:Fallback xmlns="">
          <p:sp>
            <p:nvSpPr>
              <p:cNvPr id="43" name="テキスト ボックス 42"/>
              <p:cNvSpPr txBox="1">
                <a:spLocks noRot="1" noChangeAspect="1" noMove="1" noResize="1" noEditPoints="1" noAdjustHandles="1" noChangeArrowheads="1" noChangeShapeType="1" noTextEdit="1"/>
              </p:cNvSpPr>
              <p:nvPr/>
            </p:nvSpPr>
            <p:spPr>
              <a:xfrm>
                <a:off x="2011668" y="4580198"/>
                <a:ext cx="923731" cy="537135"/>
              </a:xfrm>
              <a:prstGeom prst="rect">
                <a:avLst/>
              </a:prstGeom>
              <a:blipFill>
                <a:blip r:embed="rId2"/>
                <a:stretch>
                  <a:fillRect/>
                </a:stretch>
              </a:blipFill>
            </p:spPr>
            <p:txBody>
              <a:bodyPr/>
              <a:lstStyle/>
              <a:p>
                <a:r>
                  <a:rPr lang="en-US">
                    <a:noFill/>
                  </a:rPr>
                  <a:t> </a:t>
                </a:r>
              </a:p>
            </p:txBody>
          </p:sp>
        </mc:Fallback>
      </mc:AlternateContent>
      <p:sp>
        <p:nvSpPr>
          <p:cNvPr id="52" name="テキスト ボックス 51"/>
          <p:cNvSpPr txBox="1"/>
          <p:nvPr/>
        </p:nvSpPr>
        <p:spPr>
          <a:xfrm>
            <a:off x="5364011" y="7466147"/>
            <a:ext cx="1951189"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Scatterer</a:t>
            </a:r>
            <a:endParaRPr kumimoji="1" lang="ja-JP" altLang="en-US" sz="28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53" name="テキスト ボックス 52"/>
              <p:cNvSpPr txBox="1"/>
              <p:nvPr/>
            </p:nvSpPr>
            <p:spPr>
              <a:xfrm>
                <a:off x="12550555" y="4187686"/>
                <a:ext cx="1491101" cy="785023"/>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f(θ) </a:t>
                </a:r>
                <a14:m>
                  <m:oMath xmlns:m="http://schemas.openxmlformats.org/officeDocument/2006/math">
                    <m:f>
                      <m:fPr>
                        <m:ctrlPr>
                          <a:rPr kumimoji="1" lang="en-US" altLang="ja-JP" sz="2800" i="1" smtClean="0">
                            <a:latin typeface="Cambria Math" panose="02040503050406030204" pitchFamily="18" charset="0"/>
                          </a:rPr>
                        </m:ctrlPr>
                      </m:fPr>
                      <m:num>
                        <m:sSup>
                          <m:sSupPr>
                            <m:ctrlPr>
                              <a:rPr kumimoji="1" lang="en-US" altLang="ja-JP" sz="2800" i="1" smtClean="0">
                                <a:latin typeface="Cambria Math" panose="02040503050406030204" pitchFamily="18" charset="0"/>
                              </a:rPr>
                            </m:ctrlPr>
                          </m:sSupPr>
                          <m:e>
                            <m:r>
                              <a:rPr kumimoji="1" lang="en-US" altLang="ja-JP" sz="2800" b="0" i="1" smtClean="0">
                                <a:latin typeface="Cambria Math" panose="02040503050406030204" pitchFamily="18" charset="0"/>
                              </a:rPr>
                              <m:t>𝑒</m:t>
                            </m:r>
                          </m:e>
                          <m:sup>
                            <m:r>
                              <a:rPr kumimoji="1" lang="en-US" altLang="ja-JP" sz="2800" b="0" i="1" smtClean="0">
                                <a:latin typeface="Cambria Math" panose="02040503050406030204" pitchFamily="18" charset="0"/>
                              </a:rPr>
                              <m:t>𝑖𝑘𝑧</m:t>
                            </m:r>
                          </m:sup>
                        </m:sSup>
                      </m:num>
                      <m:den>
                        <m:r>
                          <a:rPr kumimoji="1" lang="en-US" altLang="ja-JP" sz="2800" b="0" i="1" smtClean="0">
                            <a:latin typeface="Cambria Math" panose="02040503050406030204" pitchFamily="18" charset="0"/>
                          </a:rPr>
                          <m:t>𝑟</m:t>
                        </m:r>
                      </m:den>
                    </m:f>
                  </m:oMath>
                </a14:m>
                <a:endParaRPr kumimoji="1" lang="ja-JP" altLang="en-US" sz="2800" dirty="0">
                  <a:latin typeface="Arial" panose="020B0604020202020204" pitchFamily="34" charset="0"/>
                  <a:cs typeface="Arial" panose="020B0604020202020204" pitchFamily="34" charset="0"/>
                </a:endParaRPr>
              </a:p>
            </p:txBody>
          </p:sp>
        </mc:Choice>
        <mc:Fallback xmlns="">
          <p:sp>
            <p:nvSpPr>
              <p:cNvPr id="53" name="テキスト ボックス 52"/>
              <p:cNvSpPr txBox="1">
                <a:spLocks noRot="1" noChangeAspect="1" noMove="1" noResize="1" noEditPoints="1" noAdjustHandles="1" noChangeArrowheads="1" noChangeShapeType="1" noTextEdit="1"/>
              </p:cNvSpPr>
              <p:nvPr/>
            </p:nvSpPr>
            <p:spPr>
              <a:xfrm>
                <a:off x="12550555" y="4187686"/>
                <a:ext cx="1491101" cy="785023"/>
              </a:xfrm>
              <a:prstGeom prst="rect">
                <a:avLst/>
              </a:prstGeom>
              <a:blipFill>
                <a:blip r:embed="rId3"/>
                <a:stretch>
                  <a:fillRect l="-8475" b="-7937"/>
                </a:stretch>
              </a:blipFill>
            </p:spPr>
            <p:txBody>
              <a:bodyPr/>
              <a:lstStyle/>
              <a:p>
                <a:r>
                  <a:rPr lang="en-US">
                    <a:noFill/>
                  </a:rPr>
                  <a:t> </a:t>
                </a:r>
              </a:p>
            </p:txBody>
          </p:sp>
        </mc:Fallback>
      </mc:AlternateContent>
      <p:sp>
        <p:nvSpPr>
          <p:cNvPr id="57" name="テキスト ボックス 56"/>
          <p:cNvSpPr txBox="1"/>
          <p:nvPr/>
        </p:nvSpPr>
        <p:spPr>
          <a:xfrm>
            <a:off x="11715815" y="5413988"/>
            <a:ext cx="450039"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z</a:t>
            </a:r>
            <a:endParaRPr kumimoji="1" lang="ja-JP" altLang="en-US" sz="2800" dirty="0">
              <a:latin typeface="Arial" panose="020B0604020202020204" pitchFamily="34" charset="0"/>
              <a:cs typeface="Arial" panose="020B0604020202020204" pitchFamily="34" charset="0"/>
            </a:endParaRPr>
          </a:p>
        </p:txBody>
      </p:sp>
      <p:sp>
        <p:nvSpPr>
          <p:cNvPr id="2" name="楕円 1"/>
          <p:cNvSpPr/>
          <p:nvPr/>
        </p:nvSpPr>
        <p:spPr>
          <a:xfrm>
            <a:off x="5350754" y="4893265"/>
            <a:ext cx="1616743" cy="1562792"/>
          </a:xfrm>
          <a:prstGeom prst="ellipse">
            <a:avLst/>
          </a:prstGeom>
          <a:noFill/>
          <a:ln w="3810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3" name="楕円 2"/>
          <p:cNvSpPr/>
          <p:nvPr/>
        </p:nvSpPr>
        <p:spPr>
          <a:xfrm>
            <a:off x="4857456" y="4416808"/>
            <a:ext cx="2548919" cy="2463862"/>
          </a:xfrm>
          <a:prstGeom prst="ellipse">
            <a:avLst/>
          </a:prstGeom>
          <a:noFill/>
          <a:ln w="38100">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4" name="楕円 3"/>
          <p:cNvSpPr/>
          <p:nvPr/>
        </p:nvSpPr>
        <p:spPr>
          <a:xfrm>
            <a:off x="4448289" y="3955376"/>
            <a:ext cx="3421672" cy="3307491"/>
          </a:xfrm>
          <a:prstGeom prst="ellipse">
            <a:avLst/>
          </a:prstGeom>
          <a:noFill/>
          <a:ln w="38100">
            <a:solidFill>
              <a:schemeClr val="bg2">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grpSp>
        <p:nvGrpSpPr>
          <p:cNvPr id="18" name="グループ化 17"/>
          <p:cNvGrpSpPr/>
          <p:nvPr/>
        </p:nvGrpSpPr>
        <p:grpSpPr>
          <a:xfrm>
            <a:off x="5636503" y="5096387"/>
            <a:ext cx="1030630" cy="1086319"/>
            <a:chOff x="4576016" y="3490660"/>
            <a:chExt cx="504056" cy="531292"/>
          </a:xfrm>
        </p:grpSpPr>
        <p:sp>
          <p:nvSpPr>
            <p:cNvPr id="19" name="Ellipse 111"/>
            <p:cNvSpPr/>
            <p:nvPr/>
          </p:nvSpPr>
          <p:spPr>
            <a:xfrm>
              <a:off x="4576016" y="3517896"/>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0" name="Ellipse 112"/>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sp>
        <p:nvSpPr>
          <p:cNvPr id="5" name="テキスト ボックス 4"/>
          <p:cNvSpPr txBox="1"/>
          <p:nvPr/>
        </p:nvSpPr>
        <p:spPr>
          <a:xfrm>
            <a:off x="4863830" y="128016"/>
            <a:ext cx="4357641"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Scattering factor</a:t>
            </a:r>
          </a:p>
        </p:txBody>
      </p:sp>
      <p:cxnSp>
        <p:nvCxnSpPr>
          <p:cNvPr id="8" name="Straight Connector 7">
            <a:extLst>
              <a:ext uri="{FF2B5EF4-FFF2-40B4-BE49-F238E27FC236}">
                <a16:creationId xmlns:a16="http://schemas.microsoft.com/office/drawing/2014/main" id="{7C05D050-18DD-1F50-2ADD-89EECDA8D60E}"/>
              </a:ext>
            </a:extLst>
          </p:cNvPr>
          <p:cNvCxnSpPr>
            <a:cxnSpLocks/>
          </p:cNvCxnSpPr>
          <p:nvPr/>
        </p:nvCxnSpPr>
        <p:spPr>
          <a:xfrm>
            <a:off x="6144240" y="6182706"/>
            <a:ext cx="0" cy="1324728"/>
          </a:xfrm>
          <a:prstGeom prst="line">
            <a:avLst/>
          </a:prstGeom>
          <a:ln w="38100">
            <a:solidFill>
              <a:schemeClr val="tx1"/>
            </a:solidFill>
            <a:prstDash val="sysDot"/>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525476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コンテンツ プレースホルダー 9"/>
          <p:cNvSpPr>
            <a:spLocks noGrp="1"/>
          </p:cNvSpPr>
          <p:nvPr>
            <p:ph idx="1"/>
          </p:nvPr>
        </p:nvSpPr>
        <p:spPr>
          <a:xfrm>
            <a:off x="1005840" y="1356044"/>
            <a:ext cx="8798359" cy="570126"/>
          </a:xfrm>
        </p:spPr>
        <p:txBody>
          <a:bodyPr>
            <a:normAutofit/>
          </a:bodyPr>
          <a:lstStyle/>
          <a:p>
            <a:r>
              <a:rPr lang="en-US" altLang="ja-JP" dirty="0">
                <a:latin typeface="Arial" panose="020B0604020202020204" pitchFamily="34" charset="0"/>
                <a:cs typeface="Arial" panose="020B0604020202020204" pitchFamily="34" charset="0"/>
              </a:rPr>
              <a:t>Scattering factor is the largest in high energy region.</a:t>
            </a:r>
            <a:endParaRPr lang="ja-JP" altLang="en-US" dirty="0">
              <a:latin typeface="Arial" panose="020B0604020202020204" pitchFamily="34" charset="0"/>
              <a:cs typeface="Arial" panose="020B0604020202020204" pitchFamily="34" charset="0"/>
            </a:endParaRPr>
          </a:p>
        </p:txBody>
      </p:sp>
      <p:sp>
        <p:nvSpPr>
          <p:cNvPr id="9" name="テキスト ボックス 8"/>
          <p:cNvSpPr txBox="1"/>
          <p:nvPr/>
        </p:nvSpPr>
        <p:spPr>
          <a:xfrm>
            <a:off x="4846320" y="127493"/>
            <a:ext cx="4476432"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Scattering factor</a:t>
            </a:r>
          </a:p>
        </p:txBody>
      </p:sp>
      <p:grpSp>
        <p:nvGrpSpPr>
          <p:cNvPr id="14" name="グループ化 13"/>
          <p:cNvGrpSpPr/>
          <p:nvPr/>
        </p:nvGrpSpPr>
        <p:grpSpPr>
          <a:xfrm>
            <a:off x="510223" y="2446835"/>
            <a:ext cx="13802677" cy="4031256"/>
            <a:chOff x="863600" y="3202818"/>
            <a:chExt cx="12890500" cy="3764842"/>
          </a:xfrm>
        </p:grpSpPr>
        <p:pic>
          <p:nvPicPr>
            <p:cNvPr id="3" name="図 2" descr="グラフ, レーダー チャート"/>
            <p:cNvPicPr>
              <a:picLocks noChangeAspect="1"/>
            </p:cNvPicPr>
            <p:nvPr/>
          </p:nvPicPr>
          <p:blipFill>
            <a:blip r:embed="rId3">
              <a:extLst>
                <a:ext uri="{28A0092B-C50C-407E-A947-70E740481C1C}">
                  <a14:useLocalDpi xmlns:a14="http://schemas.microsoft.com/office/drawing/2010/main" val="0"/>
                </a:ext>
              </a:extLst>
            </a:blip>
            <a:srcRect l="15979" r="14897" b="3924"/>
            <a:stretch>
              <a:fillRect/>
            </a:stretch>
          </p:blipFill>
          <p:spPr>
            <a:xfrm>
              <a:off x="5435600" y="3209214"/>
              <a:ext cx="3594100" cy="3746499"/>
            </a:xfrm>
            <a:prstGeom prst="rect">
              <a:avLst/>
            </a:prstGeom>
          </p:spPr>
        </p:pic>
        <p:pic>
          <p:nvPicPr>
            <p:cNvPr id="5" name="図 4" descr="グラフ, レーダー チャート"/>
            <p:cNvPicPr>
              <a:picLocks noChangeAspect="1"/>
            </p:cNvPicPr>
            <p:nvPr/>
          </p:nvPicPr>
          <p:blipFill>
            <a:blip r:embed="rId4">
              <a:extLst>
                <a:ext uri="{28A0092B-C50C-407E-A947-70E740481C1C}">
                  <a14:useLocalDpi xmlns:a14="http://schemas.microsoft.com/office/drawing/2010/main" val="0"/>
                </a:ext>
              </a:extLst>
            </a:blip>
            <a:srcRect l="16626" r="14185" b="3670"/>
            <a:stretch>
              <a:fillRect/>
            </a:stretch>
          </p:blipFill>
          <p:spPr>
            <a:xfrm>
              <a:off x="863600" y="3202818"/>
              <a:ext cx="3594100" cy="3752895"/>
            </a:xfrm>
            <a:prstGeom prst="rect">
              <a:avLst/>
            </a:prstGeom>
          </p:spPr>
        </p:pic>
        <p:pic>
          <p:nvPicPr>
            <p:cNvPr id="12" name="図 11" descr="グラフ, レーダー チャート"/>
            <p:cNvPicPr>
              <a:picLocks noChangeAspect="1"/>
            </p:cNvPicPr>
            <p:nvPr/>
          </p:nvPicPr>
          <p:blipFill>
            <a:blip r:embed="rId5">
              <a:extLst>
                <a:ext uri="{28A0092B-C50C-407E-A947-70E740481C1C}">
                  <a14:useLocalDpi xmlns:a14="http://schemas.microsoft.com/office/drawing/2010/main" val="0"/>
                </a:ext>
              </a:extLst>
            </a:blip>
            <a:srcRect l="16102" r="14772" b="3761"/>
            <a:stretch>
              <a:fillRect/>
            </a:stretch>
          </p:blipFill>
          <p:spPr>
            <a:xfrm>
              <a:off x="10160000" y="3214765"/>
              <a:ext cx="3594100" cy="3752895"/>
            </a:xfrm>
            <a:prstGeom prst="rect">
              <a:avLst/>
            </a:prstGeom>
          </p:spPr>
        </p:pic>
      </p:grpSp>
      <p:grpSp>
        <p:nvGrpSpPr>
          <p:cNvPr id="2" name="Group 1">
            <a:extLst>
              <a:ext uri="{FF2B5EF4-FFF2-40B4-BE49-F238E27FC236}">
                <a16:creationId xmlns:a16="http://schemas.microsoft.com/office/drawing/2014/main" id="{D979039D-9602-9F45-FD41-3C7288504CDF}"/>
              </a:ext>
            </a:extLst>
          </p:cNvPr>
          <p:cNvGrpSpPr/>
          <p:nvPr/>
        </p:nvGrpSpPr>
        <p:grpSpPr>
          <a:xfrm>
            <a:off x="1822768" y="7697164"/>
            <a:ext cx="2313804" cy="1076667"/>
            <a:chOff x="2025968" y="7737569"/>
            <a:chExt cx="2313804" cy="1076667"/>
          </a:xfrm>
        </p:grpSpPr>
        <p:sp>
          <p:nvSpPr>
            <p:cNvPr id="15" name="楕円 14"/>
            <p:cNvSpPr/>
            <p:nvPr/>
          </p:nvSpPr>
          <p:spPr>
            <a:xfrm>
              <a:off x="2213234" y="7874000"/>
              <a:ext cx="754743" cy="727606"/>
            </a:xfrm>
            <a:prstGeom prst="ellipse">
              <a:avLst/>
            </a:prstGeom>
            <a:solidFill>
              <a:schemeClr val="bg2">
                <a:lumMod val="75000"/>
              </a:schemeClr>
            </a:solidFill>
            <a:scene3d>
              <a:camera prst="orthographicFront"/>
              <a:lightRig rig="balanced" dir="t">
                <a:rot lat="0" lon="0" rev="12000000"/>
              </a:lightRig>
            </a:scene3d>
            <a:sp3d prstMaterial="dk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object 3"/>
            <p:cNvSpPr/>
            <p:nvPr/>
          </p:nvSpPr>
          <p:spPr>
            <a:xfrm>
              <a:off x="2025968" y="7737569"/>
              <a:ext cx="2313804" cy="1076667"/>
            </a:xfrm>
            <a:custGeom>
              <a:avLst/>
              <a:gdLst/>
              <a:ahLst/>
              <a:cxnLst/>
              <a:rect l="l" t="t" r="r" b="b"/>
              <a:pathLst>
                <a:path w="3888104" h="1581785">
                  <a:moveTo>
                    <a:pt x="978916" y="0"/>
                  </a:moveTo>
                  <a:lnTo>
                    <a:pt x="934586" y="815"/>
                  </a:lnTo>
                  <a:lnTo>
                    <a:pt x="889730" y="3889"/>
                  </a:lnTo>
                  <a:lnTo>
                    <a:pt x="844490" y="9167"/>
                  </a:lnTo>
                  <a:lnTo>
                    <a:pt x="799009" y="16598"/>
                  </a:lnTo>
                  <a:lnTo>
                    <a:pt x="753430" y="26130"/>
                  </a:lnTo>
                  <a:lnTo>
                    <a:pt x="707895" y="37709"/>
                  </a:lnTo>
                  <a:lnTo>
                    <a:pt x="662549" y="51285"/>
                  </a:lnTo>
                  <a:lnTo>
                    <a:pt x="617532" y="66804"/>
                  </a:lnTo>
                  <a:lnTo>
                    <a:pt x="572989" y="84213"/>
                  </a:lnTo>
                  <a:lnTo>
                    <a:pt x="529063" y="103462"/>
                  </a:lnTo>
                  <a:lnTo>
                    <a:pt x="485895" y="124497"/>
                  </a:lnTo>
                  <a:lnTo>
                    <a:pt x="443630" y="147267"/>
                  </a:lnTo>
                  <a:lnTo>
                    <a:pt x="402409" y="171718"/>
                  </a:lnTo>
                  <a:lnTo>
                    <a:pt x="362377" y="197798"/>
                  </a:lnTo>
                  <a:lnTo>
                    <a:pt x="323675" y="225456"/>
                  </a:lnTo>
                  <a:lnTo>
                    <a:pt x="286447" y="254639"/>
                  </a:lnTo>
                  <a:lnTo>
                    <a:pt x="250835" y="285294"/>
                  </a:lnTo>
                  <a:lnTo>
                    <a:pt x="216983" y="317369"/>
                  </a:lnTo>
                  <a:lnTo>
                    <a:pt x="185033" y="350813"/>
                  </a:lnTo>
                  <a:lnTo>
                    <a:pt x="155128" y="385572"/>
                  </a:lnTo>
                  <a:lnTo>
                    <a:pt x="127411" y="421594"/>
                  </a:lnTo>
                  <a:lnTo>
                    <a:pt x="102025" y="458826"/>
                  </a:lnTo>
                  <a:lnTo>
                    <a:pt x="79113" y="497218"/>
                  </a:lnTo>
                  <a:lnTo>
                    <a:pt x="58818" y="536716"/>
                  </a:lnTo>
                  <a:lnTo>
                    <a:pt x="41282" y="577267"/>
                  </a:lnTo>
                  <a:lnTo>
                    <a:pt x="26649" y="618821"/>
                  </a:lnTo>
                  <a:lnTo>
                    <a:pt x="15061" y="661323"/>
                  </a:lnTo>
                  <a:lnTo>
                    <a:pt x="6662" y="704723"/>
                  </a:lnTo>
                  <a:lnTo>
                    <a:pt x="1594" y="748967"/>
                  </a:lnTo>
                  <a:lnTo>
                    <a:pt x="0" y="794003"/>
                  </a:lnTo>
                  <a:lnTo>
                    <a:pt x="2090" y="838987"/>
                  </a:lnTo>
                  <a:lnTo>
                    <a:pt x="7871" y="883080"/>
                  </a:lnTo>
                  <a:lnTo>
                    <a:pt x="17175" y="926239"/>
                  </a:lnTo>
                  <a:lnTo>
                    <a:pt x="29834" y="968420"/>
                  </a:lnTo>
                  <a:lnTo>
                    <a:pt x="45683" y="1009582"/>
                  </a:lnTo>
                  <a:lnTo>
                    <a:pt x="64554" y="1049681"/>
                  </a:lnTo>
                  <a:lnTo>
                    <a:pt x="86281" y="1088674"/>
                  </a:lnTo>
                  <a:lnTo>
                    <a:pt x="110696" y="1126519"/>
                  </a:lnTo>
                  <a:lnTo>
                    <a:pt x="137633" y="1163173"/>
                  </a:lnTo>
                  <a:lnTo>
                    <a:pt x="166925" y="1198593"/>
                  </a:lnTo>
                  <a:lnTo>
                    <a:pt x="198404" y="1232735"/>
                  </a:lnTo>
                  <a:lnTo>
                    <a:pt x="231906" y="1265558"/>
                  </a:lnTo>
                  <a:lnTo>
                    <a:pt x="267261" y="1297017"/>
                  </a:lnTo>
                  <a:lnTo>
                    <a:pt x="304304" y="1327071"/>
                  </a:lnTo>
                  <a:lnTo>
                    <a:pt x="342868" y="1355677"/>
                  </a:lnTo>
                  <a:lnTo>
                    <a:pt x="382785" y="1382791"/>
                  </a:lnTo>
                  <a:lnTo>
                    <a:pt x="423890" y="1408371"/>
                  </a:lnTo>
                  <a:lnTo>
                    <a:pt x="466014" y="1432374"/>
                  </a:lnTo>
                  <a:lnTo>
                    <a:pt x="508992" y="1454756"/>
                  </a:lnTo>
                  <a:lnTo>
                    <a:pt x="552656" y="1475476"/>
                  </a:lnTo>
                  <a:lnTo>
                    <a:pt x="596840" y="1494490"/>
                  </a:lnTo>
                  <a:lnTo>
                    <a:pt x="641377" y="1511756"/>
                  </a:lnTo>
                  <a:lnTo>
                    <a:pt x="686099" y="1527230"/>
                  </a:lnTo>
                  <a:lnTo>
                    <a:pt x="730841" y="1540869"/>
                  </a:lnTo>
                  <a:lnTo>
                    <a:pt x="775434" y="1552632"/>
                  </a:lnTo>
                  <a:lnTo>
                    <a:pt x="819713" y="1562474"/>
                  </a:lnTo>
                  <a:lnTo>
                    <a:pt x="863511" y="1570353"/>
                  </a:lnTo>
                  <a:lnTo>
                    <a:pt x="906660" y="1576227"/>
                  </a:lnTo>
                  <a:lnTo>
                    <a:pt x="948994" y="1580051"/>
                  </a:lnTo>
                  <a:lnTo>
                    <a:pt x="990345" y="1581784"/>
                  </a:lnTo>
                  <a:lnTo>
                    <a:pt x="1034875" y="1580996"/>
                  </a:lnTo>
                  <a:lnTo>
                    <a:pt x="1077886" y="1577234"/>
                  </a:lnTo>
                  <a:lnTo>
                    <a:pt x="1119532" y="1570693"/>
                  </a:lnTo>
                  <a:lnTo>
                    <a:pt x="1159964" y="1561566"/>
                  </a:lnTo>
                  <a:lnTo>
                    <a:pt x="1199335" y="1550047"/>
                  </a:lnTo>
                  <a:lnTo>
                    <a:pt x="1237798" y="1536328"/>
                  </a:lnTo>
                  <a:lnTo>
                    <a:pt x="1275504" y="1520603"/>
                  </a:lnTo>
                  <a:lnTo>
                    <a:pt x="1312606" y="1503066"/>
                  </a:lnTo>
                  <a:lnTo>
                    <a:pt x="1349257" y="1483910"/>
                  </a:lnTo>
                  <a:lnTo>
                    <a:pt x="1385608" y="1463328"/>
                  </a:lnTo>
                  <a:lnTo>
                    <a:pt x="1421813" y="1441513"/>
                  </a:lnTo>
                  <a:lnTo>
                    <a:pt x="1458023" y="1418660"/>
                  </a:lnTo>
                  <a:lnTo>
                    <a:pt x="1494390" y="1394961"/>
                  </a:lnTo>
                  <a:lnTo>
                    <a:pt x="1605962" y="1320724"/>
                  </a:lnTo>
                  <a:lnTo>
                    <a:pt x="1644484" y="1295576"/>
                  </a:lnTo>
                  <a:lnTo>
                    <a:pt x="1683925" y="1270550"/>
                  </a:lnTo>
                  <a:lnTo>
                    <a:pt x="1724438" y="1245838"/>
                  </a:lnTo>
                  <a:lnTo>
                    <a:pt x="1766175" y="1221634"/>
                  </a:lnTo>
                  <a:lnTo>
                    <a:pt x="1809289" y="1198132"/>
                  </a:lnTo>
                  <a:lnTo>
                    <a:pt x="1853931" y="1175524"/>
                  </a:lnTo>
                  <a:lnTo>
                    <a:pt x="1900254" y="1154004"/>
                  </a:lnTo>
                  <a:lnTo>
                    <a:pt x="1948411" y="1133766"/>
                  </a:lnTo>
                  <a:lnTo>
                    <a:pt x="1998554" y="1115003"/>
                  </a:lnTo>
                  <a:lnTo>
                    <a:pt x="2050834" y="1097908"/>
                  </a:lnTo>
                  <a:lnTo>
                    <a:pt x="2105406" y="1082675"/>
                  </a:lnTo>
                  <a:lnTo>
                    <a:pt x="2145536" y="1073047"/>
                  </a:lnTo>
                  <a:lnTo>
                    <a:pt x="2188551" y="1063861"/>
                  </a:lnTo>
                  <a:lnTo>
                    <a:pt x="2234241" y="1055090"/>
                  </a:lnTo>
                  <a:lnTo>
                    <a:pt x="2282396" y="1046709"/>
                  </a:lnTo>
                  <a:lnTo>
                    <a:pt x="2332805" y="1038690"/>
                  </a:lnTo>
                  <a:lnTo>
                    <a:pt x="2385259" y="1031007"/>
                  </a:lnTo>
                  <a:lnTo>
                    <a:pt x="2439546" y="1023635"/>
                  </a:lnTo>
                  <a:lnTo>
                    <a:pt x="2495458" y="1016546"/>
                  </a:lnTo>
                  <a:lnTo>
                    <a:pt x="2552784" y="1009714"/>
                  </a:lnTo>
                  <a:lnTo>
                    <a:pt x="2611314" y="1003114"/>
                  </a:lnTo>
                  <a:lnTo>
                    <a:pt x="2670837" y="996719"/>
                  </a:lnTo>
                  <a:lnTo>
                    <a:pt x="2792024" y="984438"/>
                  </a:lnTo>
                  <a:lnTo>
                    <a:pt x="3216587" y="944038"/>
                  </a:lnTo>
                  <a:lnTo>
                    <a:pt x="3331073" y="932366"/>
                  </a:lnTo>
                  <a:lnTo>
                    <a:pt x="3386128" y="926376"/>
                  </a:lnTo>
                  <a:lnTo>
                    <a:pt x="3439446" y="920250"/>
                  </a:lnTo>
                  <a:lnTo>
                    <a:pt x="3490815" y="913960"/>
                  </a:lnTo>
                  <a:lnTo>
                    <a:pt x="3540026" y="907480"/>
                  </a:lnTo>
                  <a:lnTo>
                    <a:pt x="3586868" y="900785"/>
                  </a:lnTo>
                  <a:lnTo>
                    <a:pt x="3631131" y="893846"/>
                  </a:lnTo>
                  <a:lnTo>
                    <a:pt x="3672605" y="886639"/>
                  </a:lnTo>
                  <a:lnTo>
                    <a:pt x="3711080" y="879137"/>
                  </a:lnTo>
                  <a:lnTo>
                    <a:pt x="3778193" y="863143"/>
                  </a:lnTo>
                  <a:lnTo>
                    <a:pt x="3830787" y="845653"/>
                  </a:lnTo>
                  <a:lnTo>
                    <a:pt x="3867182" y="826457"/>
                  </a:lnTo>
                  <a:lnTo>
                    <a:pt x="3887724" y="794003"/>
                  </a:lnTo>
                  <a:lnTo>
                    <a:pt x="3884534" y="782256"/>
                  </a:lnTo>
                  <a:lnTo>
                    <a:pt x="3844600" y="749008"/>
                  </a:lnTo>
                  <a:lnTo>
                    <a:pt x="3795031" y="728390"/>
                  </a:lnTo>
                  <a:lnTo>
                    <a:pt x="3729307" y="708903"/>
                  </a:lnTo>
                  <a:lnTo>
                    <a:pt x="3690977" y="699555"/>
                  </a:lnTo>
                  <a:lnTo>
                    <a:pt x="3649315" y="690456"/>
                  </a:lnTo>
                  <a:lnTo>
                    <a:pt x="3604559" y="681594"/>
                  </a:lnTo>
                  <a:lnTo>
                    <a:pt x="3556943" y="672957"/>
                  </a:lnTo>
                  <a:lnTo>
                    <a:pt x="3506704" y="664534"/>
                  </a:lnTo>
                  <a:lnTo>
                    <a:pt x="3454078" y="656314"/>
                  </a:lnTo>
                  <a:lnTo>
                    <a:pt x="3399300" y="648286"/>
                  </a:lnTo>
                  <a:lnTo>
                    <a:pt x="3342607" y="640437"/>
                  </a:lnTo>
                  <a:lnTo>
                    <a:pt x="3284235" y="632756"/>
                  </a:lnTo>
                  <a:lnTo>
                    <a:pt x="3224419" y="625233"/>
                  </a:lnTo>
                  <a:lnTo>
                    <a:pt x="3101399" y="610610"/>
                  </a:lnTo>
                  <a:lnTo>
                    <a:pt x="2975436" y="596479"/>
                  </a:lnTo>
                  <a:lnTo>
                    <a:pt x="2479900" y="543024"/>
                  </a:lnTo>
                  <a:lnTo>
                    <a:pt x="2367531" y="529971"/>
                  </a:lnTo>
                  <a:lnTo>
                    <a:pt x="2314372" y="523428"/>
                  </a:lnTo>
                  <a:lnTo>
                    <a:pt x="2263543" y="516859"/>
                  </a:lnTo>
                  <a:lnTo>
                    <a:pt x="2215282" y="510253"/>
                  </a:lnTo>
                  <a:lnTo>
                    <a:pt x="2169824" y="503597"/>
                  </a:lnTo>
                  <a:lnTo>
                    <a:pt x="2127405" y="496881"/>
                  </a:lnTo>
                  <a:lnTo>
                    <a:pt x="2088260" y="490092"/>
                  </a:lnTo>
                  <a:lnTo>
                    <a:pt x="2036718" y="479214"/>
                  </a:lnTo>
                  <a:lnTo>
                    <a:pt x="1987309" y="465972"/>
                  </a:lnTo>
                  <a:lnTo>
                    <a:pt x="1939875" y="450582"/>
                  </a:lnTo>
                  <a:lnTo>
                    <a:pt x="1894255" y="433261"/>
                  </a:lnTo>
                  <a:lnTo>
                    <a:pt x="1850290" y="414226"/>
                  </a:lnTo>
                  <a:lnTo>
                    <a:pt x="1807821" y="393692"/>
                  </a:lnTo>
                  <a:lnTo>
                    <a:pt x="1766688" y="371878"/>
                  </a:lnTo>
                  <a:lnTo>
                    <a:pt x="1726731" y="348998"/>
                  </a:lnTo>
                  <a:lnTo>
                    <a:pt x="1687792" y="325270"/>
                  </a:lnTo>
                  <a:lnTo>
                    <a:pt x="1649710" y="300910"/>
                  </a:lnTo>
                  <a:lnTo>
                    <a:pt x="1612326" y="276136"/>
                  </a:lnTo>
                  <a:lnTo>
                    <a:pt x="1502766" y="201487"/>
                  </a:lnTo>
                  <a:lnTo>
                    <a:pt x="1466578" y="177217"/>
                  </a:lnTo>
                  <a:lnTo>
                    <a:pt x="1430291" y="153615"/>
                  </a:lnTo>
                  <a:lnTo>
                    <a:pt x="1393744" y="130897"/>
                  </a:lnTo>
                  <a:lnTo>
                    <a:pt x="1356778" y="109281"/>
                  </a:lnTo>
                  <a:lnTo>
                    <a:pt x="1319234" y="88981"/>
                  </a:lnTo>
                  <a:lnTo>
                    <a:pt x="1280952" y="70216"/>
                  </a:lnTo>
                  <a:lnTo>
                    <a:pt x="1241773" y="53201"/>
                  </a:lnTo>
                  <a:lnTo>
                    <a:pt x="1201536" y="38153"/>
                  </a:lnTo>
                  <a:lnTo>
                    <a:pt x="1160083" y="25289"/>
                  </a:lnTo>
                  <a:lnTo>
                    <a:pt x="1117254" y="14825"/>
                  </a:lnTo>
                  <a:lnTo>
                    <a:pt x="1072890" y="6977"/>
                  </a:lnTo>
                  <a:lnTo>
                    <a:pt x="1026830" y="1964"/>
                  </a:lnTo>
                  <a:lnTo>
                    <a:pt x="978916" y="0"/>
                  </a:lnTo>
                  <a:close/>
                </a:path>
              </a:pathLst>
            </a:custGeom>
            <a:solidFill>
              <a:srgbClr val="C00000">
                <a:alpha val="50000"/>
              </a:srgbClr>
            </a:solidFill>
          </p:spPr>
          <p:txBody>
            <a:bodyPr wrap="square" lIns="0" tIns="0" rIns="0" bIns="0" rtlCol="0"/>
            <a:lstStyle/>
            <a:p>
              <a:endParaRPr dirty="0"/>
            </a:p>
          </p:txBody>
        </p:sp>
      </p:grpSp>
      <p:grpSp>
        <p:nvGrpSpPr>
          <p:cNvPr id="4" name="Group 3">
            <a:extLst>
              <a:ext uri="{FF2B5EF4-FFF2-40B4-BE49-F238E27FC236}">
                <a16:creationId xmlns:a16="http://schemas.microsoft.com/office/drawing/2014/main" id="{23F53683-CD26-1E0D-D2F4-72A163FCD2F9}"/>
              </a:ext>
            </a:extLst>
          </p:cNvPr>
          <p:cNvGrpSpPr/>
          <p:nvPr/>
        </p:nvGrpSpPr>
        <p:grpSpPr>
          <a:xfrm>
            <a:off x="6622143" y="7722564"/>
            <a:ext cx="3041721" cy="1076667"/>
            <a:chOff x="6545943" y="7750269"/>
            <a:chExt cx="3041721" cy="1076667"/>
          </a:xfrm>
        </p:grpSpPr>
        <p:sp>
          <p:nvSpPr>
            <p:cNvPr id="16" name="楕円 15"/>
            <p:cNvSpPr/>
            <p:nvPr/>
          </p:nvSpPr>
          <p:spPr>
            <a:xfrm>
              <a:off x="6821381" y="7874000"/>
              <a:ext cx="754743" cy="727606"/>
            </a:xfrm>
            <a:prstGeom prst="ellipse">
              <a:avLst/>
            </a:prstGeom>
            <a:solidFill>
              <a:schemeClr val="accent6"/>
            </a:solidFill>
            <a:scene3d>
              <a:camera prst="orthographicFront"/>
              <a:lightRig rig="balanced" dir="t">
                <a:rot lat="0" lon="0" rev="12000000"/>
              </a:lightRig>
            </a:scene3d>
            <a:sp3d prstMaterial="dk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object 3"/>
            <p:cNvSpPr/>
            <p:nvPr/>
          </p:nvSpPr>
          <p:spPr>
            <a:xfrm>
              <a:off x="6545943" y="7750269"/>
              <a:ext cx="3041721" cy="1076667"/>
            </a:xfrm>
            <a:custGeom>
              <a:avLst/>
              <a:gdLst/>
              <a:ahLst/>
              <a:cxnLst/>
              <a:rect l="l" t="t" r="r" b="b"/>
              <a:pathLst>
                <a:path w="3888104" h="1581785">
                  <a:moveTo>
                    <a:pt x="978916" y="0"/>
                  </a:moveTo>
                  <a:lnTo>
                    <a:pt x="934586" y="815"/>
                  </a:lnTo>
                  <a:lnTo>
                    <a:pt x="889730" y="3889"/>
                  </a:lnTo>
                  <a:lnTo>
                    <a:pt x="844490" y="9167"/>
                  </a:lnTo>
                  <a:lnTo>
                    <a:pt x="799009" y="16598"/>
                  </a:lnTo>
                  <a:lnTo>
                    <a:pt x="753430" y="26130"/>
                  </a:lnTo>
                  <a:lnTo>
                    <a:pt x="707895" y="37709"/>
                  </a:lnTo>
                  <a:lnTo>
                    <a:pt x="662549" y="51285"/>
                  </a:lnTo>
                  <a:lnTo>
                    <a:pt x="617532" y="66804"/>
                  </a:lnTo>
                  <a:lnTo>
                    <a:pt x="572989" y="84213"/>
                  </a:lnTo>
                  <a:lnTo>
                    <a:pt x="529063" y="103462"/>
                  </a:lnTo>
                  <a:lnTo>
                    <a:pt x="485895" y="124497"/>
                  </a:lnTo>
                  <a:lnTo>
                    <a:pt x="443630" y="147267"/>
                  </a:lnTo>
                  <a:lnTo>
                    <a:pt x="402409" y="171718"/>
                  </a:lnTo>
                  <a:lnTo>
                    <a:pt x="362377" y="197798"/>
                  </a:lnTo>
                  <a:lnTo>
                    <a:pt x="323675" y="225456"/>
                  </a:lnTo>
                  <a:lnTo>
                    <a:pt x="286447" y="254639"/>
                  </a:lnTo>
                  <a:lnTo>
                    <a:pt x="250835" y="285294"/>
                  </a:lnTo>
                  <a:lnTo>
                    <a:pt x="216983" y="317369"/>
                  </a:lnTo>
                  <a:lnTo>
                    <a:pt x="185033" y="350813"/>
                  </a:lnTo>
                  <a:lnTo>
                    <a:pt x="155128" y="385572"/>
                  </a:lnTo>
                  <a:lnTo>
                    <a:pt x="127411" y="421594"/>
                  </a:lnTo>
                  <a:lnTo>
                    <a:pt x="102025" y="458826"/>
                  </a:lnTo>
                  <a:lnTo>
                    <a:pt x="79113" y="497218"/>
                  </a:lnTo>
                  <a:lnTo>
                    <a:pt x="58818" y="536716"/>
                  </a:lnTo>
                  <a:lnTo>
                    <a:pt x="41282" y="577267"/>
                  </a:lnTo>
                  <a:lnTo>
                    <a:pt x="26649" y="618821"/>
                  </a:lnTo>
                  <a:lnTo>
                    <a:pt x="15061" y="661323"/>
                  </a:lnTo>
                  <a:lnTo>
                    <a:pt x="6662" y="704723"/>
                  </a:lnTo>
                  <a:lnTo>
                    <a:pt x="1594" y="748967"/>
                  </a:lnTo>
                  <a:lnTo>
                    <a:pt x="0" y="794003"/>
                  </a:lnTo>
                  <a:lnTo>
                    <a:pt x="2090" y="838987"/>
                  </a:lnTo>
                  <a:lnTo>
                    <a:pt x="7871" y="883080"/>
                  </a:lnTo>
                  <a:lnTo>
                    <a:pt x="17175" y="926239"/>
                  </a:lnTo>
                  <a:lnTo>
                    <a:pt x="29834" y="968420"/>
                  </a:lnTo>
                  <a:lnTo>
                    <a:pt x="45683" y="1009582"/>
                  </a:lnTo>
                  <a:lnTo>
                    <a:pt x="64554" y="1049681"/>
                  </a:lnTo>
                  <a:lnTo>
                    <a:pt x="86281" y="1088674"/>
                  </a:lnTo>
                  <a:lnTo>
                    <a:pt x="110696" y="1126519"/>
                  </a:lnTo>
                  <a:lnTo>
                    <a:pt x="137633" y="1163173"/>
                  </a:lnTo>
                  <a:lnTo>
                    <a:pt x="166925" y="1198593"/>
                  </a:lnTo>
                  <a:lnTo>
                    <a:pt x="198404" y="1232735"/>
                  </a:lnTo>
                  <a:lnTo>
                    <a:pt x="231906" y="1265558"/>
                  </a:lnTo>
                  <a:lnTo>
                    <a:pt x="267261" y="1297017"/>
                  </a:lnTo>
                  <a:lnTo>
                    <a:pt x="304304" y="1327071"/>
                  </a:lnTo>
                  <a:lnTo>
                    <a:pt x="342868" y="1355677"/>
                  </a:lnTo>
                  <a:lnTo>
                    <a:pt x="382785" y="1382791"/>
                  </a:lnTo>
                  <a:lnTo>
                    <a:pt x="423890" y="1408371"/>
                  </a:lnTo>
                  <a:lnTo>
                    <a:pt x="466014" y="1432374"/>
                  </a:lnTo>
                  <a:lnTo>
                    <a:pt x="508992" y="1454756"/>
                  </a:lnTo>
                  <a:lnTo>
                    <a:pt x="552656" y="1475476"/>
                  </a:lnTo>
                  <a:lnTo>
                    <a:pt x="596840" y="1494490"/>
                  </a:lnTo>
                  <a:lnTo>
                    <a:pt x="641377" y="1511756"/>
                  </a:lnTo>
                  <a:lnTo>
                    <a:pt x="686099" y="1527230"/>
                  </a:lnTo>
                  <a:lnTo>
                    <a:pt x="730841" y="1540869"/>
                  </a:lnTo>
                  <a:lnTo>
                    <a:pt x="775434" y="1552632"/>
                  </a:lnTo>
                  <a:lnTo>
                    <a:pt x="819713" y="1562474"/>
                  </a:lnTo>
                  <a:lnTo>
                    <a:pt x="863511" y="1570353"/>
                  </a:lnTo>
                  <a:lnTo>
                    <a:pt x="906660" y="1576227"/>
                  </a:lnTo>
                  <a:lnTo>
                    <a:pt x="948994" y="1580051"/>
                  </a:lnTo>
                  <a:lnTo>
                    <a:pt x="990345" y="1581784"/>
                  </a:lnTo>
                  <a:lnTo>
                    <a:pt x="1034875" y="1580996"/>
                  </a:lnTo>
                  <a:lnTo>
                    <a:pt x="1077886" y="1577234"/>
                  </a:lnTo>
                  <a:lnTo>
                    <a:pt x="1119532" y="1570693"/>
                  </a:lnTo>
                  <a:lnTo>
                    <a:pt x="1159964" y="1561566"/>
                  </a:lnTo>
                  <a:lnTo>
                    <a:pt x="1199335" y="1550047"/>
                  </a:lnTo>
                  <a:lnTo>
                    <a:pt x="1237798" y="1536328"/>
                  </a:lnTo>
                  <a:lnTo>
                    <a:pt x="1275504" y="1520603"/>
                  </a:lnTo>
                  <a:lnTo>
                    <a:pt x="1312606" y="1503066"/>
                  </a:lnTo>
                  <a:lnTo>
                    <a:pt x="1349257" y="1483910"/>
                  </a:lnTo>
                  <a:lnTo>
                    <a:pt x="1385608" y="1463328"/>
                  </a:lnTo>
                  <a:lnTo>
                    <a:pt x="1421813" y="1441513"/>
                  </a:lnTo>
                  <a:lnTo>
                    <a:pt x="1458023" y="1418660"/>
                  </a:lnTo>
                  <a:lnTo>
                    <a:pt x="1494390" y="1394961"/>
                  </a:lnTo>
                  <a:lnTo>
                    <a:pt x="1605962" y="1320724"/>
                  </a:lnTo>
                  <a:lnTo>
                    <a:pt x="1644484" y="1295576"/>
                  </a:lnTo>
                  <a:lnTo>
                    <a:pt x="1683925" y="1270550"/>
                  </a:lnTo>
                  <a:lnTo>
                    <a:pt x="1724438" y="1245838"/>
                  </a:lnTo>
                  <a:lnTo>
                    <a:pt x="1766175" y="1221634"/>
                  </a:lnTo>
                  <a:lnTo>
                    <a:pt x="1809289" y="1198132"/>
                  </a:lnTo>
                  <a:lnTo>
                    <a:pt x="1853931" y="1175524"/>
                  </a:lnTo>
                  <a:lnTo>
                    <a:pt x="1900254" y="1154004"/>
                  </a:lnTo>
                  <a:lnTo>
                    <a:pt x="1948411" y="1133766"/>
                  </a:lnTo>
                  <a:lnTo>
                    <a:pt x="1998554" y="1115003"/>
                  </a:lnTo>
                  <a:lnTo>
                    <a:pt x="2050834" y="1097908"/>
                  </a:lnTo>
                  <a:lnTo>
                    <a:pt x="2105406" y="1082675"/>
                  </a:lnTo>
                  <a:lnTo>
                    <a:pt x="2145536" y="1073047"/>
                  </a:lnTo>
                  <a:lnTo>
                    <a:pt x="2188551" y="1063861"/>
                  </a:lnTo>
                  <a:lnTo>
                    <a:pt x="2234241" y="1055090"/>
                  </a:lnTo>
                  <a:lnTo>
                    <a:pt x="2282396" y="1046709"/>
                  </a:lnTo>
                  <a:lnTo>
                    <a:pt x="2332805" y="1038690"/>
                  </a:lnTo>
                  <a:lnTo>
                    <a:pt x="2385259" y="1031007"/>
                  </a:lnTo>
                  <a:lnTo>
                    <a:pt x="2439546" y="1023635"/>
                  </a:lnTo>
                  <a:lnTo>
                    <a:pt x="2495458" y="1016546"/>
                  </a:lnTo>
                  <a:lnTo>
                    <a:pt x="2552784" y="1009714"/>
                  </a:lnTo>
                  <a:lnTo>
                    <a:pt x="2611314" y="1003114"/>
                  </a:lnTo>
                  <a:lnTo>
                    <a:pt x="2670837" y="996719"/>
                  </a:lnTo>
                  <a:lnTo>
                    <a:pt x="2792024" y="984438"/>
                  </a:lnTo>
                  <a:lnTo>
                    <a:pt x="3216587" y="944038"/>
                  </a:lnTo>
                  <a:lnTo>
                    <a:pt x="3331073" y="932366"/>
                  </a:lnTo>
                  <a:lnTo>
                    <a:pt x="3386128" y="926376"/>
                  </a:lnTo>
                  <a:lnTo>
                    <a:pt x="3439446" y="920250"/>
                  </a:lnTo>
                  <a:lnTo>
                    <a:pt x="3490815" y="913960"/>
                  </a:lnTo>
                  <a:lnTo>
                    <a:pt x="3540026" y="907480"/>
                  </a:lnTo>
                  <a:lnTo>
                    <a:pt x="3586868" y="900785"/>
                  </a:lnTo>
                  <a:lnTo>
                    <a:pt x="3631131" y="893846"/>
                  </a:lnTo>
                  <a:lnTo>
                    <a:pt x="3672605" y="886639"/>
                  </a:lnTo>
                  <a:lnTo>
                    <a:pt x="3711080" y="879137"/>
                  </a:lnTo>
                  <a:lnTo>
                    <a:pt x="3778193" y="863143"/>
                  </a:lnTo>
                  <a:lnTo>
                    <a:pt x="3830787" y="845653"/>
                  </a:lnTo>
                  <a:lnTo>
                    <a:pt x="3867182" y="826457"/>
                  </a:lnTo>
                  <a:lnTo>
                    <a:pt x="3887724" y="794003"/>
                  </a:lnTo>
                  <a:lnTo>
                    <a:pt x="3884534" y="782256"/>
                  </a:lnTo>
                  <a:lnTo>
                    <a:pt x="3844600" y="749008"/>
                  </a:lnTo>
                  <a:lnTo>
                    <a:pt x="3795031" y="728390"/>
                  </a:lnTo>
                  <a:lnTo>
                    <a:pt x="3729307" y="708903"/>
                  </a:lnTo>
                  <a:lnTo>
                    <a:pt x="3690977" y="699555"/>
                  </a:lnTo>
                  <a:lnTo>
                    <a:pt x="3649315" y="690456"/>
                  </a:lnTo>
                  <a:lnTo>
                    <a:pt x="3604559" y="681594"/>
                  </a:lnTo>
                  <a:lnTo>
                    <a:pt x="3556943" y="672957"/>
                  </a:lnTo>
                  <a:lnTo>
                    <a:pt x="3506704" y="664534"/>
                  </a:lnTo>
                  <a:lnTo>
                    <a:pt x="3454078" y="656314"/>
                  </a:lnTo>
                  <a:lnTo>
                    <a:pt x="3399300" y="648286"/>
                  </a:lnTo>
                  <a:lnTo>
                    <a:pt x="3342607" y="640437"/>
                  </a:lnTo>
                  <a:lnTo>
                    <a:pt x="3284235" y="632756"/>
                  </a:lnTo>
                  <a:lnTo>
                    <a:pt x="3224419" y="625233"/>
                  </a:lnTo>
                  <a:lnTo>
                    <a:pt x="3101399" y="610610"/>
                  </a:lnTo>
                  <a:lnTo>
                    <a:pt x="2975436" y="596479"/>
                  </a:lnTo>
                  <a:lnTo>
                    <a:pt x="2479900" y="543024"/>
                  </a:lnTo>
                  <a:lnTo>
                    <a:pt x="2367531" y="529971"/>
                  </a:lnTo>
                  <a:lnTo>
                    <a:pt x="2314372" y="523428"/>
                  </a:lnTo>
                  <a:lnTo>
                    <a:pt x="2263543" y="516859"/>
                  </a:lnTo>
                  <a:lnTo>
                    <a:pt x="2215282" y="510253"/>
                  </a:lnTo>
                  <a:lnTo>
                    <a:pt x="2169824" y="503597"/>
                  </a:lnTo>
                  <a:lnTo>
                    <a:pt x="2127405" y="496881"/>
                  </a:lnTo>
                  <a:lnTo>
                    <a:pt x="2088260" y="490092"/>
                  </a:lnTo>
                  <a:lnTo>
                    <a:pt x="2036718" y="479214"/>
                  </a:lnTo>
                  <a:lnTo>
                    <a:pt x="1987309" y="465972"/>
                  </a:lnTo>
                  <a:lnTo>
                    <a:pt x="1939875" y="450582"/>
                  </a:lnTo>
                  <a:lnTo>
                    <a:pt x="1894255" y="433261"/>
                  </a:lnTo>
                  <a:lnTo>
                    <a:pt x="1850290" y="414226"/>
                  </a:lnTo>
                  <a:lnTo>
                    <a:pt x="1807821" y="393692"/>
                  </a:lnTo>
                  <a:lnTo>
                    <a:pt x="1766688" y="371878"/>
                  </a:lnTo>
                  <a:lnTo>
                    <a:pt x="1726731" y="348998"/>
                  </a:lnTo>
                  <a:lnTo>
                    <a:pt x="1687792" y="325270"/>
                  </a:lnTo>
                  <a:lnTo>
                    <a:pt x="1649710" y="300910"/>
                  </a:lnTo>
                  <a:lnTo>
                    <a:pt x="1612326" y="276136"/>
                  </a:lnTo>
                  <a:lnTo>
                    <a:pt x="1502766" y="201487"/>
                  </a:lnTo>
                  <a:lnTo>
                    <a:pt x="1466578" y="177217"/>
                  </a:lnTo>
                  <a:lnTo>
                    <a:pt x="1430291" y="153615"/>
                  </a:lnTo>
                  <a:lnTo>
                    <a:pt x="1393744" y="130897"/>
                  </a:lnTo>
                  <a:lnTo>
                    <a:pt x="1356778" y="109281"/>
                  </a:lnTo>
                  <a:lnTo>
                    <a:pt x="1319234" y="88981"/>
                  </a:lnTo>
                  <a:lnTo>
                    <a:pt x="1280952" y="70216"/>
                  </a:lnTo>
                  <a:lnTo>
                    <a:pt x="1241773" y="53201"/>
                  </a:lnTo>
                  <a:lnTo>
                    <a:pt x="1201536" y="38153"/>
                  </a:lnTo>
                  <a:lnTo>
                    <a:pt x="1160083" y="25289"/>
                  </a:lnTo>
                  <a:lnTo>
                    <a:pt x="1117254" y="14825"/>
                  </a:lnTo>
                  <a:lnTo>
                    <a:pt x="1072890" y="6977"/>
                  </a:lnTo>
                  <a:lnTo>
                    <a:pt x="1026830" y="1964"/>
                  </a:lnTo>
                  <a:lnTo>
                    <a:pt x="978916" y="0"/>
                  </a:lnTo>
                  <a:close/>
                </a:path>
              </a:pathLst>
            </a:custGeom>
            <a:solidFill>
              <a:srgbClr val="C00000">
                <a:alpha val="50000"/>
              </a:srgbClr>
            </a:solidFill>
          </p:spPr>
          <p:txBody>
            <a:bodyPr wrap="square" lIns="0" tIns="0" rIns="0" bIns="0" rtlCol="0"/>
            <a:lstStyle/>
            <a:p>
              <a:endParaRPr dirty="0"/>
            </a:p>
          </p:txBody>
        </p:sp>
      </p:grpSp>
      <p:grpSp>
        <p:nvGrpSpPr>
          <p:cNvPr id="6" name="Group 5">
            <a:extLst>
              <a:ext uri="{FF2B5EF4-FFF2-40B4-BE49-F238E27FC236}">
                <a16:creationId xmlns:a16="http://schemas.microsoft.com/office/drawing/2014/main" id="{1033BFE0-7D90-9DF3-2C92-E97E0D280D92}"/>
              </a:ext>
            </a:extLst>
          </p:cNvPr>
          <p:cNvGrpSpPr/>
          <p:nvPr/>
        </p:nvGrpSpPr>
        <p:grpSpPr>
          <a:xfrm>
            <a:off x="12003830" y="7684464"/>
            <a:ext cx="1607603" cy="994988"/>
            <a:chOff x="11550145" y="7702208"/>
            <a:chExt cx="1607603" cy="994988"/>
          </a:xfrm>
        </p:grpSpPr>
        <p:sp>
          <p:nvSpPr>
            <p:cNvPr id="17" name="楕円 16"/>
            <p:cNvSpPr/>
            <p:nvPr/>
          </p:nvSpPr>
          <p:spPr>
            <a:xfrm>
              <a:off x="11599204" y="7848600"/>
              <a:ext cx="754743" cy="727606"/>
            </a:xfrm>
            <a:prstGeom prst="ellipse">
              <a:avLst/>
            </a:prstGeom>
            <a:solidFill>
              <a:srgbClr val="FF0000"/>
            </a:solidFill>
            <a:scene3d>
              <a:camera prst="orthographicFront"/>
              <a:lightRig rig="balanced" dir="t">
                <a:rot lat="0" lon="0" rev="12000000"/>
              </a:lightRig>
            </a:scene3d>
            <a:sp3d prstMaterial="dk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object 3"/>
            <p:cNvSpPr/>
            <p:nvPr/>
          </p:nvSpPr>
          <p:spPr>
            <a:xfrm>
              <a:off x="11550145" y="7702208"/>
              <a:ext cx="1607603" cy="994988"/>
            </a:xfrm>
            <a:custGeom>
              <a:avLst/>
              <a:gdLst/>
              <a:ahLst/>
              <a:cxnLst/>
              <a:rect l="l" t="t" r="r" b="b"/>
              <a:pathLst>
                <a:path w="3888104" h="1581785">
                  <a:moveTo>
                    <a:pt x="978916" y="0"/>
                  </a:moveTo>
                  <a:lnTo>
                    <a:pt x="934586" y="815"/>
                  </a:lnTo>
                  <a:lnTo>
                    <a:pt x="889730" y="3889"/>
                  </a:lnTo>
                  <a:lnTo>
                    <a:pt x="844490" y="9167"/>
                  </a:lnTo>
                  <a:lnTo>
                    <a:pt x="799009" y="16598"/>
                  </a:lnTo>
                  <a:lnTo>
                    <a:pt x="753430" y="26130"/>
                  </a:lnTo>
                  <a:lnTo>
                    <a:pt x="707895" y="37709"/>
                  </a:lnTo>
                  <a:lnTo>
                    <a:pt x="662549" y="51285"/>
                  </a:lnTo>
                  <a:lnTo>
                    <a:pt x="617532" y="66804"/>
                  </a:lnTo>
                  <a:lnTo>
                    <a:pt x="572989" y="84213"/>
                  </a:lnTo>
                  <a:lnTo>
                    <a:pt x="529063" y="103462"/>
                  </a:lnTo>
                  <a:lnTo>
                    <a:pt x="485895" y="124497"/>
                  </a:lnTo>
                  <a:lnTo>
                    <a:pt x="443630" y="147267"/>
                  </a:lnTo>
                  <a:lnTo>
                    <a:pt x="402409" y="171718"/>
                  </a:lnTo>
                  <a:lnTo>
                    <a:pt x="362377" y="197798"/>
                  </a:lnTo>
                  <a:lnTo>
                    <a:pt x="323675" y="225456"/>
                  </a:lnTo>
                  <a:lnTo>
                    <a:pt x="286447" y="254639"/>
                  </a:lnTo>
                  <a:lnTo>
                    <a:pt x="250835" y="285294"/>
                  </a:lnTo>
                  <a:lnTo>
                    <a:pt x="216983" y="317369"/>
                  </a:lnTo>
                  <a:lnTo>
                    <a:pt x="185033" y="350813"/>
                  </a:lnTo>
                  <a:lnTo>
                    <a:pt x="155128" y="385572"/>
                  </a:lnTo>
                  <a:lnTo>
                    <a:pt x="127411" y="421594"/>
                  </a:lnTo>
                  <a:lnTo>
                    <a:pt x="102025" y="458826"/>
                  </a:lnTo>
                  <a:lnTo>
                    <a:pt x="79113" y="497218"/>
                  </a:lnTo>
                  <a:lnTo>
                    <a:pt x="58818" y="536716"/>
                  </a:lnTo>
                  <a:lnTo>
                    <a:pt x="41282" y="577267"/>
                  </a:lnTo>
                  <a:lnTo>
                    <a:pt x="26649" y="618821"/>
                  </a:lnTo>
                  <a:lnTo>
                    <a:pt x="15061" y="661323"/>
                  </a:lnTo>
                  <a:lnTo>
                    <a:pt x="6662" y="704723"/>
                  </a:lnTo>
                  <a:lnTo>
                    <a:pt x="1594" y="748967"/>
                  </a:lnTo>
                  <a:lnTo>
                    <a:pt x="0" y="794003"/>
                  </a:lnTo>
                  <a:lnTo>
                    <a:pt x="2090" y="838987"/>
                  </a:lnTo>
                  <a:lnTo>
                    <a:pt x="7871" y="883080"/>
                  </a:lnTo>
                  <a:lnTo>
                    <a:pt x="17175" y="926239"/>
                  </a:lnTo>
                  <a:lnTo>
                    <a:pt x="29834" y="968420"/>
                  </a:lnTo>
                  <a:lnTo>
                    <a:pt x="45683" y="1009582"/>
                  </a:lnTo>
                  <a:lnTo>
                    <a:pt x="64554" y="1049681"/>
                  </a:lnTo>
                  <a:lnTo>
                    <a:pt x="86281" y="1088674"/>
                  </a:lnTo>
                  <a:lnTo>
                    <a:pt x="110696" y="1126519"/>
                  </a:lnTo>
                  <a:lnTo>
                    <a:pt x="137633" y="1163173"/>
                  </a:lnTo>
                  <a:lnTo>
                    <a:pt x="166925" y="1198593"/>
                  </a:lnTo>
                  <a:lnTo>
                    <a:pt x="198404" y="1232735"/>
                  </a:lnTo>
                  <a:lnTo>
                    <a:pt x="231906" y="1265558"/>
                  </a:lnTo>
                  <a:lnTo>
                    <a:pt x="267261" y="1297017"/>
                  </a:lnTo>
                  <a:lnTo>
                    <a:pt x="304304" y="1327071"/>
                  </a:lnTo>
                  <a:lnTo>
                    <a:pt x="342868" y="1355677"/>
                  </a:lnTo>
                  <a:lnTo>
                    <a:pt x="382785" y="1382791"/>
                  </a:lnTo>
                  <a:lnTo>
                    <a:pt x="423890" y="1408371"/>
                  </a:lnTo>
                  <a:lnTo>
                    <a:pt x="466014" y="1432374"/>
                  </a:lnTo>
                  <a:lnTo>
                    <a:pt x="508992" y="1454756"/>
                  </a:lnTo>
                  <a:lnTo>
                    <a:pt x="552656" y="1475476"/>
                  </a:lnTo>
                  <a:lnTo>
                    <a:pt x="596840" y="1494490"/>
                  </a:lnTo>
                  <a:lnTo>
                    <a:pt x="641377" y="1511756"/>
                  </a:lnTo>
                  <a:lnTo>
                    <a:pt x="686099" y="1527230"/>
                  </a:lnTo>
                  <a:lnTo>
                    <a:pt x="730841" y="1540869"/>
                  </a:lnTo>
                  <a:lnTo>
                    <a:pt x="775434" y="1552632"/>
                  </a:lnTo>
                  <a:lnTo>
                    <a:pt x="819713" y="1562474"/>
                  </a:lnTo>
                  <a:lnTo>
                    <a:pt x="863511" y="1570353"/>
                  </a:lnTo>
                  <a:lnTo>
                    <a:pt x="906660" y="1576227"/>
                  </a:lnTo>
                  <a:lnTo>
                    <a:pt x="948994" y="1580051"/>
                  </a:lnTo>
                  <a:lnTo>
                    <a:pt x="990345" y="1581784"/>
                  </a:lnTo>
                  <a:lnTo>
                    <a:pt x="1034875" y="1580996"/>
                  </a:lnTo>
                  <a:lnTo>
                    <a:pt x="1077886" y="1577234"/>
                  </a:lnTo>
                  <a:lnTo>
                    <a:pt x="1119532" y="1570693"/>
                  </a:lnTo>
                  <a:lnTo>
                    <a:pt x="1159964" y="1561566"/>
                  </a:lnTo>
                  <a:lnTo>
                    <a:pt x="1199335" y="1550047"/>
                  </a:lnTo>
                  <a:lnTo>
                    <a:pt x="1237798" y="1536328"/>
                  </a:lnTo>
                  <a:lnTo>
                    <a:pt x="1275504" y="1520603"/>
                  </a:lnTo>
                  <a:lnTo>
                    <a:pt x="1312606" y="1503066"/>
                  </a:lnTo>
                  <a:lnTo>
                    <a:pt x="1349257" y="1483910"/>
                  </a:lnTo>
                  <a:lnTo>
                    <a:pt x="1385608" y="1463328"/>
                  </a:lnTo>
                  <a:lnTo>
                    <a:pt x="1421813" y="1441513"/>
                  </a:lnTo>
                  <a:lnTo>
                    <a:pt x="1458023" y="1418660"/>
                  </a:lnTo>
                  <a:lnTo>
                    <a:pt x="1494390" y="1394961"/>
                  </a:lnTo>
                  <a:lnTo>
                    <a:pt x="1605962" y="1320724"/>
                  </a:lnTo>
                  <a:lnTo>
                    <a:pt x="1644484" y="1295576"/>
                  </a:lnTo>
                  <a:lnTo>
                    <a:pt x="1683925" y="1270550"/>
                  </a:lnTo>
                  <a:lnTo>
                    <a:pt x="1724438" y="1245838"/>
                  </a:lnTo>
                  <a:lnTo>
                    <a:pt x="1766175" y="1221634"/>
                  </a:lnTo>
                  <a:lnTo>
                    <a:pt x="1809289" y="1198132"/>
                  </a:lnTo>
                  <a:lnTo>
                    <a:pt x="1853931" y="1175524"/>
                  </a:lnTo>
                  <a:lnTo>
                    <a:pt x="1900254" y="1154004"/>
                  </a:lnTo>
                  <a:lnTo>
                    <a:pt x="1948411" y="1133766"/>
                  </a:lnTo>
                  <a:lnTo>
                    <a:pt x="1998554" y="1115003"/>
                  </a:lnTo>
                  <a:lnTo>
                    <a:pt x="2050834" y="1097908"/>
                  </a:lnTo>
                  <a:lnTo>
                    <a:pt x="2105406" y="1082675"/>
                  </a:lnTo>
                  <a:lnTo>
                    <a:pt x="2145536" y="1073047"/>
                  </a:lnTo>
                  <a:lnTo>
                    <a:pt x="2188551" y="1063861"/>
                  </a:lnTo>
                  <a:lnTo>
                    <a:pt x="2234241" y="1055090"/>
                  </a:lnTo>
                  <a:lnTo>
                    <a:pt x="2282396" y="1046709"/>
                  </a:lnTo>
                  <a:lnTo>
                    <a:pt x="2332805" y="1038690"/>
                  </a:lnTo>
                  <a:lnTo>
                    <a:pt x="2385259" y="1031007"/>
                  </a:lnTo>
                  <a:lnTo>
                    <a:pt x="2439546" y="1023635"/>
                  </a:lnTo>
                  <a:lnTo>
                    <a:pt x="2495458" y="1016546"/>
                  </a:lnTo>
                  <a:lnTo>
                    <a:pt x="2552784" y="1009714"/>
                  </a:lnTo>
                  <a:lnTo>
                    <a:pt x="2611314" y="1003114"/>
                  </a:lnTo>
                  <a:lnTo>
                    <a:pt x="2670837" y="996719"/>
                  </a:lnTo>
                  <a:lnTo>
                    <a:pt x="2792024" y="984438"/>
                  </a:lnTo>
                  <a:lnTo>
                    <a:pt x="3216587" y="944038"/>
                  </a:lnTo>
                  <a:lnTo>
                    <a:pt x="3331073" y="932366"/>
                  </a:lnTo>
                  <a:lnTo>
                    <a:pt x="3386128" y="926376"/>
                  </a:lnTo>
                  <a:lnTo>
                    <a:pt x="3439446" y="920250"/>
                  </a:lnTo>
                  <a:lnTo>
                    <a:pt x="3490815" y="913960"/>
                  </a:lnTo>
                  <a:lnTo>
                    <a:pt x="3540026" y="907480"/>
                  </a:lnTo>
                  <a:lnTo>
                    <a:pt x="3586868" y="900785"/>
                  </a:lnTo>
                  <a:lnTo>
                    <a:pt x="3631131" y="893846"/>
                  </a:lnTo>
                  <a:lnTo>
                    <a:pt x="3672605" y="886639"/>
                  </a:lnTo>
                  <a:lnTo>
                    <a:pt x="3711080" y="879137"/>
                  </a:lnTo>
                  <a:lnTo>
                    <a:pt x="3778193" y="863143"/>
                  </a:lnTo>
                  <a:lnTo>
                    <a:pt x="3830787" y="845653"/>
                  </a:lnTo>
                  <a:lnTo>
                    <a:pt x="3867182" y="826457"/>
                  </a:lnTo>
                  <a:lnTo>
                    <a:pt x="3887724" y="794003"/>
                  </a:lnTo>
                  <a:lnTo>
                    <a:pt x="3884534" y="782256"/>
                  </a:lnTo>
                  <a:lnTo>
                    <a:pt x="3844600" y="749008"/>
                  </a:lnTo>
                  <a:lnTo>
                    <a:pt x="3795031" y="728390"/>
                  </a:lnTo>
                  <a:lnTo>
                    <a:pt x="3729307" y="708903"/>
                  </a:lnTo>
                  <a:lnTo>
                    <a:pt x="3690977" y="699555"/>
                  </a:lnTo>
                  <a:lnTo>
                    <a:pt x="3649315" y="690456"/>
                  </a:lnTo>
                  <a:lnTo>
                    <a:pt x="3604559" y="681594"/>
                  </a:lnTo>
                  <a:lnTo>
                    <a:pt x="3556943" y="672957"/>
                  </a:lnTo>
                  <a:lnTo>
                    <a:pt x="3506704" y="664534"/>
                  </a:lnTo>
                  <a:lnTo>
                    <a:pt x="3454078" y="656314"/>
                  </a:lnTo>
                  <a:lnTo>
                    <a:pt x="3399300" y="648286"/>
                  </a:lnTo>
                  <a:lnTo>
                    <a:pt x="3342607" y="640437"/>
                  </a:lnTo>
                  <a:lnTo>
                    <a:pt x="3284235" y="632756"/>
                  </a:lnTo>
                  <a:lnTo>
                    <a:pt x="3224419" y="625233"/>
                  </a:lnTo>
                  <a:lnTo>
                    <a:pt x="3101399" y="610610"/>
                  </a:lnTo>
                  <a:lnTo>
                    <a:pt x="2975436" y="596479"/>
                  </a:lnTo>
                  <a:lnTo>
                    <a:pt x="2479900" y="543024"/>
                  </a:lnTo>
                  <a:lnTo>
                    <a:pt x="2367531" y="529971"/>
                  </a:lnTo>
                  <a:lnTo>
                    <a:pt x="2314372" y="523428"/>
                  </a:lnTo>
                  <a:lnTo>
                    <a:pt x="2263543" y="516859"/>
                  </a:lnTo>
                  <a:lnTo>
                    <a:pt x="2215282" y="510253"/>
                  </a:lnTo>
                  <a:lnTo>
                    <a:pt x="2169824" y="503597"/>
                  </a:lnTo>
                  <a:lnTo>
                    <a:pt x="2127405" y="496881"/>
                  </a:lnTo>
                  <a:lnTo>
                    <a:pt x="2088260" y="490092"/>
                  </a:lnTo>
                  <a:lnTo>
                    <a:pt x="2036718" y="479214"/>
                  </a:lnTo>
                  <a:lnTo>
                    <a:pt x="1987309" y="465972"/>
                  </a:lnTo>
                  <a:lnTo>
                    <a:pt x="1939875" y="450582"/>
                  </a:lnTo>
                  <a:lnTo>
                    <a:pt x="1894255" y="433261"/>
                  </a:lnTo>
                  <a:lnTo>
                    <a:pt x="1850290" y="414226"/>
                  </a:lnTo>
                  <a:lnTo>
                    <a:pt x="1807821" y="393692"/>
                  </a:lnTo>
                  <a:lnTo>
                    <a:pt x="1766688" y="371878"/>
                  </a:lnTo>
                  <a:lnTo>
                    <a:pt x="1726731" y="348998"/>
                  </a:lnTo>
                  <a:lnTo>
                    <a:pt x="1687792" y="325270"/>
                  </a:lnTo>
                  <a:lnTo>
                    <a:pt x="1649710" y="300910"/>
                  </a:lnTo>
                  <a:lnTo>
                    <a:pt x="1612326" y="276136"/>
                  </a:lnTo>
                  <a:lnTo>
                    <a:pt x="1502766" y="201487"/>
                  </a:lnTo>
                  <a:lnTo>
                    <a:pt x="1466578" y="177217"/>
                  </a:lnTo>
                  <a:lnTo>
                    <a:pt x="1430291" y="153615"/>
                  </a:lnTo>
                  <a:lnTo>
                    <a:pt x="1393744" y="130897"/>
                  </a:lnTo>
                  <a:lnTo>
                    <a:pt x="1356778" y="109281"/>
                  </a:lnTo>
                  <a:lnTo>
                    <a:pt x="1319234" y="88981"/>
                  </a:lnTo>
                  <a:lnTo>
                    <a:pt x="1280952" y="70216"/>
                  </a:lnTo>
                  <a:lnTo>
                    <a:pt x="1241773" y="53201"/>
                  </a:lnTo>
                  <a:lnTo>
                    <a:pt x="1201536" y="38153"/>
                  </a:lnTo>
                  <a:lnTo>
                    <a:pt x="1160083" y="25289"/>
                  </a:lnTo>
                  <a:lnTo>
                    <a:pt x="1117254" y="14825"/>
                  </a:lnTo>
                  <a:lnTo>
                    <a:pt x="1072890" y="6977"/>
                  </a:lnTo>
                  <a:lnTo>
                    <a:pt x="1026830" y="1964"/>
                  </a:lnTo>
                  <a:lnTo>
                    <a:pt x="978916" y="0"/>
                  </a:lnTo>
                  <a:close/>
                </a:path>
              </a:pathLst>
            </a:custGeom>
            <a:solidFill>
              <a:srgbClr val="C00000">
                <a:alpha val="50000"/>
              </a:srgbClr>
            </a:solidFill>
          </p:spPr>
          <p:txBody>
            <a:bodyPr wrap="square" lIns="0" tIns="0" rIns="0" bIns="0" rtlCol="0"/>
            <a:lstStyle/>
            <a:p>
              <a:endParaRPr dirty="0"/>
            </a:p>
          </p:txBody>
        </p:sp>
      </p:grpSp>
      <p:sp>
        <p:nvSpPr>
          <p:cNvPr id="7" name="テキスト ボックス 36">
            <a:extLst>
              <a:ext uri="{FF2B5EF4-FFF2-40B4-BE49-F238E27FC236}">
                <a16:creationId xmlns:a16="http://schemas.microsoft.com/office/drawing/2014/main" id="{CBFF1518-82AE-C38F-9CAD-3CFFE226D620}"/>
              </a:ext>
            </a:extLst>
          </p:cNvPr>
          <p:cNvSpPr txBox="1"/>
          <p:nvPr/>
        </p:nvSpPr>
        <p:spPr>
          <a:xfrm>
            <a:off x="4004650" y="8629898"/>
            <a:ext cx="1635639"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Forward</a:t>
            </a:r>
            <a:endParaRPr kumimoji="1" lang="ja-JP" altLang="en-US" sz="2800" dirty="0">
              <a:latin typeface="Arial" panose="020B0604020202020204" pitchFamily="34" charset="0"/>
              <a:cs typeface="Arial" panose="020B0604020202020204" pitchFamily="34" charset="0"/>
            </a:endParaRPr>
          </a:p>
        </p:txBody>
      </p:sp>
      <p:sp>
        <p:nvSpPr>
          <p:cNvPr id="8" name="テキスト ボックス 35">
            <a:extLst>
              <a:ext uri="{FF2B5EF4-FFF2-40B4-BE49-F238E27FC236}">
                <a16:creationId xmlns:a16="http://schemas.microsoft.com/office/drawing/2014/main" id="{480E731F-FF83-996B-0006-B397AC2A53F0}"/>
              </a:ext>
            </a:extLst>
          </p:cNvPr>
          <p:cNvSpPr txBox="1"/>
          <p:nvPr/>
        </p:nvSpPr>
        <p:spPr>
          <a:xfrm>
            <a:off x="0" y="8618536"/>
            <a:ext cx="2759827"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Backward</a:t>
            </a:r>
            <a:endParaRPr kumimoji="1" lang="ja-JP" alt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94960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ローチャート: 結合子 30">
            <a:extLst>
              <a:ext uri="{FF2B5EF4-FFF2-40B4-BE49-F238E27FC236}">
                <a16:creationId xmlns:a16="http://schemas.microsoft.com/office/drawing/2014/main" id="{EBEAE057-4FA8-1FA6-D3C0-334FD72D2576}"/>
              </a:ext>
            </a:extLst>
          </p:cNvPr>
          <p:cNvSpPr/>
          <p:nvPr/>
        </p:nvSpPr>
        <p:spPr>
          <a:xfrm rot="5400000">
            <a:off x="8162457" y="6713810"/>
            <a:ext cx="598827" cy="598827"/>
          </a:xfrm>
          <a:prstGeom prst="flowChartConnector">
            <a:avLst/>
          </a:prstGeom>
          <a:solidFill>
            <a:schemeClr val="bg1">
              <a:lumMod val="75000"/>
            </a:schemeClr>
          </a:solidFill>
          <a:scene3d>
            <a:camera prst="orthographicFront"/>
            <a:lightRig rig="balanced" dir="t">
              <a:rot lat="0" lon="0" rev="4800000"/>
            </a:lightRig>
          </a:scene3d>
          <a:sp3d prstMaterial="soft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テキスト ボックス 9"/>
          <p:cNvSpPr txBox="1"/>
          <p:nvPr/>
        </p:nvSpPr>
        <p:spPr>
          <a:xfrm>
            <a:off x="3007264" y="134755"/>
            <a:ext cx="9037683"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Atomic chains in STO[111] direction</a:t>
            </a:r>
          </a:p>
        </p:txBody>
      </p:sp>
      <p:sp>
        <p:nvSpPr>
          <p:cNvPr id="38" name="タイトル 1"/>
          <p:cNvSpPr txBox="1"/>
          <p:nvPr/>
        </p:nvSpPr>
        <p:spPr>
          <a:xfrm>
            <a:off x="281903" y="1484672"/>
            <a:ext cx="7394367" cy="680559"/>
          </a:xfrm>
          <a:prstGeom prst="rect">
            <a:avLst/>
          </a:prstGeom>
        </p:spPr>
        <p:txBody>
          <a:bodyPr vert="horz" lIns="91440" tIns="45720" rIns="91440" bIns="45720" rtlCol="0" anchor="ctr">
            <a:normAutofit/>
          </a:bodyPr>
          <a:lstStyle>
            <a:lvl1pPr algn="l" defTabSz="1341120" rtl="0" eaLnBrk="1" latinLnBrk="0" hangingPunct="1">
              <a:lnSpc>
                <a:spcPct val="90000"/>
              </a:lnSpc>
              <a:spcBef>
                <a:spcPct val="0"/>
              </a:spcBef>
              <a:buNone/>
              <a:defRPr kumimoji="1" sz="6455" kern="1200">
                <a:solidFill>
                  <a:schemeClr val="tx1"/>
                </a:solidFill>
                <a:latin typeface="+mj-lt"/>
                <a:ea typeface="+mj-ea"/>
                <a:cs typeface="+mj-cs"/>
              </a:defRPr>
            </a:lvl1pPr>
          </a:lstStyle>
          <a:p>
            <a:r>
              <a:rPr lang="en-US" altLang="ja-JP" sz="4000" dirty="0">
                <a:latin typeface="Arial" panose="020B0604020202020204" pitchFamily="34" charset="0"/>
                <a:cs typeface="Arial" panose="020B0604020202020204" pitchFamily="34" charset="0"/>
              </a:rPr>
              <a:t>8 Ti-Sr atomic chain at 1019eV </a:t>
            </a:r>
            <a:endParaRPr lang="ja-JP" altLang="en-US" sz="4000" dirty="0">
              <a:latin typeface="Arial" panose="020B0604020202020204" pitchFamily="34" charset="0"/>
              <a:cs typeface="Arial" panose="020B0604020202020204" pitchFamily="34" charset="0"/>
            </a:endParaRPr>
          </a:p>
        </p:txBody>
      </p:sp>
      <p:sp>
        <p:nvSpPr>
          <p:cNvPr id="37" name="テキスト ボックス 36"/>
          <p:cNvSpPr txBox="1"/>
          <p:nvPr/>
        </p:nvSpPr>
        <p:spPr>
          <a:xfrm>
            <a:off x="11233913" y="7470217"/>
            <a:ext cx="3265857"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Forward scattering</a:t>
            </a:r>
            <a:endParaRPr kumimoji="1" lang="ja-JP" altLang="en-US" sz="2800" dirty="0">
              <a:latin typeface="Arial" panose="020B0604020202020204" pitchFamily="34" charset="0"/>
              <a:cs typeface="Arial" panose="020B0604020202020204" pitchFamily="34" charset="0"/>
            </a:endParaRPr>
          </a:p>
        </p:txBody>
      </p:sp>
      <p:grpSp>
        <p:nvGrpSpPr>
          <p:cNvPr id="2" name="グループ化 1"/>
          <p:cNvGrpSpPr/>
          <p:nvPr/>
        </p:nvGrpSpPr>
        <p:grpSpPr>
          <a:xfrm>
            <a:off x="1017974" y="3734133"/>
            <a:ext cx="11444957" cy="2747534"/>
            <a:chOff x="1017974" y="3734133"/>
            <a:chExt cx="11444957" cy="2747534"/>
          </a:xfrm>
        </p:grpSpPr>
        <p:sp>
          <p:nvSpPr>
            <p:cNvPr id="11" name="テキスト ボックス 10"/>
            <p:cNvSpPr txBox="1"/>
            <p:nvPr/>
          </p:nvSpPr>
          <p:spPr>
            <a:xfrm>
              <a:off x="1017974" y="5958447"/>
              <a:ext cx="1777478" cy="523220"/>
            </a:xfrm>
            <a:prstGeom prst="rect">
              <a:avLst/>
            </a:prstGeom>
            <a:noFill/>
          </p:spPr>
          <p:txBody>
            <a:bodyPr wrap="square" rtlCol="0">
              <a:spAutoFit/>
            </a:bodyPr>
            <a:lstStyle/>
            <a:p>
              <a:r>
                <a:rPr kumimoji="1" lang="en-US" altLang="ja-JP" sz="2800" b="1" dirty="0">
                  <a:latin typeface="Arial" panose="020B0604020202020204" pitchFamily="34" charset="0"/>
                  <a:cs typeface="Arial" panose="020B0604020202020204" pitchFamily="34" charset="0"/>
                </a:rPr>
                <a:t>Emitter</a:t>
              </a:r>
              <a:endParaRPr kumimoji="1" lang="ja-JP" altLang="en-US" sz="2800" b="1" dirty="0">
                <a:latin typeface="Arial" panose="020B0604020202020204" pitchFamily="34" charset="0"/>
                <a:cs typeface="Arial" panose="020B0604020202020204" pitchFamily="34" charset="0"/>
              </a:endParaRPr>
            </a:p>
          </p:txBody>
        </p:sp>
        <p:grpSp>
          <p:nvGrpSpPr>
            <p:cNvPr id="62" name="グループ化 61"/>
            <p:cNvGrpSpPr/>
            <p:nvPr/>
          </p:nvGrpSpPr>
          <p:grpSpPr>
            <a:xfrm>
              <a:off x="1401907" y="3734133"/>
              <a:ext cx="11061024" cy="2719621"/>
              <a:chOff x="897436" y="4935630"/>
              <a:chExt cx="11061024" cy="2719621"/>
            </a:xfrm>
          </p:grpSpPr>
          <p:cxnSp>
            <p:nvCxnSpPr>
              <p:cNvPr id="12" name="直線コネクタ 11"/>
              <p:cNvCxnSpPr/>
              <p:nvPr/>
            </p:nvCxnSpPr>
            <p:spPr>
              <a:xfrm rot="5400000">
                <a:off x="524883" y="6566977"/>
                <a:ext cx="1343934" cy="0"/>
              </a:xfrm>
              <a:prstGeom prst="line">
                <a:avLst/>
              </a:prstGeom>
              <a:ln w="38100">
                <a:prstDash val="sysDot"/>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62626" y="5914165"/>
                <a:ext cx="10795834" cy="525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テキスト ボックス 13"/>
              <p:cNvSpPr txBox="1"/>
              <p:nvPr/>
            </p:nvSpPr>
            <p:spPr>
              <a:xfrm>
                <a:off x="932385" y="4935630"/>
                <a:ext cx="1474600" cy="630942"/>
              </a:xfrm>
              <a:prstGeom prst="rect">
                <a:avLst/>
              </a:prstGeom>
              <a:noFill/>
            </p:spPr>
            <p:txBody>
              <a:bodyPr wrap="square" rtlCol="0">
                <a:spAutoFit/>
              </a:bodyPr>
              <a:lstStyle/>
              <a:p>
                <a:r>
                  <a:rPr kumimoji="1" lang="en-US" altLang="ja-JP" sz="3500" b="1" dirty="0"/>
                  <a:t>Ti</a:t>
                </a:r>
                <a:endParaRPr kumimoji="1" lang="ja-JP" altLang="en-US" sz="3500" b="1" dirty="0"/>
              </a:p>
            </p:txBody>
          </p:sp>
          <p:cxnSp>
            <p:nvCxnSpPr>
              <p:cNvPr id="15" name="直線コネクタ 14"/>
              <p:cNvCxnSpPr/>
              <p:nvPr/>
            </p:nvCxnSpPr>
            <p:spPr>
              <a:xfrm rot="5400000">
                <a:off x="4352826" y="6439664"/>
                <a:ext cx="1054080" cy="0"/>
              </a:xfrm>
              <a:prstGeom prst="line">
                <a:avLst/>
              </a:prstGeom>
              <a:ln w="38100">
                <a:prstDash val="sysDot"/>
              </a:ln>
            </p:spPr>
            <p:style>
              <a:lnRef idx="1">
                <a:schemeClr val="dk1"/>
              </a:lnRef>
              <a:fillRef idx="0">
                <a:schemeClr val="dk1"/>
              </a:fillRef>
              <a:effectRef idx="0">
                <a:schemeClr val="dk1"/>
              </a:effectRef>
              <a:fontRef idx="minor">
                <a:schemeClr val="tx1"/>
              </a:fontRef>
            </p:style>
          </p:cxnSp>
          <p:cxnSp>
            <p:nvCxnSpPr>
              <p:cNvPr id="16" name="直線コネクタ 15"/>
              <p:cNvCxnSpPr/>
              <p:nvPr/>
            </p:nvCxnSpPr>
            <p:spPr>
              <a:xfrm rot="5400000">
                <a:off x="3092175" y="6472024"/>
                <a:ext cx="1054080" cy="0"/>
              </a:xfrm>
              <a:prstGeom prst="line">
                <a:avLst/>
              </a:prstGeom>
              <a:ln w="38100">
                <a:prstDash val="sysDot"/>
              </a:ln>
            </p:spPr>
            <p:style>
              <a:lnRef idx="1">
                <a:schemeClr val="dk1"/>
              </a:lnRef>
              <a:fillRef idx="0">
                <a:schemeClr val="dk1"/>
              </a:fillRef>
              <a:effectRef idx="0">
                <a:schemeClr val="dk1"/>
              </a:effectRef>
              <a:fontRef idx="minor">
                <a:schemeClr val="tx1"/>
              </a:fontRef>
            </p:style>
          </p:cxnSp>
          <p:cxnSp>
            <p:nvCxnSpPr>
              <p:cNvPr id="17" name="直線矢印コネクタ 16"/>
              <p:cNvCxnSpPr/>
              <p:nvPr/>
            </p:nvCxnSpPr>
            <p:spPr>
              <a:xfrm rot="5400000">
                <a:off x="5450145" y="5973749"/>
                <a:ext cx="0" cy="996551"/>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18" name="直線矢印コネクタ 17"/>
              <p:cNvCxnSpPr/>
              <p:nvPr/>
            </p:nvCxnSpPr>
            <p:spPr>
              <a:xfrm rot="5400000" flipV="1">
                <a:off x="3068327" y="6002644"/>
                <a:ext cx="0" cy="980501"/>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31" name="フローチャート: 結合子 30"/>
              <p:cNvSpPr/>
              <p:nvPr/>
            </p:nvSpPr>
            <p:spPr>
              <a:xfrm rot="5400000">
                <a:off x="897436" y="5564847"/>
                <a:ext cx="598827" cy="598827"/>
              </a:xfrm>
              <a:prstGeom prst="flowChartConnector">
                <a:avLst/>
              </a:prstGeom>
              <a:solidFill>
                <a:schemeClr val="bg1">
                  <a:lumMod val="75000"/>
                </a:schemeClr>
              </a:solidFill>
              <a:scene3d>
                <a:camera prst="orthographicFront"/>
                <a:lightRig rig="balanced" dir="t">
                  <a:rot lat="0" lon="0" rev="4800000"/>
                </a:lightRig>
              </a:scene3d>
              <a:sp3d prstMaterial="soft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2" name="テキスト ボックス 31"/>
              <p:cNvSpPr txBox="1"/>
              <p:nvPr/>
            </p:nvSpPr>
            <p:spPr>
              <a:xfrm>
                <a:off x="3569790" y="7132031"/>
                <a:ext cx="1421268" cy="523220"/>
              </a:xfrm>
              <a:prstGeom prst="rect">
                <a:avLst/>
              </a:prstGeom>
              <a:noFill/>
            </p:spPr>
            <p:txBody>
              <a:bodyPr wrap="square" rtlCol="0">
                <a:spAutoFit/>
              </a:bodyPr>
              <a:lstStyle/>
              <a:p>
                <a:r>
                  <a:rPr kumimoji="1" lang="en-US" altLang="ja-JP" sz="2800" b="1" dirty="0">
                    <a:latin typeface="Arial" panose="020B0604020202020204" pitchFamily="34" charset="0"/>
                    <a:cs typeface="Arial" panose="020B0604020202020204" pitchFamily="34" charset="0"/>
                  </a:rPr>
                  <a:t>3.382Å</a:t>
                </a:r>
                <a:endParaRPr kumimoji="1" lang="ja-JP" altLang="en-US" sz="2800" b="1" dirty="0">
                  <a:latin typeface="Arial" panose="020B0604020202020204" pitchFamily="34" charset="0"/>
                  <a:cs typeface="Arial" panose="020B0604020202020204" pitchFamily="34" charset="0"/>
                </a:endParaRPr>
              </a:p>
            </p:txBody>
          </p:sp>
          <p:sp>
            <p:nvSpPr>
              <p:cNvPr id="33" name="フローチャート: 結合子 32"/>
              <p:cNvSpPr/>
              <p:nvPr/>
            </p:nvSpPr>
            <p:spPr>
              <a:xfrm rot="5400000">
                <a:off x="8425951" y="5664504"/>
                <a:ext cx="598827" cy="598827"/>
              </a:xfrm>
              <a:prstGeom prst="flowChartConnector">
                <a:avLst/>
              </a:prstGeom>
              <a:solidFill>
                <a:schemeClr val="bg1">
                  <a:lumMod val="75000"/>
                </a:schemeClr>
              </a:solidFill>
              <a:scene3d>
                <a:camera prst="orthographicFront"/>
                <a:lightRig rig="balanced" dir="t">
                  <a:rot lat="0" lon="0" rev="4800000"/>
                </a:lightRig>
              </a:scene3d>
              <a:sp3d prstMaterial="soft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4" name="フローチャート: 結合子 33"/>
              <p:cNvSpPr/>
              <p:nvPr/>
            </p:nvSpPr>
            <p:spPr>
              <a:xfrm rot="5400000">
                <a:off x="5877957" y="5637838"/>
                <a:ext cx="598827" cy="598827"/>
              </a:xfrm>
              <a:prstGeom prst="flowChartConnector">
                <a:avLst/>
              </a:prstGeom>
              <a:solidFill>
                <a:schemeClr val="bg1">
                  <a:lumMod val="75000"/>
                </a:schemeClr>
              </a:solidFill>
              <a:scene3d>
                <a:camera prst="orthographicFront"/>
                <a:lightRig rig="balanced" dir="t">
                  <a:rot lat="0" lon="0" rev="4800000"/>
                </a:lightRig>
              </a:scene3d>
              <a:sp3d prstMaterial="soft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5" name="フローチャート: 結合子 34"/>
              <p:cNvSpPr/>
              <p:nvPr/>
            </p:nvSpPr>
            <p:spPr>
              <a:xfrm rot="5400000">
                <a:off x="3315000" y="5549997"/>
                <a:ext cx="598827" cy="598827"/>
              </a:xfrm>
              <a:prstGeom prst="flowChartConnector">
                <a:avLst/>
              </a:prstGeom>
              <a:solidFill>
                <a:schemeClr val="bg1">
                  <a:lumMod val="75000"/>
                </a:schemeClr>
              </a:solidFill>
              <a:scene3d>
                <a:camera prst="orthographicFront"/>
                <a:lightRig rig="balanced" dir="t">
                  <a:rot lat="0" lon="0" rev="4800000"/>
                </a:lightRig>
              </a:scene3d>
              <a:sp3d prstMaterial="soft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41" name="グループ化 40"/>
              <p:cNvGrpSpPr/>
              <p:nvPr/>
            </p:nvGrpSpPr>
            <p:grpSpPr>
              <a:xfrm>
                <a:off x="9471622" y="5382086"/>
                <a:ext cx="1103724" cy="1163362"/>
                <a:chOff x="4576015" y="3490660"/>
                <a:chExt cx="504057" cy="531293"/>
              </a:xfrm>
            </p:grpSpPr>
            <p:sp>
              <p:nvSpPr>
                <p:cNvPr id="42" name="Ellipse 111"/>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3" name="Ellipse 112"/>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40" name="グループ化 39"/>
              <p:cNvGrpSpPr/>
              <p:nvPr/>
            </p:nvGrpSpPr>
            <p:grpSpPr>
              <a:xfrm>
                <a:off x="1872093" y="5301742"/>
                <a:ext cx="1103724" cy="1163362"/>
                <a:chOff x="4576015" y="3490660"/>
                <a:chExt cx="504057" cy="531293"/>
              </a:xfrm>
            </p:grpSpPr>
            <p:sp>
              <p:nvSpPr>
                <p:cNvPr id="53" name="Ellipse 111"/>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4" name="Ellipse 112"/>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55" name="グループ化 54"/>
              <p:cNvGrpSpPr/>
              <p:nvPr/>
            </p:nvGrpSpPr>
            <p:grpSpPr>
              <a:xfrm>
                <a:off x="4294458" y="5212629"/>
                <a:ext cx="1103724" cy="1163362"/>
                <a:chOff x="4576015" y="3490660"/>
                <a:chExt cx="504057" cy="531293"/>
              </a:xfrm>
            </p:grpSpPr>
            <p:sp>
              <p:nvSpPr>
                <p:cNvPr id="56" name="Ellipse 111"/>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57" name="Ellipse 112"/>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58" name="グループ化 57"/>
              <p:cNvGrpSpPr/>
              <p:nvPr/>
            </p:nvGrpSpPr>
            <p:grpSpPr>
              <a:xfrm>
                <a:off x="6853678" y="5350012"/>
                <a:ext cx="1103724" cy="1163362"/>
                <a:chOff x="4576015" y="3490660"/>
                <a:chExt cx="504057" cy="531293"/>
              </a:xfrm>
            </p:grpSpPr>
            <p:sp>
              <p:nvSpPr>
                <p:cNvPr id="59" name="Ellipse 111"/>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60" name="Ellipse 112"/>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grpSp>
      <p:grpSp>
        <p:nvGrpSpPr>
          <p:cNvPr id="63" name="グループ化 62"/>
          <p:cNvGrpSpPr/>
          <p:nvPr/>
        </p:nvGrpSpPr>
        <p:grpSpPr>
          <a:xfrm>
            <a:off x="4418298" y="6380281"/>
            <a:ext cx="7836484" cy="2631328"/>
            <a:chOff x="6768089" y="6321530"/>
            <a:chExt cx="7836484" cy="2631328"/>
          </a:xfrm>
        </p:grpSpPr>
        <p:sp>
          <p:nvSpPr>
            <p:cNvPr id="36" name="テキスト ボックス 35"/>
            <p:cNvSpPr txBox="1"/>
            <p:nvPr/>
          </p:nvSpPr>
          <p:spPr>
            <a:xfrm>
              <a:off x="6768089" y="7411897"/>
              <a:ext cx="2759827"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Backscattering</a:t>
              </a:r>
              <a:endParaRPr kumimoji="1" lang="ja-JP" altLang="en-US" sz="2800" dirty="0">
                <a:latin typeface="Arial" panose="020B0604020202020204" pitchFamily="34" charset="0"/>
                <a:cs typeface="Arial" panose="020B0604020202020204" pitchFamily="34" charset="0"/>
              </a:endParaRPr>
            </a:p>
          </p:txBody>
        </p:sp>
        <p:sp>
          <p:nvSpPr>
            <p:cNvPr id="61" name="テキスト ボックス 60"/>
            <p:cNvSpPr txBox="1"/>
            <p:nvPr/>
          </p:nvSpPr>
          <p:spPr>
            <a:xfrm>
              <a:off x="8759657" y="8429638"/>
              <a:ext cx="5844916"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Scattering factor of Ti at 1019eV</a:t>
              </a:r>
              <a:endParaRPr kumimoji="1" lang="ja-JP" altLang="en-US" sz="2800" dirty="0">
                <a:latin typeface="Arial" panose="020B0604020202020204" pitchFamily="34" charset="0"/>
                <a:cs typeface="Arial" panose="020B0604020202020204" pitchFamily="34" charset="0"/>
              </a:endParaRPr>
            </a:p>
          </p:txBody>
        </p:sp>
        <p:sp>
          <p:nvSpPr>
            <p:cNvPr id="26" name="object 3"/>
            <p:cNvSpPr/>
            <p:nvPr/>
          </p:nvSpPr>
          <p:spPr>
            <a:xfrm>
              <a:off x="9979227" y="6321530"/>
              <a:ext cx="3799625" cy="1278904"/>
            </a:xfrm>
            <a:custGeom>
              <a:avLst/>
              <a:gdLst/>
              <a:ahLst/>
              <a:cxnLst/>
              <a:rect l="l" t="t" r="r" b="b"/>
              <a:pathLst>
                <a:path w="3888104" h="1581785">
                  <a:moveTo>
                    <a:pt x="978916" y="0"/>
                  </a:moveTo>
                  <a:lnTo>
                    <a:pt x="934586" y="815"/>
                  </a:lnTo>
                  <a:lnTo>
                    <a:pt x="889730" y="3889"/>
                  </a:lnTo>
                  <a:lnTo>
                    <a:pt x="844490" y="9167"/>
                  </a:lnTo>
                  <a:lnTo>
                    <a:pt x="799009" y="16598"/>
                  </a:lnTo>
                  <a:lnTo>
                    <a:pt x="753430" y="26130"/>
                  </a:lnTo>
                  <a:lnTo>
                    <a:pt x="707895" y="37709"/>
                  </a:lnTo>
                  <a:lnTo>
                    <a:pt x="662549" y="51285"/>
                  </a:lnTo>
                  <a:lnTo>
                    <a:pt x="617532" y="66804"/>
                  </a:lnTo>
                  <a:lnTo>
                    <a:pt x="572989" y="84213"/>
                  </a:lnTo>
                  <a:lnTo>
                    <a:pt x="529063" y="103462"/>
                  </a:lnTo>
                  <a:lnTo>
                    <a:pt x="485895" y="124497"/>
                  </a:lnTo>
                  <a:lnTo>
                    <a:pt x="443630" y="147267"/>
                  </a:lnTo>
                  <a:lnTo>
                    <a:pt x="402409" y="171718"/>
                  </a:lnTo>
                  <a:lnTo>
                    <a:pt x="362377" y="197798"/>
                  </a:lnTo>
                  <a:lnTo>
                    <a:pt x="323675" y="225456"/>
                  </a:lnTo>
                  <a:lnTo>
                    <a:pt x="286447" y="254639"/>
                  </a:lnTo>
                  <a:lnTo>
                    <a:pt x="250835" y="285294"/>
                  </a:lnTo>
                  <a:lnTo>
                    <a:pt x="216983" y="317369"/>
                  </a:lnTo>
                  <a:lnTo>
                    <a:pt x="185033" y="350813"/>
                  </a:lnTo>
                  <a:lnTo>
                    <a:pt x="155128" y="385572"/>
                  </a:lnTo>
                  <a:lnTo>
                    <a:pt x="127411" y="421594"/>
                  </a:lnTo>
                  <a:lnTo>
                    <a:pt x="102025" y="458826"/>
                  </a:lnTo>
                  <a:lnTo>
                    <a:pt x="79113" y="497218"/>
                  </a:lnTo>
                  <a:lnTo>
                    <a:pt x="58818" y="536716"/>
                  </a:lnTo>
                  <a:lnTo>
                    <a:pt x="41282" y="577267"/>
                  </a:lnTo>
                  <a:lnTo>
                    <a:pt x="26649" y="618821"/>
                  </a:lnTo>
                  <a:lnTo>
                    <a:pt x="15061" y="661323"/>
                  </a:lnTo>
                  <a:lnTo>
                    <a:pt x="6662" y="704723"/>
                  </a:lnTo>
                  <a:lnTo>
                    <a:pt x="1594" y="748967"/>
                  </a:lnTo>
                  <a:lnTo>
                    <a:pt x="0" y="794003"/>
                  </a:lnTo>
                  <a:lnTo>
                    <a:pt x="2090" y="838987"/>
                  </a:lnTo>
                  <a:lnTo>
                    <a:pt x="7871" y="883080"/>
                  </a:lnTo>
                  <a:lnTo>
                    <a:pt x="17175" y="926239"/>
                  </a:lnTo>
                  <a:lnTo>
                    <a:pt x="29834" y="968420"/>
                  </a:lnTo>
                  <a:lnTo>
                    <a:pt x="45683" y="1009582"/>
                  </a:lnTo>
                  <a:lnTo>
                    <a:pt x="64554" y="1049681"/>
                  </a:lnTo>
                  <a:lnTo>
                    <a:pt x="86281" y="1088674"/>
                  </a:lnTo>
                  <a:lnTo>
                    <a:pt x="110696" y="1126519"/>
                  </a:lnTo>
                  <a:lnTo>
                    <a:pt x="137633" y="1163173"/>
                  </a:lnTo>
                  <a:lnTo>
                    <a:pt x="166925" y="1198593"/>
                  </a:lnTo>
                  <a:lnTo>
                    <a:pt x="198404" y="1232735"/>
                  </a:lnTo>
                  <a:lnTo>
                    <a:pt x="231906" y="1265558"/>
                  </a:lnTo>
                  <a:lnTo>
                    <a:pt x="267261" y="1297017"/>
                  </a:lnTo>
                  <a:lnTo>
                    <a:pt x="304304" y="1327071"/>
                  </a:lnTo>
                  <a:lnTo>
                    <a:pt x="342868" y="1355677"/>
                  </a:lnTo>
                  <a:lnTo>
                    <a:pt x="382785" y="1382791"/>
                  </a:lnTo>
                  <a:lnTo>
                    <a:pt x="423890" y="1408371"/>
                  </a:lnTo>
                  <a:lnTo>
                    <a:pt x="466014" y="1432374"/>
                  </a:lnTo>
                  <a:lnTo>
                    <a:pt x="508992" y="1454756"/>
                  </a:lnTo>
                  <a:lnTo>
                    <a:pt x="552656" y="1475476"/>
                  </a:lnTo>
                  <a:lnTo>
                    <a:pt x="596840" y="1494490"/>
                  </a:lnTo>
                  <a:lnTo>
                    <a:pt x="641377" y="1511756"/>
                  </a:lnTo>
                  <a:lnTo>
                    <a:pt x="686099" y="1527230"/>
                  </a:lnTo>
                  <a:lnTo>
                    <a:pt x="730841" y="1540869"/>
                  </a:lnTo>
                  <a:lnTo>
                    <a:pt x="775434" y="1552632"/>
                  </a:lnTo>
                  <a:lnTo>
                    <a:pt x="819713" y="1562474"/>
                  </a:lnTo>
                  <a:lnTo>
                    <a:pt x="863511" y="1570353"/>
                  </a:lnTo>
                  <a:lnTo>
                    <a:pt x="906660" y="1576227"/>
                  </a:lnTo>
                  <a:lnTo>
                    <a:pt x="948994" y="1580051"/>
                  </a:lnTo>
                  <a:lnTo>
                    <a:pt x="990345" y="1581784"/>
                  </a:lnTo>
                  <a:lnTo>
                    <a:pt x="1034875" y="1580996"/>
                  </a:lnTo>
                  <a:lnTo>
                    <a:pt x="1077886" y="1577234"/>
                  </a:lnTo>
                  <a:lnTo>
                    <a:pt x="1119532" y="1570693"/>
                  </a:lnTo>
                  <a:lnTo>
                    <a:pt x="1159964" y="1561566"/>
                  </a:lnTo>
                  <a:lnTo>
                    <a:pt x="1199335" y="1550047"/>
                  </a:lnTo>
                  <a:lnTo>
                    <a:pt x="1237798" y="1536328"/>
                  </a:lnTo>
                  <a:lnTo>
                    <a:pt x="1275504" y="1520603"/>
                  </a:lnTo>
                  <a:lnTo>
                    <a:pt x="1312606" y="1503066"/>
                  </a:lnTo>
                  <a:lnTo>
                    <a:pt x="1349257" y="1483910"/>
                  </a:lnTo>
                  <a:lnTo>
                    <a:pt x="1385608" y="1463328"/>
                  </a:lnTo>
                  <a:lnTo>
                    <a:pt x="1421813" y="1441513"/>
                  </a:lnTo>
                  <a:lnTo>
                    <a:pt x="1458023" y="1418660"/>
                  </a:lnTo>
                  <a:lnTo>
                    <a:pt x="1494390" y="1394961"/>
                  </a:lnTo>
                  <a:lnTo>
                    <a:pt x="1605962" y="1320724"/>
                  </a:lnTo>
                  <a:lnTo>
                    <a:pt x="1644484" y="1295576"/>
                  </a:lnTo>
                  <a:lnTo>
                    <a:pt x="1683925" y="1270550"/>
                  </a:lnTo>
                  <a:lnTo>
                    <a:pt x="1724438" y="1245838"/>
                  </a:lnTo>
                  <a:lnTo>
                    <a:pt x="1766175" y="1221634"/>
                  </a:lnTo>
                  <a:lnTo>
                    <a:pt x="1809289" y="1198132"/>
                  </a:lnTo>
                  <a:lnTo>
                    <a:pt x="1853931" y="1175524"/>
                  </a:lnTo>
                  <a:lnTo>
                    <a:pt x="1900254" y="1154004"/>
                  </a:lnTo>
                  <a:lnTo>
                    <a:pt x="1948411" y="1133766"/>
                  </a:lnTo>
                  <a:lnTo>
                    <a:pt x="1998554" y="1115003"/>
                  </a:lnTo>
                  <a:lnTo>
                    <a:pt x="2050834" y="1097908"/>
                  </a:lnTo>
                  <a:lnTo>
                    <a:pt x="2105406" y="1082675"/>
                  </a:lnTo>
                  <a:lnTo>
                    <a:pt x="2145536" y="1073047"/>
                  </a:lnTo>
                  <a:lnTo>
                    <a:pt x="2188551" y="1063861"/>
                  </a:lnTo>
                  <a:lnTo>
                    <a:pt x="2234241" y="1055090"/>
                  </a:lnTo>
                  <a:lnTo>
                    <a:pt x="2282396" y="1046709"/>
                  </a:lnTo>
                  <a:lnTo>
                    <a:pt x="2332805" y="1038690"/>
                  </a:lnTo>
                  <a:lnTo>
                    <a:pt x="2385259" y="1031007"/>
                  </a:lnTo>
                  <a:lnTo>
                    <a:pt x="2439546" y="1023635"/>
                  </a:lnTo>
                  <a:lnTo>
                    <a:pt x="2495458" y="1016546"/>
                  </a:lnTo>
                  <a:lnTo>
                    <a:pt x="2552784" y="1009714"/>
                  </a:lnTo>
                  <a:lnTo>
                    <a:pt x="2611314" y="1003114"/>
                  </a:lnTo>
                  <a:lnTo>
                    <a:pt x="2670837" y="996719"/>
                  </a:lnTo>
                  <a:lnTo>
                    <a:pt x="2792024" y="984438"/>
                  </a:lnTo>
                  <a:lnTo>
                    <a:pt x="3216587" y="944038"/>
                  </a:lnTo>
                  <a:lnTo>
                    <a:pt x="3331073" y="932366"/>
                  </a:lnTo>
                  <a:lnTo>
                    <a:pt x="3386128" y="926376"/>
                  </a:lnTo>
                  <a:lnTo>
                    <a:pt x="3439446" y="920250"/>
                  </a:lnTo>
                  <a:lnTo>
                    <a:pt x="3490815" y="913960"/>
                  </a:lnTo>
                  <a:lnTo>
                    <a:pt x="3540026" y="907480"/>
                  </a:lnTo>
                  <a:lnTo>
                    <a:pt x="3586868" y="900785"/>
                  </a:lnTo>
                  <a:lnTo>
                    <a:pt x="3631131" y="893846"/>
                  </a:lnTo>
                  <a:lnTo>
                    <a:pt x="3672605" y="886639"/>
                  </a:lnTo>
                  <a:lnTo>
                    <a:pt x="3711080" y="879137"/>
                  </a:lnTo>
                  <a:lnTo>
                    <a:pt x="3778193" y="863143"/>
                  </a:lnTo>
                  <a:lnTo>
                    <a:pt x="3830787" y="845653"/>
                  </a:lnTo>
                  <a:lnTo>
                    <a:pt x="3867182" y="826457"/>
                  </a:lnTo>
                  <a:lnTo>
                    <a:pt x="3887724" y="794003"/>
                  </a:lnTo>
                  <a:lnTo>
                    <a:pt x="3884534" y="782256"/>
                  </a:lnTo>
                  <a:lnTo>
                    <a:pt x="3844600" y="749008"/>
                  </a:lnTo>
                  <a:lnTo>
                    <a:pt x="3795031" y="728390"/>
                  </a:lnTo>
                  <a:lnTo>
                    <a:pt x="3729307" y="708903"/>
                  </a:lnTo>
                  <a:lnTo>
                    <a:pt x="3690977" y="699555"/>
                  </a:lnTo>
                  <a:lnTo>
                    <a:pt x="3649315" y="690456"/>
                  </a:lnTo>
                  <a:lnTo>
                    <a:pt x="3604559" y="681594"/>
                  </a:lnTo>
                  <a:lnTo>
                    <a:pt x="3556943" y="672957"/>
                  </a:lnTo>
                  <a:lnTo>
                    <a:pt x="3506704" y="664534"/>
                  </a:lnTo>
                  <a:lnTo>
                    <a:pt x="3454078" y="656314"/>
                  </a:lnTo>
                  <a:lnTo>
                    <a:pt x="3399300" y="648286"/>
                  </a:lnTo>
                  <a:lnTo>
                    <a:pt x="3342607" y="640437"/>
                  </a:lnTo>
                  <a:lnTo>
                    <a:pt x="3284235" y="632756"/>
                  </a:lnTo>
                  <a:lnTo>
                    <a:pt x="3224419" y="625233"/>
                  </a:lnTo>
                  <a:lnTo>
                    <a:pt x="3101399" y="610610"/>
                  </a:lnTo>
                  <a:lnTo>
                    <a:pt x="2975436" y="596479"/>
                  </a:lnTo>
                  <a:lnTo>
                    <a:pt x="2479900" y="543024"/>
                  </a:lnTo>
                  <a:lnTo>
                    <a:pt x="2367531" y="529971"/>
                  </a:lnTo>
                  <a:lnTo>
                    <a:pt x="2314372" y="523428"/>
                  </a:lnTo>
                  <a:lnTo>
                    <a:pt x="2263543" y="516859"/>
                  </a:lnTo>
                  <a:lnTo>
                    <a:pt x="2215282" y="510253"/>
                  </a:lnTo>
                  <a:lnTo>
                    <a:pt x="2169824" y="503597"/>
                  </a:lnTo>
                  <a:lnTo>
                    <a:pt x="2127405" y="496881"/>
                  </a:lnTo>
                  <a:lnTo>
                    <a:pt x="2088260" y="490092"/>
                  </a:lnTo>
                  <a:lnTo>
                    <a:pt x="2036718" y="479214"/>
                  </a:lnTo>
                  <a:lnTo>
                    <a:pt x="1987309" y="465972"/>
                  </a:lnTo>
                  <a:lnTo>
                    <a:pt x="1939875" y="450582"/>
                  </a:lnTo>
                  <a:lnTo>
                    <a:pt x="1894255" y="433261"/>
                  </a:lnTo>
                  <a:lnTo>
                    <a:pt x="1850290" y="414226"/>
                  </a:lnTo>
                  <a:lnTo>
                    <a:pt x="1807821" y="393692"/>
                  </a:lnTo>
                  <a:lnTo>
                    <a:pt x="1766688" y="371878"/>
                  </a:lnTo>
                  <a:lnTo>
                    <a:pt x="1726731" y="348998"/>
                  </a:lnTo>
                  <a:lnTo>
                    <a:pt x="1687792" y="325270"/>
                  </a:lnTo>
                  <a:lnTo>
                    <a:pt x="1649710" y="300910"/>
                  </a:lnTo>
                  <a:lnTo>
                    <a:pt x="1612326" y="276136"/>
                  </a:lnTo>
                  <a:lnTo>
                    <a:pt x="1502766" y="201487"/>
                  </a:lnTo>
                  <a:lnTo>
                    <a:pt x="1466578" y="177217"/>
                  </a:lnTo>
                  <a:lnTo>
                    <a:pt x="1430291" y="153615"/>
                  </a:lnTo>
                  <a:lnTo>
                    <a:pt x="1393744" y="130897"/>
                  </a:lnTo>
                  <a:lnTo>
                    <a:pt x="1356778" y="109281"/>
                  </a:lnTo>
                  <a:lnTo>
                    <a:pt x="1319234" y="88981"/>
                  </a:lnTo>
                  <a:lnTo>
                    <a:pt x="1280952" y="70216"/>
                  </a:lnTo>
                  <a:lnTo>
                    <a:pt x="1241773" y="53201"/>
                  </a:lnTo>
                  <a:lnTo>
                    <a:pt x="1201536" y="38153"/>
                  </a:lnTo>
                  <a:lnTo>
                    <a:pt x="1160083" y="25289"/>
                  </a:lnTo>
                  <a:lnTo>
                    <a:pt x="1117254" y="14825"/>
                  </a:lnTo>
                  <a:lnTo>
                    <a:pt x="1072890" y="6977"/>
                  </a:lnTo>
                  <a:lnTo>
                    <a:pt x="1026830" y="1964"/>
                  </a:lnTo>
                  <a:lnTo>
                    <a:pt x="978916" y="0"/>
                  </a:lnTo>
                  <a:close/>
                </a:path>
              </a:pathLst>
            </a:custGeom>
            <a:solidFill>
              <a:srgbClr val="C00000">
                <a:alpha val="50000"/>
              </a:srgbClr>
            </a:solidFill>
          </p:spPr>
          <p:txBody>
            <a:bodyPr wrap="square" lIns="0" tIns="0" rIns="0" bIns="0" rtlCol="0"/>
            <a:lstStyle/>
            <a:p>
              <a:endParaRPr dirty="0"/>
            </a:p>
          </p:txBody>
        </p:sp>
      </p:grpSp>
      <p:grpSp>
        <p:nvGrpSpPr>
          <p:cNvPr id="8" name="Group 7">
            <a:extLst>
              <a:ext uri="{FF2B5EF4-FFF2-40B4-BE49-F238E27FC236}">
                <a16:creationId xmlns:a16="http://schemas.microsoft.com/office/drawing/2014/main" id="{D6126780-C054-2675-6F1C-58DB35C22FA0}"/>
              </a:ext>
            </a:extLst>
          </p:cNvPr>
          <p:cNvGrpSpPr/>
          <p:nvPr/>
        </p:nvGrpSpPr>
        <p:grpSpPr>
          <a:xfrm rot="2148086">
            <a:off x="13033738" y="3838577"/>
            <a:ext cx="1231323" cy="1515120"/>
            <a:chOff x="10674098" y="1556059"/>
            <a:chExt cx="1231323" cy="1515120"/>
          </a:xfrm>
        </p:grpSpPr>
        <p:pic>
          <p:nvPicPr>
            <p:cNvPr id="9" name="Picture 8" descr="A close-up of a metal object&#10;&#10;AI-generated content may be incorrect.">
              <a:extLst>
                <a:ext uri="{FF2B5EF4-FFF2-40B4-BE49-F238E27FC236}">
                  <a16:creationId xmlns:a16="http://schemas.microsoft.com/office/drawing/2014/main" id="{6A350185-9A4F-94DC-2CB8-A1A16A9E0693}"/>
                </a:ext>
              </a:extLst>
            </p:cNvPr>
            <p:cNvPicPr>
              <a:picLocks noChangeAspect="1"/>
            </p:cNvPicPr>
            <p:nvPr/>
          </p:nvPicPr>
          <p:blipFill>
            <a:blip r:embed="rId3">
              <a:extLst>
                <a:ext uri="{28A0092B-C50C-407E-A947-70E740481C1C}">
                  <a14:useLocalDpi xmlns:a14="http://schemas.microsoft.com/office/drawing/2010/main" val="0"/>
                </a:ext>
              </a:extLst>
            </a:blip>
            <a:srcRect l="2384" b="809"/>
            <a:stretch>
              <a:fillRect/>
            </a:stretch>
          </p:blipFill>
          <p:spPr>
            <a:xfrm rot="847959">
              <a:off x="10918848" y="1556059"/>
              <a:ext cx="986573" cy="1515120"/>
            </a:xfrm>
            <a:prstGeom prst="rect">
              <a:avLst/>
            </a:prstGeom>
            <a:solidFill>
              <a:srgbClr val="FFFFFF"/>
            </a:solidFill>
            <a:ln>
              <a:noFill/>
            </a:ln>
          </p:spPr>
        </p:pic>
        <p:sp>
          <p:nvSpPr>
            <p:cNvPr id="20" name="TextBox 19">
              <a:extLst>
                <a:ext uri="{FF2B5EF4-FFF2-40B4-BE49-F238E27FC236}">
                  <a16:creationId xmlns:a16="http://schemas.microsoft.com/office/drawing/2014/main" id="{7EE276B0-56CE-86D2-E2E3-80EE542C8E66}"/>
                </a:ext>
              </a:extLst>
            </p:cNvPr>
            <p:cNvSpPr txBox="1"/>
            <p:nvPr/>
          </p:nvSpPr>
          <p:spPr>
            <a:xfrm rot="19452419">
              <a:off x="10674098" y="2010869"/>
              <a:ext cx="542069" cy="437812"/>
            </a:xfrm>
            <a:prstGeom prst="rect">
              <a:avLst/>
            </a:prstGeom>
            <a:solidFill>
              <a:schemeClr val="bg1"/>
            </a:solidFill>
          </p:spPr>
          <p:txBody>
            <a:bodyPr wrap="square" rtlCol="0">
              <a:spAutoFit/>
            </a:bodyPr>
            <a:lstStyle/>
            <a:p>
              <a:endParaRPr lang="en-US" dirty="0"/>
            </a:p>
          </p:txBody>
        </p:sp>
      </p:grpSp>
      <p:sp>
        <p:nvSpPr>
          <p:cNvPr id="21" name="TextBox 20">
            <a:extLst>
              <a:ext uri="{FF2B5EF4-FFF2-40B4-BE49-F238E27FC236}">
                <a16:creationId xmlns:a16="http://schemas.microsoft.com/office/drawing/2014/main" id="{0BB0427F-CEAE-653B-467E-3F24E7B9CCCA}"/>
              </a:ext>
            </a:extLst>
          </p:cNvPr>
          <p:cNvSpPr txBox="1"/>
          <p:nvPr/>
        </p:nvSpPr>
        <p:spPr>
          <a:xfrm>
            <a:off x="12477361" y="4449517"/>
            <a:ext cx="41798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z</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A4812B-5789-C217-59B3-78BA6F2DF77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58164A0-E771-A632-E3DB-21C5E3CEC25A}"/>
              </a:ext>
            </a:extLst>
          </p:cNvPr>
          <p:cNvSpPr txBox="1"/>
          <p:nvPr/>
        </p:nvSpPr>
        <p:spPr>
          <a:xfrm>
            <a:off x="4365036" y="128016"/>
            <a:ext cx="5373830" cy="707886"/>
          </a:xfrm>
          <a:prstGeom prst="rect">
            <a:avLst/>
          </a:prstGeom>
          <a:noFill/>
        </p:spPr>
        <p:txBody>
          <a:bodyPr wrap="square">
            <a:spAutoFit/>
          </a:bodyPr>
          <a:lstStyle/>
          <a:p>
            <a:r>
              <a:rPr lang="en-US" altLang="ja-JP" sz="4000" dirty="0">
                <a:latin typeface="Arial" panose="020B0604020202020204" pitchFamily="34" charset="0"/>
                <a:cs typeface="Arial" panose="020B0604020202020204" pitchFamily="34" charset="0"/>
              </a:rPr>
              <a:t>Nelder-Mead algorithm</a:t>
            </a:r>
            <a:endParaRPr lang="ja-JP" altLang="en-US" sz="4000" dirty="0">
              <a:latin typeface="Arial" panose="020B0604020202020204" pitchFamily="34" charset="0"/>
              <a:cs typeface="Arial" panose="020B0604020202020204" pitchFamily="34" charset="0"/>
            </a:endParaRPr>
          </a:p>
        </p:txBody>
      </p:sp>
      <p:sp>
        <p:nvSpPr>
          <p:cNvPr id="8" name="テキスト ボックス 2">
            <a:extLst>
              <a:ext uri="{FF2B5EF4-FFF2-40B4-BE49-F238E27FC236}">
                <a16:creationId xmlns:a16="http://schemas.microsoft.com/office/drawing/2014/main" id="{BD6D3DFD-E0BE-DCA9-81C3-6D7FE1FFA3C7}"/>
              </a:ext>
            </a:extLst>
          </p:cNvPr>
          <p:cNvSpPr txBox="1"/>
          <p:nvPr/>
        </p:nvSpPr>
        <p:spPr>
          <a:xfrm>
            <a:off x="324088" y="2287437"/>
            <a:ext cx="13862969" cy="5608458"/>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Characteristics:</a:t>
            </a:r>
          </a:p>
          <a:p>
            <a:endParaRPr lang="en-US" b="1" dirty="0"/>
          </a:p>
          <a:p>
            <a:r>
              <a:rPr lang="en-US" sz="2800" b="1" dirty="0">
                <a:latin typeface="Arial" panose="020B0604020202020204" pitchFamily="34" charset="0"/>
                <a:cs typeface="Arial" panose="020B0604020202020204" pitchFamily="34" charset="0"/>
              </a:rPr>
              <a:t>1. Simplicity and wide applicability</a:t>
            </a:r>
            <a:br>
              <a:rPr lang="en-US" sz="2800" dirty="0">
                <a:latin typeface="Arial" panose="020B0604020202020204" pitchFamily="34" charset="0"/>
                <a:cs typeface="Arial" panose="020B0604020202020204" pitchFamily="34" charset="0"/>
              </a:rPr>
            </a:br>
            <a:r>
              <a:rPr lang="en-US" sz="2800" dirty="0">
                <a:latin typeface="Arial" panose="020B0604020202020204" pitchFamily="34" charset="0"/>
                <a:cs typeface="Arial" panose="020B0604020202020204" pitchFamily="34" charset="0"/>
              </a:rPr>
              <a:t>The method is conceptually simple and can be applied to a broad range of problems.</a:t>
            </a:r>
          </a:p>
          <a:p>
            <a:r>
              <a:rPr lang="en-US" sz="2800" b="1" dirty="0">
                <a:latin typeface="Arial" panose="020B0604020202020204" pitchFamily="34" charset="0"/>
                <a:cs typeface="Arial" panose="020B0604020202020204" pitchFamily="34" charset="0"/>
              </a:rPr>
              <a:t>2. No gradient information required</a:t>
            </a:r>
            <a:br>
              <a:rPr lang="en-US" sz="2800" dirty="0">
                <a:latin typeface="Arial" panose="020B0604020202020204" pitchFamily="34" charset="0"/>
                <a:cs typeface="Arial" panose="020B0604020202020204" pitchFamily="34" charset="0"/>
              </a:rPr>
            </a:br>
            <a:r>
              <a:rPr lang="en-US" sz="2800" dirty="0">
                <a:latin typeface="Arial" panose="020B0604020202020204" pitchFamily="34" charset="0"/>
                <a:cs typeface="Arial" panose="020B0604020202020204" pitchFamily="34" charset="0"/>
              </a:rPr>
              <a:t>Since it does not rely on gradient information, it is well suited for non-differentiable functions.</a:t>
            </a:r>
          </a:p>
          <a:p>
            <a:r>
              <a:rPr lang="en-US" sz="2800" b="1" dirty="0">
                <a:latin typeface="Arial" panose="020B0604020202020204" pitchFamily="34" charset="0"/>
                <a:cs typeface="Arial" panose="020B0604020202020204" pitchFamily="34" charset="0"/>
              </a:rPr>
              <a:t>3. Tendency to converge to local minima</a:t>
            </a:r>
            <a:br>
              <a:rPr lang="en-US" sz="2800" dirty="0">
                <a:latin typeface="Arial" panose="020B0604020202020204" pitchFamily="34" charset="0"/>
                <a:cs typeface="Arial" panose="020B0604020202020204" pitchFamily="34" charset="0"/>
              </a:rPr>
            </a:br>
            <a:r>
              <a:rPr lang="en-US" sz="2800" dirty="0">
                <a:latin typeface="Arial" panose="020B0604020202020204" pitchFamily="34" charset="0"/>
                <a:cs typeface="Arial" panose="020B0604020202020204" pitchFamily="34" charset="0"/>
              </a:rPr>
              <a:t>The algorithm often converges to local optima, and its effectiveness may be limited in large-scale or highly complex optimization problems.</a:t>
            </a:r>
          </a:p>
          <a:p>
            <a:r>
              <a:rPr lang="en-US" sz="2800" b="1" dirty="0">
                <a:latin typeface="Arial" panose="020B0604020202020204" pitchFamily="34" charset="0"/>
                <a:cs typeface="Arial" panose="020B0604020202020204" pitchFamily="34" charset="0"/>
              </a:rPr>
              <a:t>4. Sensitivity to initialization and parameters</a:t>
            </a:r>
            <a:br>
              <a:rPr lang="en-US" sz="2800" dirty="0">
                <a:latin typeface="Arial" panose="020B0604020202020204" pitchFamily="34" charset="0"/>
                <a:cs typeface="Arial" panose="020B0604020202020204" pitchFamily="34" charset="0"/>
              </a:rPr>
            </a:br>
            <a:r>
              <a:rPr lang="en-US" sz="2800" dirty="0">
                <a:latin typeface="Arial" panose="020B0604020202020204" pitchFamily="34" charset="0"/>
                <a:cs typeface="Arial" panose="020B0604020202020204" pitchFamily="34" charset="0"/>
              </a:rPr>
              <a:t>The performance strongly depends on the initial simplex configuration and parameter settings, requiring careful tuning.</a:t>
            </a:r>
          </a:p>
        </p:txBody>
      </p:sp>
      <p:sp>
        <p:nvSpPr>
          <p:cNvPr id="9" name="TextBox 8">
            <a:extLst>
              <a:ext uri="{FF2B5EF4-FFF2-40B4-BE49-F238E27FC236}">
                <a16:creationId xmlns:a16="http://schemas.microsoft.com/office/drawing/2014/main" id="{85969BFE-BA89-3D02-1CB7-E55EDC6E373D}"/>
              </a:ext>
            </a:extLst>
          </p:cNvPr>
          <p:cNvSpPr txBox="1"/>
          <p:nvPr/>
        </p:nvSpPr>
        <p:spPr>
          <a:xfrm>
            <a:off x="331705" y="1482435"/>
            <a:ext cx="6733309"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Algorithm to find a minimum of a function</a:t>
            </a:r>
          </a:p>
        </p:txBody>
      </p:sp>
    </p:spTree>
    <p:extLst>
      <p:ext uri="{BB962C8B-B14F-4D97-AF65-F5344CB8AC3E}">
        <p14:creationId xmlns:p14="http://schemas.microsoft.com/office/powerpoint/2010/main" val="6822147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5DE16D-C4C9-B12A-BFE4-CC8E7BE1303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0D37471-9CED-7996-BCCC-4597924C2CE3}"/>
              </a:ext>
            </a:extLst>
          </p:cNvPr>
          <p:cNvSpPr txBox="1"/>
          <p:nvPr/>
        </p:nvSpPr>
        <p:spPr>
          <a:xfrm>
            <a:off x="4378099" y="128016"/>
            <a:ext cx="5373830" cy="707886"/>
          </a:xfrm>
          <a:prstGeom prst="rect">
            <a:avLst/>
          </a:prstGeom>
          <a:noFill/>
        </p:spPr>
        <p:txBody>
          <a:bodyPr wrap="square">
            <a:spAutoFit/>
          </a:bodyPr>
          <a:lstStyle/>
          <a:p>
            <a:r>
              <a:rPr lang="en-US" altLang="ja-JP" sz="4000" dirty="0">
                <a:latin typeface="Arial" panose="020B0604020202020204" pitchFamily="34" charset="0"/>
                <a:cs typeface="Arial" panose="020B0604020202020204" pitchFamily="34" charset="0"/>
              </a:rPr>
              <a:t>Nelder-Mead algorithm</a:t>
            </a:r>
            <a:endParaRPr lang="ja-JP" altLang="en-US" sz="4000" dirty="0">
              <a:latin typeface="Arial" panose="020B0604020202020204" pitchFamily="34" charset="0"/>
              <a:cs typeface="Arial" panose="020B0604020202020204" pitchFamily="34" charset="0"/>
            </a:endParaRPr>
          </a:p>
        </p:txBody>
      </p:sp>
      <p:sp>
        <p:nvSpPr>
          <p:cNvPr id="17" name="矢印: 右 20">
            <a:extLst>
              <a:ext uri="{FF2B5EF4-FFF2-40B4-BE49-F238E27FC236}">
                <a16:creationId xmlns:a16="http://schemas.microsoft.com/office/drawing/2014/main" id="{8E9C4811-7599-62D9-6DF4-FD873DD033CB}"/>
              </a:ext>
            </a:extLst>
          </p:cNvPr>
          <p:cNvSpPr/>
          <p:nvPr/>
        </p:nvSpPr>
        <p:spPr>
          <a:xfrm>
            <a:off x="6645446" y="3700273"/>
            <a:ext cx="1451242" cy="935963"/>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sp>
        <p:nvSpPr>
          <p:cNvPr id="21" name="テキスト ボックス 26">
            <a:extLst>
              <a:ext uri="{FF2B5EF4-FFF2-40B4-BE49-F238E27FC236}">
                <a16:creationId xmlns:a16="http://schemas.microsoft.com/office/drawing/2014/main" id="{01010BC6-708A-C13A-6A56-D166130B3187}"/>
              </a:ext>
            </a:extLst>
          </p:cNvPr>
          <p:cNvSpPr txBox="1"/>
          <p:nvPr/>
        </p:nvSpPr>
        <p:spPr>
          <a:xfrm>
            <a:off x="13240460" y="6622258"/>
            <a:ext cx="1250663"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Re(ω)</a:t>
            </a:r>
            <a:endParaRPr kumimoji="1" lang="ja-JP" altLang="en-US" sz="2800" dirty="0">
              <a:latin typeface="Arial" panose="020B0604020202020204" pitchFamily="34" charset="0"/>
              <a:cs typeface="Arial" panose="020B0604020202020204" pitchFamily="34" charset="0"/>
            </a:endParaRPr>
          </a:p>
        </p:txBody>
      </p:sp>
      <p:sp>
        <p:nvSpPr>
          <p:cNvPr id="28" name="テキスト ボックス 33">
            <a:extLst>
              <a:ext uri="{FF2B5EF4-FFF2-40B4-BE49-F238E27FC236}">
                <a16:creationId xmlns:a16="http://schemas.microsoft.com/office/drawing/2014/main" id="{194C50E1-D173-FFDC-71AB-6E5FDEDAC741}"/>
              </a:ext>
            </a:extLst>
          </p:cNvPr>
          <p:cNvSpPr txBox="1"/>
          <p:nvPr/>
        </p:nvSpPr>
        <p:spPr>
          <a:xfrm>
            <a:off x="350275" y="7705280"/>
            <a:ext cx="7610300"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Worst vertex (highest function value) → reflection / expansion / contraction / shrinkage</a:t>
            </a:r>
            <a:endParaRPr kumimoji="1" lang="ja-JP" altLang="en-US" sz="2800" dirty="0">
              <a:latin typeface="Arial" panose="020B0604020202020204" pitchFamily="34" charset="0"/>
              <a:cs typeface="Arial" panose="020B0604020202020204" pitchFamily="34" charset="0"/>
            </a:endParaRPr>
          </a:p>
        </p:txBody>
      </p:sp>
      <p:cxnSp>
        <p:nvCxnSpPr>
          <p:cNvPr id="29" name="直線矢印コネクタ 36">
            <a:extLst>
              <a:ext uri="{FF2B5EF4-FFF2-40B4-BE49-F238E27FC236}">
                <a16:creationId xmlns:a16="http://schemas.microsoft.com/office/drawing/2014/main" id="{54E17175-6DA1-BD3D-E80B-D3A3776800D1}"/>
              </a:ext>
            </a:extLst>
          </p:cNvPr>
          <p:cNvCxnSpPr>
            <a:cxnSpLocks/>
            <a:endCxn id="22" idx="2"/>
          </p:cNvCxnSpPr>
          <p:nvPr/>
        </p:nvCxnSpPr>
        <p:spPr>
          <a:xfrm>
            <a:off x="3140299" y="3716146"/>
            <a:ext cx="7208728" cy="3173595"/>
          </a:xfrm>
          <a:prstGeom prst="straightConnector1">
            <a:avLst/>
          </a:prstGeom>
          <a:ln w="57150">
            <a:solidFill>
              <a:schemeClr val="tx1"/>
            </a:solidFill>
            <a:prstDash val="sysDot"/>
            <a:tailEnd type="triangle"/>
          </a:ln>
        </p:spPr>
        <p:style>
          <a:lnRef idx="2">
            <a:schemeClr val="accent1"/>
          </a:lnRef>
          <a:fillRef idx="0">
            <a:schemeClr val="accent1"/>
          </a:fillRef>
          <a:effectRef idx="1">
            <a:schemeClr val="accent1"/>
          </a:effectRef>
          <a:fontRef idx="minor">
            <a:schemeClr val="tx1"/>
          </a:fontRef>
        </p:style>
      </p:cxnSp>
      <p:sp>
        <p:nvSpPr>
          <p:cNvPr id="31" name="テキスト ボックス 16">
            <a:extLst>
              <a:ext uri="{FF2B5EF4-FFF2-40B4-BE49-F238E27FC236}">
                <a16:creationId xmlns:a16="http://schemas.microsoft.com/office/drawing/2014/main" id="{647B418C-CE7F-5538-F302-1DADE6F1BF8D}"/>
              </a:ext>
            </a:extLst>
          </p:cNvPr>
          <p:cNvSpPr txBox="1"/>
          <p:nvPr/>
        </p:nvSpPr>
        <p:spPr>
          <a:xfrm>
            <a:off x="1120460" y="5939776"/>
            <a:ext cx="4416617"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Center of mass of 2 and 3</a:t>
            </a:r>
            <a:endParaRPr kumimoji="1" lang="ja-JP" altLang="en-US" sz="2800" dirty="0">
              <a:latin typeface="Arial" panose="020B0604020202020204" pitchFamily="34" charset="0"/>
              <a:cs typeface="Arial" panose="020B0604020202020204" pitchFamily="34" charset="0"/>
            </a:endParaRPr>
          </a:p>
        </p:txBody>
      </p:sp>
      <p:grpSp>
        <p:nvGrpSpPr>
          <p:cNvPr id="37" name="Group 36">
            <a:extLst>
              <a:ext uri="{FF2B5EF4-FFF2-40B4-BE49-F238E27FC236}">
                <a16:creationId xmlns:a16="http://schemas.microsoft.com/office/drawing/2014/main" id="{71BDB3B9-A61C-2803-CE85-5EDAD174B763}"/>
              </a:ext>
            </a:extLst>
          </p:cNvPr>
          <p:cNvGrpSpPr/>
          <p:nvPr/>
        </p:nvGrpSpPr>
        <p:grpSpPr>
          <a:xfrm>
            <a:off x="350275" y="1551842"/>
            <a:ext cx="7351123" cy="5605518"/>
            <a:chOff x="490381" y="4830115"/>
            <a:chExt cx="4807240" cy="3665708"/>
          </a:xfrm>
        </p:grpSpPr>
        <p:sp>
          <p:nvSpPr>
            <p:cNvPr id="2" name="テキスト ボックス 9">
              <a:extLst>
                <a:ext uri="{FF2B5EF4-FFF2-40B4-BE49-F238E27FC236}">
                  <a16:creationId xmlns:a16="http://schemas.microsoft.com/office/drawing/2014/main" id="{BDA06957-7F25-274C-826F-93C771061F4A}"/>
                </a:ext>
              </a:extLst>
            </p:cNvPr>
            <p:cNvSpPr txBox="1"/>
            <p:nvPr/>
          </p:nvSpPr>
          <p:spPr>
            <a:xfrm>
              <a:off x="490381" y="4830115"/>
              <a:ext cx="791251" cy="342158"/>
            </a:xfrm>
            <a:prstGeom prst="rect">
              <a:avLst/>
            </a:prstGeom>
            <a:noFill/>
          </p:spPr>
          <p:txBody>
            <a:bodyPr wrap="square" rtlCol="0">
              <a:spAutoFit/>
            </a:bodyPr>
            <a:lstStyle/>
            <a:p>
              <a:r>
                <a:rPr kumimoji="1" lang="en-US" altLang="ja-JP" sz="2800" dirty="0" err="1">
                  <a:latin typeface="Arial" panose="020B0604020202020204" pitchFamily="34" charset="0"/>
                  <a:cs typeface="Arial" panose="020B0604020202020204" pitchFamily="34" charset="0"/>
                </a:rPr>
                <a:t>Im</a:t>
              </a:r>
              <a:r>
                <a:rPr kumimoji="1" lang="en-US" altLang="ja-JP" sz="2800" dirty="0">
                  <a:latin typeface="Arial" panose="020B0604020202020204" pitchFamily="34" charset="0"/>
                  <a:cs typeface="Arial" panose="020B0604020202020204" pitchFamily="34" charset="0"/>
                </a:rPr>
                <a:t>(ω)</a:t>
              </a:r>
              <a:endParaRPr kumimoji="1" lang="ja-JP" altLang="en-US" sz="2800" dirty="0">
                <a:latin typeface="Arial" panose="020B0604020202020204" pitchFamily="34" charset="0"/>
                <a:cs typeface="Arial" panose="020B0604020202020204" pitchFamily="34" charset="0"/>
              </a:endParaRPr>
            </a:p>
          </p:txBody>
        </p:sp>
        <p:grpSp>
          <p:nvGrpSpPr>
            <p:cNvPr id="3" name="グループ化 21">
              <a:extLst>
                <a:ext uri="{FF2B5EF4-FFF2-40B4-BE49-F238E27FC236}">
                  <a16:creationId xmlns:a16="http://schemas.microsoft.com/office/drawing/2014/main" id="{0A28E11E-5131-0F89-FD5F-2AC3D024FD0E}"/>
                </a:ext>
              </a:extLst>
            </p:cNvPr>
            <p:cNvGrpSpPr/>
            <p:nvPr/>
          </p:nvGrpSpPr>
          <p:grpSpPr>
            <a:xfrm>
              <a:off x="994042" y="5327117"/>
              <a:ext cx="4303579" cy="3168706"/>
              <a:chOff x="828368" y="3677265"/>
              <a:chExt cx="3586316" cy="2640589"/>
            </a:xfrm>
          </p:grpSpPr>
          <p:sp>
            <p:nvSpPr>
              <p:cNvPr id="4" name="二等辺三角形 3">
                <a:extLst>
                  <a:ext uri="{FF2B5EF4-FFF2-40B4-BE49-F238E27FC236}">
                    <a16:creationId xmlns:a16="http://schemas.microsoft.com/office/drawing/2014/main" id="{B8A11879-7387-FF4B-0D65-15534323CF13}"/>
                  </a:ext>
                </a:extLst>
              </p:cNvPr>
              <p:cNvSpPr/>
              <p:nvPr/>
            </p:nvSpPr>
            <p:spPr>
              <a:xfrm>
                <a:off x="1101213" y="4424516"/>
                <a:ext cx="1553497" cy="953729"/>
              </a:xfrm>
              <a:prstGeom prst="triangl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cxnSp>
            <p:nvCxnSpPr>
              <p:cNvPr id="5" name="直線矢印コネクタ 5">
                <a:extLst>
                  <a:ext uri="{FF2B5EF4-FFF2-40B4-BE49-F238E27FC236}">
                    <a16:creationId xmlns:a16="http://schemas.microsoft.com/office/drawing/2014/main" id="{A87760DE-18E6-4478-EBDA-D7FA8483D474}"/>
                  </a:ext>
                </a:extLst>
              </p:cNvPr>
              <p:cNvCxnSpPr>
                <a:cxnSpLocks/>
              </p:cNvCxnSpPr>
              <p:nvPr/>
            </p:nvCxnSpPr>
            <p:spPr>
              <a:xfrm flipV="1">
                <a:off x="828368" y="3677265"/>
                <a:ext cx="0" cy="238923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 name="直線矢印コネクタ 8">
                <a:extLst>
                  <a:ext uri="{FF2B5EF4-FFF2-40B4-BE49-F238E27FC236}">
                    <a16:creationId xmlns:a16="http://schemas.microsoft.com/office/drawing/2014/main" id="{F976981A-F54B-CD96-98B5-1DCD64901E91}"/>
                  </a:ext>
                </a:extLst>
              </p:cNvPr>
              <p:cNvCxnSpPr>
                <a:cxnSpLocks/>
              </p:cNvCxnSpPr>
              <p:nvPr/>
            </p:nvCxnSpPr>
            <p:spPr>
              <a:xfrm>
                <a:off x="828368" y="6066503"/>
                <a:ext cx="254409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テキスト ボックス 10">
                <a:extLst>
                  <a:ext uri="{FF2B5EF4-FFF2-40B4-BE49-F238E27FC236}">
                    <a16:creationId xmlns:a16="http://schemas.microsoft.com/office/drawing/2014/main" id="{75B6BCFB-64E4-770E-13E3-2540CAC06272}"/>
                  </a:ext>
                </a:extLst>
              </p:cNvPr>
              <p:cNvSpPr txBox="1"/>
              <p:nvPr/>
            </p:nvSpPr>
            <p:spPr>
              <a:xfrm>
                <a:off x="3372465" y="5881837"/>
                <a:ext cx="1042219" cy="436017"/>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Re(ω)</a:t>
                </a:r>
                <a:endParaRPr kumimoji="1" lang="ja-JP" altLang="en-US" sz="2800" dirty="0">
                  <a:latin typeface="Arial" panose="020B0604020202020204" pitchFamily="34" charset="0"/>
                  <a:cs typeface="Arial" panose="020B0604020202020204" pitchFamily="34" charset="0"/>
                </a:endParaRPr>
              </a:p>
            </p:txBody>
          </p:sp>
          <p:sp>
            <p:nvSpPr>
              <p:cNvPr id="11" name="楕円 12">
                <a:extLst>
                  <a:ext uri="{FF2B5EF4-FFF2-40B4-BE49-F238E27FC236}">
                    <a16:creationId xmlns:a16="http://schemas.microsoft.com/office/drawing/2014/main" id="{DF915F41-95F0-4B8F-ACE1-6B4364D8762A}"/>
                  </a:ext>
                </a:extLst>
              </p:cNvPr>
              <p:cNvSpPr/>
              <p:nvPr/>
            </p:nvSpPr>
            <p:spPr>
              <a:xfrm>
                <a:off x="1818967" y="4361680"/>
                <a:ext cx="117987" cy="125672"/>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dirty="0"/>
              </a:p>
            </p:txBody>
          </p:sp>
          <p:sp>
            <p:nvSpPr>
              <p:cNvPr id="12" name="楕円 13">
                <a:extLst>
                  <a:ext uri="{FF2B5EF4-FFF2-40B4-BE49-F238E27FC236}">
                    <a16:creationId xmlns:a16="http://schemas.microsoft.com/office/drawing/2014/main" id="{2A7E9627-CB6F-264B-0F04-6AA975D9169A}"/>
                  </a:ext>
                </a:extLst>
              </p:cNvPr>
              <p:cNvSpPr/>
              <p:nvPr/>
            </p:nvSpPr>
            <p:spPr>
              <a:xfrm>
                <a:off x="2594217" y="5291627"/>
                <a:ext cx="117987" cy="125672"/>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sp>
            <p:nvSpPr>
              <p:cNvPr id="13" name="楕円 14">
                <a:extLst>
                  <a:ext uri="{FF2B5EF4-FFF2-40B4-BE49-F238E27FC236}">
                    <a16:creationId xmlns:a16="http://schemas.microsoft.com/office/drawing/2014/main" id="{1B6B860B-2A07-5F59-8CB9-EE9C79A975BB}"/>
                  </a:ext>
                </a:extLst>
              </p:cNvPr>
              <p:cNvSpPr/>
              <p:nvPr/>
            </p:nvSpPr>
            <p:spPr>
              <a:xfrm>
                <a:off x="1011309" y="5306375"/>
                <a:ext cx="117987" cy="125672"/>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sp>
            <p:nvSpPr>
              <p:cNvPr id="14" name="テキスト ボックス 15">
                <a:extLst>
                  <a:ext uri="{FF2B5EF4-FFF2-40B4-BE49-F238E27FC236}">
                    <a16:creationId xmlns:a16="http://schemas.microsoft.com/office/drawing/2014/main" id="{2089BF59-2DCC-A05B-335C-5A1B575882C6}"/>
                  </a:ext>
                </a:extLst>
              </p:cNvPr>
              <p:cNvSpPr txBox="1"/>
              <p:nvPr/>
            </p:nvSpPr>
            <p:spPr>
              <a:xfrm>
                <a:off x="1779564" y="4109973"/>
                <a:ext cx="205247" cy="251587"/>
              </a:xfrm>
              <a:prstGeom prst="rect">
                <a:avLst/>
              </a:prstGeom>
              <a:noFill/>
            </p:spPr>
            <p:txBody>
              <a:bodyPr wrap="square" rtlCol="0">
                <a:spAutoFit/>
              </a:bodyPr>
              <a:lstStyle/>
              <a:p>
                <a:r>
                  <a:rPr kumimoji="1" lang="en-US" altLang="ja-JP" sz="2400" dirty="0">
                    <a:latin typeface="Arial" panose="020B0604020202020204" pitchFamily="34" charset="0"/>
                    <a:cs typeface="Arial" panose="020B0604020202020204" pitchFamily="34" charset="0"/>
                  </a:rPr>
                  <a:t>1</a:t>
                </a:r>
                <a:endParaRPr kumimoji="1" lang="ja-JP" altLang="en-US" sz="2400" dirty="0">
                  <a:latin typeface="Arial" panose="020B0604020202020204" pitchFamily="34" charset="0"/>
                  <a:cs typeface="Arial" panose="020B0604020202020204" pitchFamily="34" charset="0"/>
                </a:endParaRPr>
              </a:p>
            </p:txBody>
          </p:sp>
          <p:sp>
            <p:nvSpPr>
              <p:cNvPr id="15" name="テキスト ボックス 18">
                <a:extLst>
                  <a:ext uri="{FF2B5EF4-FFF2-40B4-BE49-F238E27FC236}">
                    <a16:creationId xmlns:a16="http://schemas.microsoft.com/office/drawing/2014/main" id="{6E0A7F5A-620F-D19E-FC35-A131029023AB}"/>
                  </a:ext>
                </a:extLst>
              </p:cNvPr>
              <p:cNvSpPr txBox="1"/>
              <p:nvPr/>
            </p:nvSpPr>
            <p:spPr>
              <a:xfrm>
                <a:off x="843116" y="5328528"/>
                <a:ext cx="224910" cy="251587"/>
              </a:xfrm>
              <a:prstGeom prst="rect">
                <a:avLst/>
              </a:prstGeom>
              <a:noFill/>
            </p:spPr>
            <p:txBody>
              <a:bodyPr wrap="square" rtlCol="0">
                <a:spAutoFit/>
              </a:bodyPr>
              <a:lstStyle/>
              <a:p>
                <a:r>
                  <a:rPr lang="en-US" altLang="ja-JP" sz="2400" dirty="0">
                    <a:latin typeface="Arial" panose="020B0604020202020204" pitchFamily="34" charset="0"/>
                    <a:cs typeface="Arial" panose="020B0604020202020204" pitchFamily="34" charset="0"/>
                  </a:rPr>
                  <a:t>2</a:t>
                </a:r>
                <a:endParaRPr kumimoji="1" lang="ja-JP" altLang="en-US" sz="2400" dirty="0">
                  <a:latin typeface="Arial" panose="020B0604020202020204" pitchFamily="34" charset="0"/>
                  <a:cs typeface="Arial" panose="020B0604020202020204" pitchFamily="34" charset="0"/>
                </a:endParaRPr>
              </a:p>
            </p:txBody>
          </p:sp>
          <p:sp>
            <p:nvSpPr>
              <p:cNvPr id="16" name="テキスト ボックス 19">
                <a:extLst>
                  <a:ext uri="{FF2B5EF4-FFF2-40B4-BE49-F238E27FC236}">
                    <a16:creationId xmlns:a16="http://schemas.microsoft.com/office/drawing/2014/main" id="{33E48B33-9ED6-F231-80E8-796FB430EB36}"/>
                  </a:ext>
                </a:extLst>
              </p:cNvPr>
              <p:cNvSpPr txBox="1"/>
              <p:nvPr/>
            </p:nvSpPr>
            <p:spPr>
              <a:xfrm>
                <a:off x="2687897" y="5327840"/>
                <a:ext cx="737419" cy="384721"/>
              </a:xfrm>
              <a:prstGeom prst="rect">
                <a:avLst/>
              </a:prstGeom>
              <a:noFill/>
            </p:spPr>
            <p:txBody>
              <a:bodyPr wrap="square" rtlCol="0">
                <a:spAutoFit/>
              </a:bodyPr>
              <a:lstStyle/>
              <a:p>
                <a:r>
                  <a:rPr lang="en-US" altLang="ja-JP" sz="2400" dirty="0">
                    <a:latin typeface="Arial" panose="020B0604020202020204" pitchFamily="34" charset="0"/>
                    <a:cs typeface="Arial" panose="020B0604020202020204" pitchFamily="34" charset="0"/>
                  </a:rPr>
                  <a:t>3</a:t>
                </a:r>
                <a:endParaRPr kumimoji="1" lang="ja-JP" altLang="en-US" sz="2400" dirty="0">
                  <a:latin typeface="Arial" panose="020B0604020202020204" pitchFamily="34" charset="0"/>
                  <a:cs typeface="Arial" panose="020B0604020202020204" pitchFamily="34" charset="0"/>
                </a:endParaRPr>
              </a:p>
            </p:txBody>
          </p:sp>
        </p:grpSp>
        <p:sp>
          <p:nvSpPr>
            <p:cNvPr id="30" name="楕円 11">
              <a:extLst>
                <a:ext uri="{FF2B5EF4-FFF2-40B4-BE49-F238E27FC236}">
                  <a16:creationId xmlns:a16="http://schemas.microsoft.com/office/drawing/2014/main" id="{CFC7BB7F-9D0D-0C79-ECC7-201860E6A023}"/>
                </a:ext>
              </a:extLst>
            </p:cNvPr>
            <p:cNvSpPr/>
            <p:nvPr/>
          </p:nvSpPr>
          <p:spPr>
            <a:xfrm>
              <a:off x="2177600" y="7301740"/>
              <a:ext cx="141584" cy="150806"/>
            </a:xfrm>
            <a:prstGeom prst="ellipse">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cxnSp>
          <p:nvCxnSpPr>
            <p:cNvPr id="32" name="直線コネクタ 22">
              <a:extLst>
                <a:ext uri="{FF2B5EF4-FFF2-40B4-BE49-F238E27FC236}">
                  <a16:creationId xmlns:a16="http://schemas.microsoft.com/office/drawing/2014/main" id="{435CDA9E-BCF4-527E-4B33-5507943831A8}"/>
                </a:ext>
              </a:extLst>
            </p:cNvPr>
            <p:cNvCxnSpPr>
              <a:cxnSpLocks/>
              <a:stCxn id="11" idx="4"/>
              <a:endCxn id="30" idx="0"/>
            </p:cNvCxnSpPr>
            <p:nvPr/>
          </p:nvCxnSpPr>
          <p:spPr>
            <a:xfrm flipH="1">
              <a:off x="2248393" y="6299223"/>
              <a:ext cx="5161" cy="1002517"/>
            </a:xfrm>
            <a:prstGeom prst="line">
              <a:avLst/>
            </a:prstGeom>
            <a:ln w="28575"/>
          </p:spPr>
          <p:style>
            <a:lnRef idx="2">
              <a:schemeClr val="accent1"/>
            </a:lnRef>
            <a:fillRef idx="0">
              <a:schemeClr val="accent1"/>
            </a:fillRef>
            <a:effectRef idx="1">
              <a:schemeClr val="accent1"/>
            </a:effectRef>
            <a:fontRef idx="minor">
              <a:schemeClr val="tx1"/>
            </a:fontRef>
          </p:style>
        </p:cxnSp>
      </p:grpSp>
      <p:grpSp>
        <p:nvGrpSpPr>
          <p:cNvPr id="39" name="Group 38">
            <a:extLst>
              <a:ext uri="{FF2B5EF4-FFF2-40B4-BE49-F238E27FC236}">
                <a16:creationId xmlns:a16="http://schemas.microsoft.com/office/drawing/2014/main" id="{41BD5E51-1AAC-EBF9-0B99-8530B3E2B841}"/>
              </a:ext>
            </a:extLst>
          </p:cNvPr>
          <p:cNvGrpSpPr/>
          <p:nvPr/>
        </p:nvGrpSpPr>
        <p:grpSpPr>
          <a:xfrm>
            <a:off x="7598783" y="1476838"/>
            <a:ext cx="5547857" cy="6440255"/>
            <a:chOff x="9553597" y="4799288"/>
            <a:chExt cx="3706681" cy="4302918"/>
          </a:xfrm>
        </p:grpSpPr>
        <p:sp>
          <p:nvSpPr>
            <p:cNvPr id="18" name="二等辺三角形 23">
              <a:extLst>
                <a:ext uri="{FF2B5EF4-FFF2-40B4-BE49-F238E27FC236}">
                  <a16:creationId xmlns:a16="http://schemas.microsoft.com/office/drawing/2014/main" id="{6DE1C2BC-A870-5646-6623-65F596E87976}"/>
                </a:ext>
              </a:extLst>
            </p:cNvPr>
            <p:cNvSpPr/>
            <p:nvPr/>
          </p:nvSpPr>
          <p:spPr>
            <a:xfrm flipV="1">
              <a:off x="10534776" y="7439087"/>
              <a:ext cx="1864196" cy="901312"/>
            </a:xfrm>
            <a:prstGeom prst="triangle">
              <a:avLst>
                <a:gd name="adj" fmla="val 49367"/>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cxnSp>
          <p:nvCxnSpPr>
            <p:cNvPr id="19" name="直線矢印コネクタ 24">
              <a:extLst>
                <a:ext uri="{FF2B5EF4-FFF2-40B4-BE49-F238E27FC236}">
                  <a16:creationId xmlns:a16="http://schemas.microsoft.com/office/drawing/2014/main" id="{BAF09573-44FE-3DF1-619B-12176122D41A}"/>
                </a:ext>
              </a:extLst>
            </p:cNvPr>
            <p:cNvCxnSpPr>
              <a:cxnSpLocks/>
            </p:cNvCxnSpPr>
            <p:nvPr/>
          </p:nvCxnSpPr>
          <p:spPr>
            <a:xfrm flipV="1">
              <a:off x="10207362" y="5397910"/>
              <a:ext cx="0" cy="2867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0" name="直線矢印コネクタ 25">
              <a:extLst>
                <a:ext uri="{FF2B5EF4-FFF2-40B4-BE49-F238E27FC236}">
                  <a16:creationId xmlns:a16="http://schemas.microsoft.com/office/drawing/2014/main" id="{28DC83FF-C5F1-B78A-1C3E-E0DD9AB76AFF}"/>
                </a:ext>
              </a:extLst>
            </p:cNvPr>
            <p:cNvCxnSpPr>
              <a:cxnSpLocks/>
            </p:cNvCxnSpPr>
            <p:nvPr/>
          </p:nvCxnSpPr>
          <p:spPr>
            <a:xfrm>
              <a:off x="10207362" y="8264996"/>
              <a:ext cx="3052916"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2" name="楕円 27">
              <a:extLst>
                <a:ext uri="{FF2B5EF4-FFF2-40B4-BE49-F238E27FC236}">
                  <a16:creationId xmlns:a16="http://schemas.microsoft.com/office/drawing/2014/main" id="{D35F0A14-108F-33F9-08E5-E5212E01CEF0}"/>
                </a:ext>
              </a:extLst>
            </p:cNvPr>
            <p:cNvSpPr/>
            <p:nvPr/>
          </p:nvSpPr>
          <p:spPr>
            <a:xfrm>
              <a:off x="11391113" y="8340400"/>
              <a:ext cx="141584" cy="150806"/>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sp>
          <p:nvSpPr>
            <p:cNvPr id="23" name="楕円 28">
              <a:extLst>
                <a:ext uri="{FF2B5EF4-FFF2-40B4-BE49-F238E27FC236}">
                  <a16:creationId xmlns:a16="http://schemas.microsoft.com/office/drawing/2014/main" id="{26EA0252-85E1-2E8F-12D8-12533A4D5DCE}"/>
                </a:ext>
              </a:extLst>
            </p:cNvPr>
            <p:cNvSpPr/>
            <p:nvPr/>
          </p:nvSpPr>
          <p:spPr>
            <a:xfrm>
              <a:off x="12373481" y="7354459"/>
              <a:ext cx="141584" cy="150806"/>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sp>
          <p:nvSpPr>
            <p:cNvPr id="24" name="楕円 29">
              <a:extLst>
                <a:ext uri="{FF2B5EF4-FFF2-40B4-BE49-F238E27FC236}">
                  <a16:creationId xmlns:a16="http://schemas.microsoft.com/office/drawing/2014/main" id="{D64C2B81-46E5-5875-675C-7E0C405C6EE8}"/>
                </a:ext>
              </a:extLst>
            </p:cNvPr>
            <p:cNvSpPr/>
            <p:nvPr/>
          </p:nvSpPr>
          <p:spPr>
            <a:xfrm>
              <a:off x="10410111" y="7354926"/>
              <a:ext cx="141584" cy="150806"/>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sp>
          <p:nvSpPr>
            <p:cNvPr id="25" name="テキスト ボックス 30">
              <a:extLst>
                <a:ext uri="{FF2B5EF4-FFF2-40B4-BE49-F238E27FC236}">
                  <a16:creationId xmlns:a16="http://schemas.microsoft.com/office/drawing/2014/main" id="{08CCE574-9847-07D5-71B4-8A200D38E0B9}"/>
                </a:ext>
              </a:extLst>
            </p:cNvPr>
            <p:cNvSpPr txBox="1"/>
            <p:nvPr/>
          </p:nvSpPr>
          <p:spPr>
            <a:xfrm>
              <a:off x="11213579" y="8578986"/>
              <a:ext cx="555273"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1’</a:t>
              </a:r>
              <a:endParaRPr kumimoji="1" lang="ja-JP" altLang="en-US" sz="2800" dirty="0">
                <a:latin typeface="Arial" panose="020B0604020202020204" pitchFamily="34" charset="0"/>
                <a:cs typeface="Arial" panose="020B0604020202020204" pitchFamily="34" charset="0"/>
              </a:endParaRPr>
            </a:p>
          </p:txBody>
        </p:sp>
        <p:sp>
          <p:nvSpPr>
            <p:cNvPr id="26" name="テキスト ボックス 31">
              <a:extLst>
                <a:ext uri="{FF2B5EF4-FFF2-40B4-BE49-F238E27FC236}">
                  <a16:creationId xmlns:a16="http://schemas.microsoft.com/office/drawing/2014/main" id="{0B4C0AC1-7028-D214-EF24-F40C8CF86DEC}"/>
                </a:ext>
              </a:extLst>
            </p:cNvPr>
            <p:cNvSpPr txBox="1"/>
            <p:nvPr/>
          </p:nvSpPr>
          <p:spPr>
            <a:xfrm>
              <a:off x="10230961" y="7407463"/>
              <a:ext cx="276125" cy="349578"/>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2</a:t>
              </a:r>
              <a:endParaRPr kumimoji="1" lang="ja-JP" altLang="en-US" sz="2800" dirty="0">
                <a:latin typeface="Arial" panose="020B0604020202020204" pitchFamily="34" charset="0"/>
                <a:cs typeface="Arial" panose="020B0604020202020204" pitchFamily="34" charset="0"/>
              </a:endParaRPr>
            </a:p>
          </p:txBody>
        </p:sp>
        <p:sp>
          <p:nvSpPr>
            <p:cNvPr id="27" name="テキスト ボックス 32">
              <a:extLst>
                <a:ext uri="{FF2B5EF4-FFF2-40B4-BE49-F238E27FC236}">
                  <a16:creationId xmlns:a16="http://schemas.microsoft.com/office/drawing/2014/main" id="{808D6DAE-9AC7-B5FA-9493-706D9C2A9757}"/>
                </a:ext>
              </a:extLst>
            </p:cNvPr>
            <p:cNvSpPr txBox="1"/>
            <p:nvPr/>
          </p:nvSpPr>
          <p:spPr>
            <a:xfrm>
              <a:off x="12473877" y="7419869"/>
              <a:ext cx="286862" cy="349578"/>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3</a:t>
              </a:r>
              <a:endParaRPr kumimoji="1" lang="ja-JP" altLang="en-US" sz="2800" dirty="0">
                <a:latin typeface="Arial" panose="020B0604020202020204" pitchFamily="34" charset="0"/>
                <a:cs typeface="Arial" panose="020B0604020202020204" pitchFamily="34" charset="0"/>
              </a:endParaRPr>
            </a:p>
          </p:txBody>
        </p:sp>
        <p:sp>
          <p:nvSpPr>
            <p:cNvPr id="33" name="楕円 35">
              <a:extLst>
                <a:ext uri="{FF2B5EF4-FFF2-40B4-BE49-F238E27FC236}">
                  <a16:creationId xmlns:a16="http://schemas.microsoft.com/office/drawing/2014/main" id="{89E7BF68-027C-919E-49B4-11870F7AF544}"/>
                </a:ext>
              </a:extLst>
            </p:cNvPr>
            <p:cNvSpPr/>
            <p:nvPr/>
          </p:nvSpPr>
          <p:spPr>
            <a:xfrm>
              <a:off x="11396079" y="7354459"/>
              <a:ext cx="141584" cy="150806"/>
            </a:xfrm>
            <a:prstGeom prst="ellipse">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a:p>
          </p:txBody>
        </p:sp>
        <p:sp>
          <p:nvSpPr>
            <p:cNvPr id="34" name="楕円 38">
              <a:extLst>
                <a:ext uri="{FF2B5EF4-FFF2-40B4-BE49-F238E27FC236}">
                  <a16:creationId xmlns:a16="http://schemas.microsoft.com/office/drawing/2014/main" id="{CB421EC6-A3B2-768A-32C0-A7242D08E66C}"/>
                </a:ext>
              </a:extLst>
            </p:cNvPr>
            <p:cNvSpPr/>
            <p:nvPr/>
          </p:nvSpPr>
          <p:spPr>
            <a:xfrm>
              <a:off x="11403070" y="6230701"/>
              <a:ext cx="141584" cy="150806"/>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694" dirty="0"/>
            </a:p>
          </p:txBody>
        </p:sp>
        <p:cxnSp>
          <p:nvCxnSpPr>
            <p:cNvPr id="35" name="直線コネクタ 39">
              <a:extLst>
                <a:ext uri="{FF2B5EF4-FFF2-40B4-BE49-F238E27FC236}">
                  <a16:creationId xmlns:a16="http://schemas.microsoft.com/office/drawing/2014/main" id="{4680017A-C4EE-8EB2-3CE7-26121DF90595}"/>
                </a:ext>
              </a:extLst>
            </p:cNvPr>
            <p:cNvCxnSpPr>
              <a:cxnSpLocks/>
            </p:cNvCxnSpPr>
            <p:nvPr/>
          </p:nvCxnSpPr>
          <p:spPr>
            <a:xfrm flipH="1">
              <a:off x="11463930" y="6378865"/>
              <a:ext cx="5161" cy="1002517"/>
            </a:xfrm>
            <a:prstGeom prst="line">
              <a:avLst/>
            </a:prstGeom>
            <a:ln w="28575"/>
          </p:spPr>
          <p:style>
            <a:lnRef idx="2">
              <a:schemeClr val="accent1"/>
            </a:lnRef>
            <a:fillRef idx="0">
              <a:schemeClr val="accent1"/>
            </a:fillRef>
            <a:effectRef idx="1">
              <a:schemeClr val="accent1"/>
            </a:effectRef>
            <a:fontRef idx="minor">
              <a:schemeClr val="tx1"/>
            </a:fontRef>
          </p:style>
        </p:cxnSp>
        <p:cxnSp>
          <p:nvCxnSpPr>
            <p:cNvPr id="36" name="直線コネクタ 40">
              <a:extLst>
                <a:ext uri="{FF2B5EF4-FFF2-40B4-BE49-F238E27FC236}">
                  <a16:creationId xmlns:a16="http://schemas.microsoft.com/office/drawing/2014/main" id="{6F8E16A2-4AD5-39B6-F0ED-A99026637997}"/>
                </a:ext>
              </a:extLst>
            </p:cNvPr>
            <p:cNvCxnSpPr>
              <a:cxnSpLocks/>
            </p:cNvCxnSpPr>
            <p:nvPr/>
          </p:nvCxnSpPr>
          <p:spPr>
            <a:xfrm flipH="1">
              <a:off x="11458767" y="7337882"/>
              <a:ext cx="5161" cy="1002517"/>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38" name="テキスト ボックス 9">
              <a:extLst>
                <a:ext uri="{FF2B5EF4-FFF2-40B4-BE49-F238E27FC236}">
                  <a16:creationId xmlns:a16="http://schemas.microsoft.com/office/drawing/2014/main" id="{7A17D1C8-3805-BE24-F696-6DEE6532C8B2}"/>
                </a:ext>
              </a:extLst>
            </p:cNvPr>
            <p:cNvSpPr txBox="1"/>
            <p:nvPr/>
          </p:nvSpPr>
          <p:spPr>
            <a:xfrm>
              <a:off x="9553597" y="4799288"/>
              <a:ext cx="1209963" cy="523220"/>
            </a:xfrm>
            <a:prstGeom prst="rect">
              <a:avLst/>
            </a:prstGeom>
            <a:noFill/>
          </p:spPr>
          <p:txBody>
            <a:bodyPr wrap="square" rtlCol="0">
              <a:spAutoFit/>
            </a:bodyPr>
            <a:lstStyle/>
            <a:p>
              <a:r>
                <a:rPr kumimoji="1" lang="en-US" altLang="ja-JP" sz="2800" dirty="0" err="1">
                  <a:latin typeface="Arial" panose="020B0604020202020204" pitchFamily="34" charset="0"/>
                  <a:cs typeface="Arial" panose="020B0604020202020204" pitchFamily="34" charset="0"/>
                </a:rPr>
                <a:t>Im</a:t>
              </a:r>
              <a:r>
                <a:rPr kumimoji="1" lang="en-US" altLang="ja-JP" sz="2800" dirty="0">
                  <a:latin typeface="Arial" panose="020B0604020202020204" pitchFamily="34" charset="0"/>
                  <a:cs typeface="Arial" panose="020B0604020202020204" pitchFamily="34" charset="0"/>
                </a:rPr>
                <a:t>(ω)</a:t>
              </a:r>
              <a:endParaRPr kumimoji="1" lang="ja-JP" altLang="en-US" sz="2800" dirty="0">
                <a:latin typeface="Arial" panose="020B0604020202020204" pitchFamily="34" charset="0"/>
                <a:cs typeface="Arial" panose="020B0604020202020204" pitchFamily="34" charset="0"/>
              </a:endParaRPr>
            </a:p>
          </p:txBody>
        </p:sp>
      </p:grpSp>
      <p:cxnSp>
        <p:nvCxnSpPr>
          <p:cNvPr id="44" name="Straight Arrow Connector 43">
            <a:extLst>
              <a:ext uri="{FF2B5EF4-FFF2-40B4-BE49-F238E27FC236}">
                <a16:creationId xmlns:a16="http://schemas.microsoft.com/office/drawing/2014/main" id="{3A95F72E-8CB8-E1B2-835D-86939FED5AA9}"/>
              </a:ext>
            </a:extLst>
          </p:cNvPr>
          <p:cNvCxnSpPr/>
          <p:nvPr/>
        </p:nvCxnSpPr>
        <p:spPr>
          <a:xfrm flipV="1">
            <a:off x="3052873" y="5551393"/>
            <a:ext cx="0" cy="504412"/>
          </a:xfrm>
          <a:prstGeom prst="straightConnector1">
            <a:avLst/>
          </a:prstGeom>
          <a:ln w="38100">
            <a:solidFill>
              <a:schemeClr val="accent6"/>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13054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81C20F-AB4F-D9FC-4B74-AA8E1E9877E3}"/>
            </a:ext>
          </a:extLst>
        </p:cNvPr>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29EA1B3D-B903-9D4D-BB59-6D29CB7C0C28}"/>
              </a:ext>
            </a:extLst>
          </p:cNvPr>
          <p:cNvSpPr>
            <a:spLocks noGrp="1"/>
          </p:cNvSpPr>
          <p:nvPr>
            <p:ph idx="1"/>
          </p:nvPr>
        </p:nvSpPr>
        <p:spPr>
          <a:xfrm>
            <a:off x="305752" y="1541782"/>
            <a:ext cx="3480436" cy="502702"/>
          </a:xfrm>
        </p:spPr>
        <p:txBody>
          <a:bodyPr>
            <a:normAutofit/>
          </a:bodyPr>
          <a:lstStyle/>
          <a:p>
            <a:pPr marL="0" indent="0">
              <a:buNone/>
            </a:pPr>
            <a:r>
              <a:rPr lang="en-US" altLang="ja-JP" sz="2800" dirty="0">
                <a:latin typeface="Arial" panose="020B0604020202020204" pitchFamily="34" charset="0"/>
                <a:cs typeface="Arial" panose="020B0604020202020204" pitchFamily="34" charset="0"/>
              </a:rPr>
              <a:t>Cu(010) 50 atoms:</a:t>
            </a:r>
          </a:p>
        </p:txBody>
      </p:sp>
      <p:grpSp>
        <p:nvGrpSpPr>
          <p:cNvPr id="2" name="Group 1">
            <a:extLst>
              <a:ext uri="{FF2B5EF4-FFF2-40B4-BE49-F238E27FC236}">
                <a16:creationId xmlns:a16="http://schemas.microsoft.com/office/drawing/2014/main" id="{3E5DC7DB-6EB9-4881-4B4C-79413ADC0037}"/>
              </a:ext>
            </a:extLst>
          </p:cNvPr>
          <p:cNvGrpSpPr/>
          <p:nvPr/>
        </p:nvGrpSpPr>
        <p:grpSpPr>
          <a:xfrm rot="20034302">
            <a:off x="2640558" y="5711545"/>
            <a:ext cx="2112140" cy="1881228"/>
            <a:chOff x="8961004" y="2774819"/>
            <a:chExt cx="5514024" cy="4911198"/>
          </a:xfrm>
        </p:grpSpPr>
        <p:cxnSp>
          <p:nvCxnSpPr>
            <p:cNvPr id="4" name="Straight Arrow Connector 3">
              <a:extLst>
                <a:ext uri="{FF2B5EF4-FFF2-40B4-BE49-F238E27FC236}">
                  <a16:creationId xmlns:a16="http://schemas.microsoft.com/office/drawing/2014/main" id="{F6D8E15C-FD78-21ED-3865-CF4DE245D7BE}"/>
                </a:ext>
              </a:extLst>
            </p:cNvPr>
            <p:cNvCxnSpPr>
              <a:cxnSpLocks/>
            </p:cNvCxnSpPr>
            <p:nvPr/>
          </p:nvCxnSpPr>
          <p:spPr>
            <a:xfrm rot="1565698" flipH="1" flipV="1">
              <a:off x="11865122" y="2774819"/>
              <a:ext cx="995492" cy="4339297"/>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 name="Straight Arrow Connector 4">
              <a:extLst>
                <a:ext uri="{FF2B5EF4-FFF2-40B4-BE49-F238E27FC236}">
                  <a16:creationId xmlns:a16="http://schemas.microsoft.com/office/drawing/2014/main" id="{BC9E9D93-39FB-52C1-C5C2-9E904267A994}"/>
                </a:ext>
              </a:extLst>
            </p:cNvPr>
            <p:cNvCxnSpPr>
              <a:cxnSpLocks/>
            </p:cNvCxnSpPr>
            <p:nvPr/>
          </p:nvCxnSpPr>
          <p:spPr>
            <a:xfrm rot="1565698" flipV="1">
              <a:off x="12281403" y="5293470"/>
              <a:ext cx="2193625" cy="2392547"/>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5264B9FA-21DD-95C9-5394-027E7CD4D972}"/>
                </a:ext>
              </a:extLst>
            </p:cNvPr>
            <p:cNvCxnSpPr>
              <a:cxnSpLocks/>
            </p:cNvCxnSpPr>
            <p:nvPr/>
          </p:nvCxnSpPr>
          <p:spPr>
            <a:xfrm rot="1565698" flipH="1" flipV="1">
              <a:off x="8961004" y="6014336"/>
              <a:ext cx="3143183" cy="407156"/>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pic>
        <p:nvPicPr>
          <p:cNvPr id="14" name="図 13" descr="グラフ, バブル チャート">
            <a:extLst>
              <a:ext uri="{FF2B5EF4-FFF2-40B4-BE49-F238E27FC236}">
                <a16:creationId xmlns:a16="http://schemas.microsoft.com/office/drawing/2014/main" id="{7D65B64F-2251-FE21-53B2-EBBCC268C609}"/>
              </a:ext>
            </a:extLst>
          </p:cNvPr>
          <p:cNvPicPr>
            <a:picLocks noChangeAspect="1"/>
          </p:cNvPicPr>
          <p:nvPr/>
        </p:nvPicPr>
        <p:blipFill>
          <a:blip r:embed="rId2">
            <a:extLst>
              <a:ext uri="{28A0092B-C50C-407E-A947-70E740481C1C}">
                <a14:useLocalDpi xmlns:a14="http://schemas.microsoft.com/office/drawing/2010/main" val="0"/>
              </a:ext>
            </a:extLst>
          </a:blip>
          <a:srcRect l="19026" t="21133" r="28384" b="25748"/>
          <a:stretch>
            <a:fillRect/>
          </a:stretch>
        </p:blipFill>
        <p:spPr>
          <a:xfrm>
            <a:off x="4991729" y="3476151"/>
            <a:ext cx="4329113" cy="4047218"/>
          </a:xfrm>
          <a:prstGeom prst="rect">
            <a:avLst/>
          </a:prstGeom>
        </p:spPr>
      </p:pic>
      <p:sp>
        <p:nvSpPr>
          <p:cNvPr id="13" name="object 11">
            <a:extLst>
              <a:ext uri="{FF2B5EF4-FFF2-40B4-BE49-F238E27FC236}">
                <a16:creationId xmlns:a16="http://schemas.microsoft.com/office/drawing/2014/main" id="{9B7EEA1A-3E45-44B5-DB74-FA632FC31DC5}"/>
              </a:ext>
            </a:extLst>
          </p:cNvPr>
          <p:cNvSpPr txBox="1"/>
          <p:nvPr/>
        </p:nvSpPr>
        <p:spPr>
          <a:xfrm>
            <a:off x="3473496" y="5085299"/>
            <a:ext cx="625384" cy="443711"/>
          </a:xfrm>
          <a:prstGeom prst="rect">
            <a:avLst/>
          </a:prstGeom>
        </p:spPr>
        <p:txBody>
          <a:bodyPr vert="horz" wrap="square" lIns="0" tIns="12700" rIns="0" bIns="0" rtlCol="0">
            <a:spAutoFit/>
          </a:bodyPr>
          <a:lstStyle/>
          <a:p>
            <a:pPr marL="12700">
              <a:lnSpc>
                <a:spcPct val="100000"/>
              </a:lnSpc>
              <a:spcBef>
                <a:spcPts val="100"/>
              </a:spcBef>
            </a:pPr>
            <a:r>
              <a:rPr sz="2800" spc="-20" dirty="0">
                <a:latin typeface="Arial" panose="020B0604020202020204" pitchFamily="34" charset="0"/>
                <a:cs typeface="Arial" panose="020B0604020202020204" pitchFamily="34" charset="0"/>
              </a:rPr>
              <a:t>z</a:t>
            </a:r>
            <a:endParaRPr sz="2800" dirty="0">
              <a:latin typeface="Arial" panose="020B0604020202020204" pitchFamily="34" charset="0"/>
              <a:cs typeface="Arial" panose="020B0604020202020204" pitchFamily="34" charset="0"/>
            </a:endParaRPr>
          </a:p>
        </p:txBody>
      </p:sp>
      <p:sp>
        <p:nvSpPr>
          <p:cNvPr id="15" name="object 11">
            <a:extLst>
              <a:ext uri="{FF2B5EF4-FFF2-40B4-BE49-F238E27FC236}">
                <a16:creationId xmlns:a16="http://schemas.microsoft.com/office/drawing/2014/main" id="{0DC35480-92E4-4CD5-D6E0-D8BC0D78BD76}"/>
              </a:ext>
            </a:extLst>
          </p:cNvPr>
          <p:cNvSpPr txBox="1"/>
          <p:nvPr/>
        </p:nvSpPr>
        <p:spPr>
          <a:xfrm>
            <a:off x="2551458" y="6663246"/>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x</a:t>
            </a:r>
            <a:endParaRPr sz="2800" dirty="0">
              <a:latin typeface="Arial" panose="020B0604020202020204" pitchFamily="34" charset="0"/>
              <a:cs typeface="Arial" panose="020B0604020202020204" pitchFamily="34" charset="0"/>
            </a:endParaRPr>
          </a:p>
        </p:txBody>
      </p:sp>
      <p:sp>
        <p:nvSpPr>
          <p:cNvPr id="16" name="object 11">
            <a:extLst>
              <a:ext uri="{FF2B5EF4-FFF2-40B4-BE49-F238E27FC236}">
                <a16:creationId xmlns:a16="http://schemas.microsoft.com/office/drawing/2014/main" id="{F85CB3F2-C0AC-178D-5C98-524B073FADC5}"/>
              </a:ext>
            </a:extLst>
          </p:cNvPr>
          <p:cNvSpPr txBox="1"/>
          <p:nvPr/>
        </p:nvSpPr>
        <p:spPr>
          <a:xfrm>
            <a:off x="4900055" y="5894214"/>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y</a:t>
            </a:r>
            <a:endParaRPr sz="28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6C7C452F-B4B3-5D29-A41D-B200A64323F6}"/>
              </a:ext>
            </a:extLst>
          </p:cNvPr>
          <p:cNvSpPr txBox="1"/>
          <p:nvPr/>
        </p:nvSpPr>
        <p:spPr>
          <a:xfrm>
            <a:off x="4378099" y="128016"/>
            <a:ext cx="5373830" cy="707886"/>
          </a:xfrm>
          <a:prstGeom prst="rect">
            <a:avLst/>
          </a:prstGeom>
          <a:noFill/>
        </p:spPr>
        <p:txBody>
          <a:bodyPr wrap="square">
            <a:spAutoFit/>
          </a:bodyPr>
          <a:lstStyle/>
          <a:p>
            <a:r>
              <a:rPr lang="en-US" altLang="ja-JP" sz="4000" dirty="0">
                <a:latin typeface="Arial" panose="020B0604020202020204" pitchFamily="34" charset="0"/>
                <a:cs typeface="Arial" panose="020B0604020202020204" pitchFamily="34" charset="0"/>
              </a:rPr>
              <a:t>Nelder-Mead algorithm</a:t>
            </a:r>
            <a:endParaRPr lang="ja-JP" altLang="en-US" sz="4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071776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8620FA-6907-A115-ADF8-5ED54E979B7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4267965-78CE-12F0-4B7B-B2CD03FCE16C}"/>
              </a:ext>
            </a:extLst>
          </p:cNvPr>
          <p:cNvSpPr txBox="1"/>
          <p:nvPr/>
        </p:nvSpPr>
        <p:spPr>
          <a:xfrm>
            <a:off x="4378099" y="128016"/>
            <a:ext cx="5373830" cy="707886"/>
          </a:xfrm>
          <a:prstGeom prst="rect">
            <a:avLst/>
          </a:prstGeom>
          <a:noFill/>
        </p:spPr>
        <p:txBody>
          <a:bodyPr wrap="square">
            <a:spAutoFit/>
          </a:bodyPr>
          <a:lstStyle/>
          <a:p>
            <a:r>
              <a:rPr lang="en-US" altLang="ja-JP" sz="4000" dirty="0">
                <a:latin typeface="Arial" panose="020B0604020202020204" pitchFamily="34" charset="0"/>
                <a:cs typeface="Arial" panose="020B0604020202020204" pitchFamily="34" charset="0"/>
              </a:rPr>
              <a:t>Nelder-Mead algorithm</a:t>
            </a:r>
            <a:endParaRPr lang="ja-JP" altLang="en-US" sz="4000" dirty="0">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E3ED461B-DB9A-9A75-ABBE-C0175EBC90F3}"/>
              </a:ext>
            </a:extLst>
          </p:cNvPr>
          <p:cNvGrpSpPr/>
          <p:nvPr/>
        </p:nvGrpSpPr>
        <p:grpSpPr>
          <a:xfrm>
            <a:off x="1456004" y="2199123"/>
            <a:ext cx="10516463" cy="7729239"/>
            <a:chOff x="1270267" y="1684773"/>
            <a:chExt cx="10516463" cy="7729239"/>
          </a:xfrm>
        </p:grpSpPr>
        <p:pic>
          <p:nvPicPr>
            <p:cNvPr id="3" name="nelder_mead_spectral_radius_G_1.gif">
              <a:hlinkClick r:id="" action="ppaction://media"/>
              <a:extLst>
                <a:ext uri="{FF2B5EF4-FFF2-40B4-BE49-F238E27FC236}">
                  <a16:creationId xmlns:a16="http://schemas.microsoft.com/office/drawing/2014/main" id="{3530C805-87EA-64BD-43BA-43DFA9A2B8EC}"/>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11516" t="11436" r="8940" b="9466"/>
            <a:stretch>
              <a:fillRect/>
            </a:stretch>
          </p:blipFill>
          <p:spPr>
            <a:xfrm>
              <a:off x="2516914" y="1843937"/>
              <a:ext cx="8789390" cy="6555091"/>
            </a:xfrm>
            <a:prstGeom prst="rect">
              <a:avLst/>
            </a:prstGeom>
          </p:spPr>
        </p:pic>
        <p:sp>
          <p:nvSpPr>
            <p:cNvPr id="4" name="TextBox 3">
              <a:extLst>
                <a:ext uri="{FF2B5EF4-FFF2-40B4-BE49-F238E27FC236}">
                  <a16:creationId xmlns:a16="http://schemas.microsoft.com/office/drawing/2014/main" id="{EA15EDF8-4FFD-BEC5-A84D-72A906D8C26D}"/>
                </a:ext>
              </a:extLst>
            </p:cNvPr>
            <p:cNvSpPr txBox="1"/>
            <p:nvPr/>
          </p:nvSpPr>
          <p:spPr>
            <a:xfrm>
              <a:off x="1601399" y="7971937"/>
              <a:ext cx="963827" cy="609398"/>
            </a:xfrm>
            <a:prstGeom prst="rect">
              <a:avLst/>
            </a:prstGeom>
            <a:noFill/>
          </p:spPr>
          <p:txBody>
            <a:bodyPr wrap="square" rtlCol="0">
              <a:spAutoFit/>
            </a:bodyPr>
            <a:lstStyle/>
            <a:p>
              <a:r>
                <a:rPr lang="en-US" sz="3360" dirty="0">
                  <a:latin typeface="Arial" panose="020B0604020202020204" pitchFamily="34" charset="0"/>
                  <a:cs typeface="Arial" panose="020B0604020202020204" pitchFamily="34" charset="0"/>
                </a:rPr>
                <a:t>-1.0</a:t>
              </a:r>
            </a:p>
          </p:txBody>
        </p:sp>
        <p:sp>
          <p:nvSpPr>
            <p:cNvPr id="5" name="TextBox 4">
              <a:extLst>
                <a:ext uri="{FF2B5EF4-FFF2-40B4-BE49-F238E27FC236}">
                  <a16:creationId xmlns:a16="http://schemas.microsoft.com/office/drawing/2014/main" id="{B93E0CBA-38B1-7D1D-6FBD-5B3D98C2F999}"/>
                </a:ext>
              </a:extLst>
            </p:cNvPr>
            <p:cNvSpPr txBox="1"/>
            <p:nvPr/>
          </p:nvSpPr>
          <p:spPr>
            <a:xfrm>
              <a:off x="5050290" y="8314135"/>
              <a:ext cx="917744" cy="609398"/>
            </a:xfrm>
            <a:prstGeom prst="rect">
              <a:avLst/>
            </a:prstGeom>
            <a:noFill/>
          </p:spPr>
          <p:txBody>
            <a:bodyPr wrap="square" rtlCol="0">
              <a:spAutoFit/>
            </a:bodyPr>
            <a:lstStyle/>
            <a:p>
              <a:r>
                <a:rPr lang="en-US" sz="3360" dirty="0">
                  <a:latin typeface="Arial" panose="020B0604020202020204" pitchFamily="34" charset="0"/>
                  <a:cs typeface="Arial" panose="020B0604020202020204" pitchFamily="34" charset="0"/>
                </a:rPr>
                <a:t>0.0</a:t>
              </a:r>
            </a:p>
          </p:txBody>
        </p:sp>
        <p:sp>
          <p:nvSpPr>
            <p:cNvPr id="7" name="TextBox 6">
              <a:extLst>
                <a:ext uri="{FF2B5EF4-FFF2-40B4-BE49-F238E27FC236}">
                  <a16:creationId xmlns:a16="http://schemas.microsoft.com/office/drawing/2014/main" id="{603DBC35-ED24-9FB8-413D-EB4CAFBBFCA8}"/>
                </a:ext>
              </a:extLst>
            </p:cNvPr>
            <p:cNvSpPr txBox="1"/>
            <p:nvPr/>
          </p:nvSpPr>
          <p:spPr>
            <a:xfrm>
              <a:off x="2187835" y="8353661"/>
              <a:ext cx="963838" cy="609398"/>
            </a:xfrm>
            <a:prstGeom prst="rect">
              <a:avLst/>
            </a:prstGeom>
            <a:noFill/>
          </p:spPr>
          <p:txBody>
            <a:bodyPr wrap="square" rtlCol="0">
              <a:spAutoFit/>
            </a:bodyPr>
            <a:lstStyle/>
            <a:p>
              <a:r>
                <a:rPr lang="en-US" sz="3360" dirty="0">
                  <a:latin typeface="Arial" panose="020B0604020202020204" pitchFamily="34" charset="0"/>
                  <a:cs typeface="Arial" panose="020B0604020202020204" pitchFamily="34" charset="0"/>
                </a:rPr>
                <a:t>-1.0</a:t>
              </a:r>
            </a:p>
          </p:txBody>
        </p:sp>
        <p:sp>
          <p:nvSpPr>
            <p:cNvPr id="10" name="TextBox 9">
              <a:extLst>
                <a:ext uri="{FF2B5EF4-FFF2-40B4-BE49-F238E27FC236}">
                  <a16:creationId xmlns:a16="http://schemas.microsoft.com/office/drawing/2014/main" id="{74C9CC97-2BCE-34B4-006E-BD87069B7566}"/>
                </a:ext>
              </a:extLst>
            </p:cNvPr>
            <p:cNvSpPr txBox="1"/>
            <p:nvPr/>
          </p:nvSpPr>
          <p:spPr>
            <a:xfrm>
              <a:off x="1792842" y="4751303"/>
              <a:ext cx="915500" cy="609398"/>
            </a:xfrm>
            <a:prstGeom prst="rect">
              <a:avLst/>
            </a:prstGeom>
            <a:noFill/>
          </p:spPr>
          <p:txBody>
            <a:bodyPr wrap="square" rtlCol="0">
              <a:spAutoFit/>
            </a:bodyPr>
            <a:lstStyle/>
            <a:p>
              <a:r>
                <a:rPr lang="en-US" sz="3360" dirty="0"/>
                <a:t>0.0</a:t>
              </a:r>
            </a:p>
          </p:txBody>
        </p:sp>
        <p:sp>
          <p:nvSpPr>
            <p:cNvPr id="11" name="TextBox 10">
              <a:extLst>
                <a:ext uri="{FF2B5EF4-FFF2-40B4-BE49-F238E27FC236}">
                  <a16:creationId xmlns:a16="http://schemas.microsoft.com/office/drawing/2014/main" id="{984E738D-A07A-2CB2-5102-435E1D51B7FC}"/>
                </a:ext>
              </a:extLst>
            </p:cNvPr>
            <p:cNvSpPr txBox="1"/>
            <p:nvPr/>
          </p:nvSpPr>
          <p:spPr>
            <a:xfrm>
              <a:off x="10868987" y="8353661"/>
              <a:ext cx="917743" cy="609398"/>
            </a:xfrm>
            <a:prstGeom prst="rect">
              <a:avLst/>
            </a:prstGeom>
            <a:noFill/>
          </p:spPr>
          <p:txBody>
            <a:bodyPr wrap="square" rtlCol="0">
              <a:spAutoFit/>
            </a:bodyPr>
            <a:lstStyle/>
            <a:p>
              <a:r>
                <a:rPr lang="en-US" sz="3360" dirty="0">
                  <a:latin typeface="Arial" panose="020B0604020202020204" pitchFamily="34" charset="0"/>
                  <a:cs typeface="Arial" panose="020B0604020202020204" pitchFamily="34" charset="0"/>
                </a:rPr>
                <a:t>2.0</a:t>
              </a:r>
            </a:p>
          </p:txBody>
        </p:sp>
        <p:cxnSp>
          <p:nvCxnSpPr>
            <p:cNvPr id="12" name="Straight Connector 11">
              <a:extLst>
                <a:ext uri="{FF2B5EF4-FFF2-40B4-BE49-F238E27FC236}">
                  <a16:creationId xmlns:a16="http://schemas.microsoft.com/office/drawing/2014/main" id="{A08F4DB4-690C-A99B-1BD6-5F9C74D0BE81}"/>
                </a:ext>
              </a:extLst>
            </p:cNvPr>
            <p:cNvCxnSpPr>
              <a:cxnSpLocks/>
            </p:cNvCxnSpPr>
            <p:nvPr/>
          </p:nvCxnSpPr>
          <p:spPr>
            <a:xfrm>
              <a:off x="5496463" y="1882037"/>
              <a:ext cx="0" cy="6426892"/>
            </a:xfrm>
            <a:prstGeom prst="line">
              <a:avLst/>
            </a:prstGeom>
            <a:ln w="38100">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5C8D0AFB-1DB9-8CEC-2B1A-EE29803C1ACF}"/>
                </a:ext>
              </a:extLst>
            </p:cNvPr>
            <p:cNvCxnSpPr>
              <a:cxnSpLocks/>
            </p:cNvCxnSpPr>
            <p:nvPr/>
          </p:nvCxnSpPr>
          <p:spPr>
            <a:xfrm>
              <a:off x="2658941" y="5026281"/>
              <a:ext cx="8514917" cy="16794"/>
            </a:xfrm>
            <a:prstGeom prst="line">
              <a:avLst/>
            </a:prstGeom>
            <a:ln w="38100">
              <a:solidFill>
                <a:schemeClr val="tx1"/>
              </a:solidFill>
              <a:prstDash val="sysDot"/>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B491FF8D-E065-38A5-5881-ACD9208D5ACC}"/>
                </a:ext>
              </a:extLst>
            </p:cNvPr>
            <p:cNvSpPr txBox="1"/>
            <p:nvPr/>
          </p:nvSpPr>
          <p:spPr>
            <a:xfrm>
              <a:off x="8039625" y="8353661"/>
              <a:ext cx="917744" cy="609398"/>
            </a:xfrm>
            <a:prstGeom prst="rect">
              <a:avLst/>
            </a:prstGeom>
            <a:noFill/>
          </p:spPr>
          <p:txBody>
            <a:bodyPr wrap="square" rtlCol="0">
              <a:spAutoFit/>
            </a:bodyPr>
            <a:lstStyle/>
            <a:p>
              <a:r>
                <a:rPr lang="en-US" sz="3360" dirty="0">
                  <a:latin typeface="Arial" panose="020B0604020202020204" pitchFamily="34" charset="0"/>
                  <a:cs typeface="Arial" panose="020B0604020202020204" pitchFamily="34" charset="0"/>
                </a:rPr>
                <a:t>1.0</a:t>
              </a:r>
            </a:p>
          </p:txBody>
        </p:sp>
        <p:sp>
          <p:nvSpPr>
            <p:cNvPr id="15" name="Oval 14">
              <a:extLst>
                <a:ext uri="{FF2B5EF4-FFF2-40B4-BE49-F238E27FC236}">
                  <a16:creationId xmlns:a16="http://schemas.microsoft.com/office/drawing/2014/main" id="{833EF90A-6FF3-8B9B-8B3C-3A458EBA7979}"/>
                </a:ext>
              </a:extLst>
            </p:cNvPr>
            <p:cNvSpPr/>
            <p:nvPr/>
          </p:nvSpPr>
          <p:spPr>
            <a:xfrm>
              <a:off x="2667888" y="1889799"/>
              <a:ext cx="5642676" cy="6396070"/>
            </a:xfrm>
            <a:prstGeom prst="ellipse">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694"/>
            </a:p>
          </p:txBody>
        </p:sp>
        <p:sp>
          <p:nvSpPr>
            <p:cNvPr id="16" name="TextBox 15">
              <a:extLst>
                <a:ext uri="{FF2B5EF4-FFF2-40B4-BE49-F238E27FC236}">
                  <a16:creationId xmlns:a16="http://schemas.microsoft.com/office/drawing/2014/main" id="{11FD5B8F-ACE7-EE51-1A53-72213B408B2B}"/>
                </a:ext>
              </a:extLst>
            </p:cNvPr>
            <p:cNvSpPr txBox="1"/>
            <p:nvPr/>
          </p:nvSpPr>
          <p:spPr>
            <a:xfrm>
              <a:off x="1729711" y="1684773"/>
              <a:ext cx="915500" cy="609398"/>
            </a:xfrm>
            <a:prstGeom prst="rect">
              <a:avLst/>
            </a:prstGeom>
            <a:noFill/>
          </p:spPr>
          <p:txBody>
            <a:bodyPr wrap="square" rtlCol="0">
              <a:spAutoFit/>
            </a:bodyPr>
            <a:lstStyle/>
            <a:p>
              <a:r>
                <a:rPr lang="en-US" sz="3360" dirty="0">
                  <a:latin typeface="Arial" panose="020B0604020202020204" pitchFamily="34" charset="0"/>
                  <a:cs typeface="Arial" panose="020B0604020202020204" pitchFamily="34" charset="0"/>
                </a:rPr>
                <a:t>1.0</a:t>
              </a:r>
            </a:p>
          </p:txBody>
        </p:sp>
        <p:sp>
          <p:nvSpPr>
            <p:cNvPr id="17" name="TextBox 16">
              <a:extLst>
                <a:ext uri="{FF2B5EF4-FFF2-40B4-BE49-F238E27FC236}">
                  <a16:creationId xmlns:a16="http://schemas.microsoft.com/office/drawing/2014/main" id="{83F4F3C8-89D4-5267-A499-AFBA5D60F93F}"/>
                </a:ext>
              </a:extLst>
            </p:cNvPr>
            <p:cNvSpPr txBox="1"/>
            <p:nvPr/>
          </p:nvSpPr>
          <p:spPr>
            <a:xfrm rot="16200000">
              <a:off x="58370" y="4721581"/>
              <a:ext cx="3033191" cy="609398"/>
            </a:xfrm>
            <a:prstGeom prst="rect">
              <a:avLst/>
            </a:prstGeom>
            <a:noFill/>
          </p:spPr>
          <p:txBody>
            <a:bodyPr wrap="square" rtlCol="0">
              <a:spAutoFit/>
            </a:bodyPr>
            <a:lstStyle/>
            <a:p>
              <a:r>
                <a:rPr lang="en-US" sz="3360" dirty="0">
                  <a:latin typeface="Arial" panose="020B0604020202020204" pitchFamily="34" charset="0"/>
                  <a:cs typeface="Arial" panose="020B0604020202020204" pitchFamily="34" charset="0"/>
                </a:rPr>
                <a:t>Imaginary part</a:t>
              </a:r>
            </a:p>
          </p:txBody>
        </p:sp>
        <p:sp>
          <p:nvSpPr>
            <p:cNvPr id="18" name="TextBox 17">
              <a:extLst>
                <a:ext uri="{FF2B5EF4-FFF2-40B4-BE49-F238E27FC236}">
                  <a16:creationId xmlns:a16="http://schemas.microsoft.com/office/drawing/2014/main" id="{E707283F-0A40-CF51-0FFC-BB287F2A8AC3}"/>
                </a:ext>
              </a:extLst>
            </p:cNvPr>
            <p:cNvSpPr txBox="1"/>
            <p:nvPr/>
          </p:nvSpPr>
          <p:spPr>
            <a:xfrm>
              <a:off x="5530324" y="8804614"/>
              <a:ext cx="2028289" cy="609398"/>
            </a:xfrm>
            <a:prstGeom prst="rect">
              <a:avLst/>
            </a:prstGeom>
            <a:noFill/>
          </p:spPr>
          <p:txBody>
            <a:bodyPr wrap="square" rtlCol="0">
              <a:spAutoFit/>
            </a:bodyPr>
            <a:lstStyle/>
            <a:p>
              <a:r>
                <a:rPr lang="en-US" sz="3360" dirty="0">
                  <a:latin typeface="Arial" panose="020B0604020202020204" pitchFamily="34" charset="0"/>
                  <a:cs typeface="Arial" panose="020B0604020202020204" pitchFamily="34" charset="0"/>
                </a:rPr>
                <a:t>Real part</a:t>
              </a:r>
            </a:p>
          </p:txBody>
        </p:sp>
      </p:grpSp>
    </p:spTree>
    <p:extLst>
      <p:ext uri="{BB962C8B-B14F-4D97-AF65-F5344CB8AC3E}">
        <p14:creationId xmlns:p14="http://schemas.microsoft.com/office/powerpoint/2010/main" val="7677557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コンテンツ プレースホルダー 9"/>
              <p:cNvSpPr>
                <a:spLocks noGrp="1"/>
              </p:cNvSpPr>
              <p:nvPr>
                <p:ph idx="1"/>
              </p:nvPr>
            </p:nvSpPr>
            <p:spPr>
              <a:xfrm>
                <a:off x="1005840" y="1356044"/>
                <a:ext cx="12618720" cy="5222556"/>
              </a:xfrm>
            </p:spPr>
            <p:txBody>
              <a:bodyPr>
                <a:normAutofit/>
              </a:bodyPr>
              <a:lstStyle/>
              <a:p>
                <a:r>
                  <a:rPr lang="en-US" altLang="ja-JP" dirty="0">
                    <a:latin typeface="Arial" panose="020B0604020202020204" pitchFamily="34" charset="0"/>
                    <a:cs typeface="Arial" panose="020B0604020202020204" pitchFamily="34" charset="0"/>
                  </a:rPr>
                  <a:t>Energy Source</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The energy of X-ray source should be higher than the orbital energy</a:t>
                </a:r>
              </a:p>
              <a:p>
                <a:pPr marL="0" indent="0">
                  <a:buNone/>
                </a:pPr>
                <a:endParaRPr lang="en-US" altLang="ja-JP" sz="3000" dirty="0"/>
              </a:p>
              <a:p>
                <a:pPr marL="0" indent="0">
                  <a:buNone/>
                </a:pPr>
                <a14:m>
                  <m:oMathPara xmlns:m="http://schemas.openxmlformats.org/officeDocument/2006/math">
                    <m:oMathParaPr>
                      <m:jc m:val="centerGroup"/>
                    </m:oMathParaPr>
                    <m:oMath xmlns:m="http://schemas.openxmlformats.org/officeDocument/2006/math">
                      <m:sSub>
                        <m:sSubPr>
                          <m:ctrlPr>
                            <a:rPr lang="en-US" altLang="ja-JP" sz="3500" i="1" smtClean="0">
                              <a:latin typeface="Cambria Math" panose="02040503050406030204" pitchFamily="18" charset="0"/>
                            </a:rPr>
                          </m:ctrlPr>
                        </m:sSubPr>
                        <m:e>
                          <m:r>
                            <a:rPr lang="en-US" altLang="ja-JP" sz="3500" b="0" i="1" smtClean="0">
                              <a:latin typeface="Cambria Math" panose="02040503050406030204" pitchFamily="18" charset="0"/>
                            </a:rPr>
                            <m:t>𝐸</m:t>
                          </m:r>
                        </m:e>
                        <m:sub>
                          <m:r>
                            <a:rPr lang="en-US" altLang="ja-JP" sz="3500" b="0" i="1" smtClean="0">
                              <a:latin typeface="Cambria Math" panose="02040503050406030204" pitchFamily="18" charset="0"/>
                            </a:rPr>
                            <m:t>𝑒</m:t>
                          </m:r>
                        </m:sub>
                      </m:sSub>
                      <m:r>
                        <a:rPr lang="en-US" altLang="ja-JP" sz="3500" b="0" i="1" smtClean="0">
                          <a:latin typeface="Cambria Math" panose="02040503050406030204" pitchFamily="18" charset="0"/>
                        </a:rPr>
                        <m:t>     =     </m:t>
                      </m:r>
                      <m:r>
                        <a:rPr lang="en-US" altLang="ja-JP" sz="3500" b="0" i="1" smtClean="0">
                          <a:latin typeface="Cambria Math" panose="02040503050406030204" pitchFamily="18" charset="0"/>
                        </a:rPr>
                        <m:t>h𝑣</m:t>
                      </m:r>
                      <m:r>
                        <a:rPr lang="en-US" altLang="ja-JP" sz="3500" b="0" i="1" smtClean="0">
                          <a:latin typeface="Cambria Math" panose="02040503050406030204" pitchFamily="18" charset="0"/>
                        </a:rPr>
                        <m:t>     −     </m:t>
                      </m:r>
                      <m:sSub>
                        <m:sSubPr>
                          <m:ctrlPr>
                            <a:rPr lang="en-US" altLang="ja-JP" sz="3500" b="0" i="1" smtClean="0">
                              <a:latin typeface="Cambria Math" panose="02040503050406030204" pitchFamily="18" charset="0"/>
                            </a:rPr>
                          </m:ctrlPr>
                        </m:sSubPr>
                        <m:e>
                          <m:r>
                            <a:rPr lang="en-US" altLang="ja-JP" sz="3500" b="0" i="1" smtClean="0">
                              <a:latin typeface="Cambria Math" panose="02040503050406030204" pitchFamily="18" charset="0"/>
                            </a:rPr>
                            <m:t>𝐸</m:t>
                          </m:r>
                        </m:e>
                        <m:sub>
                          <m:r>
                            <a:rPr lang="en-US" altLang="ja-JP" sz="3500" b="0" i="1" smtClean="0">
                              <a:latin typeface="Cambria Math" panose="02040503050406030204" pitchFamily="18" charset="0"/>
                            </a:rPr>
                            <m:t>𝑜</m:t>
                          </m:r>
                        </m:sub>
                      </m:sSub>
                      <m:r>
                        <a:rPr lang="en-US" altLang="ja-JP" sz="3500" b="0" i="1" smtClean="0">
                          <a:latin typeface="Cambria Math" panose="02040503050406030204" pitchFamily="18" charset="0"/>
                        </a:rPr>
                        <m:t>     −     </m:t>
                      </m:r>
                      <m:r>
                        <a:rPr lang="en-US" altLang="ja-JP" sz="3500" b="0" i="1" smtClean="0">
                          <a:latin typeface="Cambria Math" panose="02040503050406030204" pitchFamily="18" charset="0"/>
                        </a:rPr>
                        <m:t>𝑊</m:t>
                      </m:r>
                    </m:oMath>
                  </m:oMathPara>
                </a14:m>
                <a:endParaRPr lang="en-US" altLang="ja-JP" sz="3500" dirty="0"/>
              </a:p>
              <a:p>
                <a:endParaRPr lang="en-US" altLang="ja-JP" sz="3000" dirty="0"/>
              </a:p>
              <a:p>
                <a:endParaRPr lang="en-US" altLang="ja-JP" sz="3000" dirty="0"/>
              </a:p>
              <a:p>
                <a:r>
                  <a:rPr lang="en-US" altLang="ja-JP" dirty="0">
                    <a:latin typeface="Arial" panose="020B0604020202020204" pitchFamily="34" charset="0"/>
                    <a:cs typeface="Arial" panose="020B0604020202020204" pitchFamily="34" charset="0"/>
                  </a:rPr>
                  <a:t>Geometry</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Cluster orientation, angles of X-ray Source, </a:t>
                </a:r>
                <a:r>
                  <a:rPr lang="en-US" altLang="ja-JP" dirty="0" err="1">
                    <a:latin typeface="Arial" panose="020B0604020202020204" pitchFamily="34" charset="0"/>
                    <a:cs typeface="Arial" panose="020B0604020202020204" pitchFamily="34" charset="0"/>
                  </a:rPr>
                  <a:t>etc</a:t>
                </a:r>
                <a:r>
                  <a:rPr lang="en-US" altLang="ja-JP" dirty="0">
                    <a:latin typeface="Arial" panose="020B0604020202020204" pitchFamily="34" charset="0"/>
                    <a:cs typeface="Arial" panose="020B0604020202020204" pitchFamily="34" charset="0"/>
                  </a:rPr>
                  <a:t>…</a:t>
                </a:r>
              </a:p>
              <a:p>
                <a:r>
                  <a:rPr lang="en-US" altLang="ja-JP" dirty="0">
                    <a:latin typeface="Arial" panose="020B0604020202020204" pitchFamily="34" charset="0"/>
                    <a:cs typeface="Arial" panose="020B0604020202020204" pitchFamily="34" charset="0"/>
                  </a:rPr>
                  <a:t>Cluster detail</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Orbital energy for an emitter</a:t>
                </a:r>
                <a:endParaRPr lang="ja-JP" altLang="en-US" dirty="0">
                  <a:latin typeface="Arial" panose="020B0604020202020204" pitchFamily="34" charset="0"/>
                  <a:cs typeface="Arial" panose="020B0604020202020204" pitchFamily="34" charset="0"/>
                </a:endParaRPr>
              </a:p>
            </p:txBody>
          </p:sp>
        </mc:Choice>
        <mc:Fallback xmlns="">
          <p:sp>
            <p:nvSpPr>
              <p:cNvPr id="10" name="コンテンツ プレースホルダー 9"/>
              <p:cNvSpPr>
                <a:spLocks noGrp="1" noRot="1" noChangeAspect="1" noMove="1" noResize="1" noEditPoints="1" noAdjustHandles="1" noChangeArrowheads="1" noChangeShapeType="1" noTextEdit="1"/>
              </p:cNvSpPr>
              <p:nvPr>
                <p:ph idx="1"/>
              </p:nvPr>
            </p:nvSpPr>
            <p:spPr>
              <a:xfrm>
                <a:off x="1005840" y="1356044"/>
                <a:ext cx="12618720" cy="5222556"/>
              </a:xfrm>
              <a:blipFill>
                <a:blip r:embed="rId2"/>
                <a:stretch>
                  <a:fillRect l="-905" t="-1942" b="-1456"/>
                </a:stretch>
              </a:blipFill>
            </p:spPr>
            <p:txBody>
              <a:bodyPr/>
              <a:lstStyle/>
              <a:p>
                <a:r>
                  <a:rPr lang="en-US">
                    <a:noFill/>
                  </a:rPr>
                  <a:t> </a:t>
                </a:r>
              </a:p>
            </p:txBody>
          </p:sp>
        </mc:Fallback>
      </mc:AlternateContent>
      <p:sp>
        <p:nvSpPr>
          <p:cNvPr id="9" name="テキスト ボックス 8"/>
          <p:cNvSpPr txBox="1"/>
          <p:nvPr/>
        </p:nvSpPr>
        <p:spPr>
          <a:xfrm>
            <a:off x="4846320" y="128016"/>
            <a:ext cx="5059680"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Experimental setup</a:t>
            </a:r>
          </a:p>
        </p:txBody>
      </p:sp>
      <p:cxnSp>
        <p:nvCxnSpPr>
          <p:cNvPr id="3" name="直線コネクタ 2"/>
          <p:cNvCxnSpPr/>
          <p:nvPr/>
        </p:nvCxnSpPr>
        <p:spPr>
          <a:xfrm>
            <a:off x="4022271" y="3444852"/>
            <a:ext cx="464457"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5" name="テキスト ボックス 4"/>
          <p:cNvSpPr txBox="1"/>
          <p:nvPr/>
        </p:nvSpPr>
        <p:spPr>
          <a:xfrm>
            <a:off x="5546089" y="3532467"/>
            <a:ext cx="2073911" cy="430887"/>
          </a:xfrm>
          <a:prstGeom prst="rect">
            <a:avLst/>
          </a:prstGeom>
          <a:noFill/>
        </p:spPr>
        <p:txBody>
          <a:bodyPr wrap="square" rtlCol="0">
            <a:spAutoFit/>
          </a:bodyPr>
          <a:lstStyle/>
          <a:p>
            <a:r>
              <a:rPr kumimoji="1" lang="en-US" altLang="ja-JP" sz="2200" dirty="0">
                <a:latin typeface="Arial" panose="020B0604020202020204" pitchFamily="34" charset="0"/>
                <a:cs typeface="Arial" panose="020B0604020202020204" pitchFamily="34" charset="0"/>
              </a:rPr>
              <a:t>Source energy</a:t>
            </a:r>
            <a:endParaRPr kumimoji="1" lang="ja-JP" altLang="en-US" sz="22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11" name="テキスト ボックス 10"/>
              <p:cNvSpPr txBox="1"/>
              <p:nvPr/>
            </p:nvSpPr>
            <p:spPr>
              <a:xfrm>
                <a:off x="2814136" y="3511917"/>
                <a:ext cx="2731954" cy="430887"/>
              </a:xfrm>
              <a:prstGeom prst="rect">
                <a:avLst/>
              </a:prstGeom>
              <a:noFill/>
            </p:spPr>
            <p:txBody>
              <a:bodyPr wrap="square" rtlCol="0">
                <a:spAutoFit/>
              </a:bodyPr>
              <a:lstStyle/>
              <a:p>
                <a:r>
                  <a:rPr kumimoji="1" lang="en-US" altLang="ja-JP" sz="2200" dirty="0">
                    <a:latin typeface="Arial" panose="020B0604020202020204" pitchFamily="34" charset="0"/>
                    <a:cs typeface="Arial" panose="020B0604020202020204" pitchFamily="34" charset="0"/>
                  </a:rPr>
                  <a:t>Kinetic energy of </a:t>
                </a:r>
                <a14:m>
                  <m:oMath xmlns:m="http://schemas.openxmlformats.org/officeDocument/2006/math">
                    <m:sSup>
                      <m:sSupPr>
                        <m:ctrlPr>
                          <a:rPr kumimoji="1" lang="en-US" altLang="ja-JP" sz="2200" i="1" smtClean="0">
                            <a:latin typeface="Cambria Math" panose="02040503050406030204" pitchFamily="18" charset="0"/>
                          </a:rPr>
                        </m:ctrlPr>
                      </m:sSupPr>
                      <m:e>
                        <m:r>
                          <a:rPr kumimoji="1" lang="en-US" altLang="ja-JP" sz="2200" b="0" i="1" smtClean="0">
                            <a:latin typeface="Cambria Math" panose="02040503050406030204" pitchFamily="18" charset="0"/>
                          </a:rPr>
                          <m:t>𝑒</m:t>
                        </m:r>
                      </m:e>
                      <m:sup>
                        <m:r>
                          <a:rPr kumimoji="1" lang="en-US" altLang="ja-JP" sz="2200" b="0" i="1" smtClean="0">
                            <a:latin typeface="Cambria Math" panose="02040503050406030204" pitchFamily="18" charset="0"/>
                          </a:rPr>
                          <m:t>−</m:t>
                        </m:r>
                      </m:sup>
                    </m:sSup>
                  </m:oMath>
                </a14:m>
                <a:endParaRPr kumimoji="1" lang="ja-JP" altLang="en-US" sz="2200" dirty="0">
                  <a:latin typeface="Arial" panose="020B0604020202020204" pitchFamily="34" charset="0"/>
                  <a:cs typeface="Arial" panose="020B0604020202020204" pitchFamily="34" charset="0"/>
                </a:endParaRPr>
              </a:p>
            </p:txBody>
          </p:sp>
        </mc:Choice>
        <mc:Fallback xmlns="">
          <p:sp>
            <p:nvSpPr>
              <p:cNvPr id="11" name="テキスト ボックス 10"/>
              <p:cNvSpPr txBox="1">
                <a:spLocks noRot="1" noChangeAspect="1" noMove="1" noResize="1" noEditPoints="1" noAdjustHandles="1" noChangeArrowheads="1" noChangeShapeType="1" noTextEdit="1"/>
              </p:cNvSpPr>
              <p:nvPr/>
            </p:nvSpPr>
            <p:spPr>
              <a:xfrm>
                <a:off x="2814136" y="3511917"/>
                <a:ext cx="2731954" cy="430887"/>
              </a:xfrm>
              <a:prstGeom prst="rect">
                <a:avLst/>
              </a:prstGeom>
              <a:blipFill>
                <a:blip r:embed="rId3"/>
                <a:stretch>
                  <a:fillRect l="-2778" t="-8571" b="-25714"/>
                </a:stretch>
              </a:blipFill>
            </p:spPr>
            <p:txBody>
              <a:bodyPr/>
              <a:lstStyle/>
              <a:p>
                <a:r>
                  <a:rPr lang="en-US">
                    <a:noFill/>
                  </a:rPr>
                  <a:t> </a:t>
                </a:r>
              </a:p>
            </p:txBody>
          </p:sp>
        </mc:Fallback>
      </mc:AlternateContent>
      <p:sp>
        <p:nvSpPr>
          <p:cNvPr id="12" name="テキスト ボックス 11"/>
          <p:cNvSpPr txBox="1"/>
          <p:nvPr/>
        </p:nvSpPr>
        <p:spPr>
          <a:xfrm>
            <a:off x="7532365" y="3555999"/>
            <a:ext cx="1958343" cy="430887"/>
          </a:xfrm>
          <a:prstGeom prst="rect">
            <a:avLst/>
          </a:prstGeom>
          <a:noFill/>
        </p:spPr>
        <p:txBody>
          <a:bodyPr wrap="square" rtlCol="0">
            <a:spAutoFit/>
          </a:bodyPr>
          <a:lstStyle/>
          <a:p>
            <a:r>
              <a:rPr kumimoji="1" lang="en-US" altLang="ja-JP" sz="2200" dirty="0">
                <a:latin typeface="Arial" panose="020B0604020202020204" pitchFamily="34" charset="0"/>
                <a:cs typeface="Arial" panose="020B0604020202020204" pitchFamily="34" charset="0"/>
              </a:rPr>
              <a:t>Orbital energy</a:t>
            </a:r>
            <a:endParaRPr kumimoji="1" lang="ja-JP" altLang="en-US" sz="2200" dirty="0">
              <a:latin typeface="Arial" panose="020B0604020202020204" pitchFamily="34" charset="0"/>
              <a:cs typeface="Arial" panose="020B0604020202020204" pitchFamily="34" charset="0"/>
            </a:endParaRPr>
          </a:p>
        </p:txBody>
      </p:sp>
      <p:sp>
        <p:nvSpPr>
          <p:cNvPr id="13" name="テキスト ボックス 12"/>
          <p:cNvSpPr txBox="1"/>
          <p:nvPr/>
        </p:nvSpPr>
        <p:spPr>
          <a:xfrm>
            <a:off x="9490708" y="3555999"/>
            <a:ext cx="3285492" cy="430887"/>
          </a:xfrm>
          <a:prstGeom prst="rect">
            <a:avLst/>
          </a:prstGeom>
          <a:noFill/>
        </p:spPr>
        <p:txBody>
          <a:bodyPr wrap="square" rtlCol="0">
            <a:spAutoFit/>
          </a:bodyPr>
          <a:lstStyle/>
          <a:p>
            <a:r>
              <a:rPr kumimoji="1" lang="en-US" altLang="ja-JP" sz="2200" dirty="0">
                <a:latin typeface="Arial" panose="020B0604020202020204" pitchFamily="34" charset="0"/>
                <a:cs typeface="Arial" panose="020B0604020202020204" pitchFamily="34" charset="0"/>
              </a:rPr>
              <a:t>Work function ~ 4 – 5 eV</a:t>
            </a:r>
            <a:endParaRPr kumimoji="1" lang="ja-JP" altLang="en-US" sz="2200" dirty="0">
              <a:latin typeface="Arial" panose="020B0604020202020204" pitchFamily="34" charset="0"/>
              <a:cs typeface="Arial" panose="020B0604020202020204" pitchFamily="34" charset="0"/>
            </a:endParaRPr>
          </a:p>
        </p:txBody>
      </p:sp>
      <p:cxnSp>
        <p:nvCxnSpPr>
          <p:cNvPr id="2" name="直線コネクタ 2">
            <a:extLst>
              <a:ext uri="{FF2B5EF4-FFF2-40B4-BE49-F238E27FC236}">
                <a16:creationId xmlns:a16="http://schemas.microsoft.com/office/drawing/2014/main" id="{00057DB2-F2A3-C056-6110-E10A896FA086}"/>
              </a:ext>
            </a:extLst>
          </p:cNvPr>
          <p:cNvCxnSpPr/>
          <p:nvPr/>
        </p:nvCxnSpPr>
        <p:spPr>
          <a:xfrm>
            <a:off x="6066971" y="3444852"/>
            <a:ext cx="464457"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 name="直線コネクタ 2">
            <a:extLst>
              <a:ext uri="{FF2B5EF4-FFF2-40B4-BE49-F238E27FC236}">
                <a16:creationId xmlns:a16="http://schemas.microsoft.com/office/drawing/2014/main" id="{912697F0-E45D-7AB1-FEF8-CB90ED0FF67D}"/>
              </a:ext>
            </a:extLst>
          </p:cNvPr>
          <p:cNvCxnSpPr/>
          <p:nvPr/>
        </p:nvCxnSpPr>
        <p:spPr>
          <a:xfrm>
            <a:off x="8047079" y="3444852"/>
            <a:ext cx="464457"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 name="直線コネクタ 2">
            <a:extLst>
              <a:ext uri="{FF2B5EF4-FFF2-40B4-BE49-F238E27FC236}">
                <a16:creationId xmlns:a16="http://schemas.microsoft.com/office/drawing/2014/main" id="{A746943C-7A67-5F76-023F-4D196E35A2F0}"/>
              </a:ext>
            </a:extLst>
          </p:cNvPr>
          <p:cNvCxnSpPr/>
          <p:nvPr/>
        </p:nvCxnSpPr>
        <p:spPr>
          <a:xfrm>
            <a:off x="10040979" y="3409904"/>
            <a:ext cx="464457"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08451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コンテンツ プレースホルダー 9"/>
          <p:cNvSpPr>
            <a:spLocks noGrp="1"/>
          </p:cNvSpPr>
          <p:nvPr>
            <p:ph idx="1"/>
          </p:nvPr>
        </p:nvSpPr>
        <p:spPr>
          <a:xfrm>
            <a:off x="1005839" y="1356044"/>
            <a:ext cx="13266751" cy="4092085"/>
          </a:xfrm>
        </p:spPr>
        <p:txBody>
          <a:bodyPr>
            <a:normAutofit/>
          </a:bodyPr>
          <a:lstStyle/>
          <a:p>
            <a:r>
              <a:rPr lang="en-US" altLang="ja-JP" dirty="0">
                <a:latin typeface="Arial" panose="020B0604020202020204" pitchFamily="34" charset="0"/>
                <a:cs typeface="Arial" panose="020B0604020202020204" pitchFamily="34" charset="0"/>
              </a:rPr>
              <a:t>We have two considerations:</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Line width must not limit the energy resolution</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Energy must be high enough</a:t>
            </a:r>
          </a:p>
          <a:p>
            <a:r>
              <a:rPr lang="en-US" altLang="ja-JP" dirty="0">
                <a:latin typeface="Arial" panose="020B0604020202020204" pitchFamily="34" charset="0"/>
                <a:cs typeface="Arial" panose="020B0604020202020204" pitchFamily="34" charset="0"/>
              </a:rPr>
              <a:t>In general, two types of materials are used for energy source, Al and Mg.</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Line width less than 1.0eV </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High energy</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Moreover, ease of fabrication and stability under electron bombardment </a:t>
            </a:r>
          </a:p>
        </p:txBody>
      </p:sp>
      <p:sp>
        <p:nvSpPr>
          <p:cNvPr id="9" name="テキスト ボックス 8"/>
          <p:cNvSpPr txBox="1"/>
          <p:nvPr/>
        </p:nvSpPr>
        <p:spPr>
          <a:xfrm>
            <a:off x="2452714" y="128016"/>
            <a:ext cx="10242369"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Experimental setup - Energy Source – [6] </a:t>
            </a:r>
          </a:p>
        </p:txBody>
      </p:sp>
      <p:graphicFrame>
        <p:nvGraphicFramePr>
          <p:cNvPr id="4" name="表 3"/>
          <p:cNvGraphicFramePr>
            <a:graphicFrameLocks noGrp="1"/>
          </p:cNvGraphicFramePr>
          <p:nvPr>
            <p:extLst>
              <p:ext uri="{D42A27DB-BD31-4B8C-83A1-F6EECF244321}">
                <p14:modId xmlns:p14="http://schemas.microsoft.com/office/powerpoint/2010/main" val="4122965269"/>
              </p:ext>
            </p:extLst>
          </p:nvPr>
        </p:nvGraphicFramePr>
        <p:xfrm>
          <a:off x="933993" y="6064882"/>
          <a:ext cx="12499620" cy="1906032"/>
        </p:xfrm>
        <a:graphic>
          <a:graphicData uri="http://schemas.openxmlformats.org/drawingml/2006/table">
            <a:tbl>
              <a:tblPr firstRow="1" bandRow="1">
                <a:tableStyleId>{5C22544A-7EE6-4342-B048-85BDC9FD1C3A}</a:tableStyleId>
              </a:tblPr>
              <a:tblGrid>
                <a:gridCol w="4166540">
                  <a:extLst>
                    <a:ext uri="{9D8B030D-6E8A-4147-A177-3AD203B41FA5}">
                      <a16:colId xmlns:a16="http://schemas.microsoft.com/office/drawing/2014/main" val="20000"/>
                    </a:ext>
                  </a:extLst>
                </a:gridCol>
                <a:gridCol w="4166540">
                  <a:extLst>
                    <a:ext uri="{9D8B030D-6E8A-4147-A177-3AD203B41FA5}">
                      <a16:colId xmlns:a16="http://schemas.microsoft.com/office/drawing/2014/main" val="20001"/>
                    </a:ext>
                  </a:extLst>
                </a:gridCol>
                <a:gridCol w="4166540">
                  <a:extLst>
                    <a:ext uri="{9D8B030D-6E8A-4147-A177-3AD203B41FA5}">
                      <a16:colId xmlns:a16="http://schemas.microsoft.com/office/drawing/2014/main" val="20002"/>
                    </a:ext>
                  </a:extLst>
                </a:gridCol>
              </a:tblGrid>
              <a:tr h="632793">
                <a:tc>
                  <a:txBody>
                    <a:bodyPr/>
                    <a:lstStyle/>
                    <a:p>
                      <a:r>
                        <a:rPr kumimoji="1" lang="en-US" altLang="ja-JP" sz="3400" dirty="0"/>
                        <a:t>Line</a:t>
                      </a:r>
                      <a:endParaRPr kumimoji="1" lang="ja-JP" altLang="en-US" sz="3400" dirty="0"/>
                    </a:p>
                  </a:txBody>
                  <a:tcPr marL="117184" marR="117184" marT="58592" marB="58592"/>
                </a:tc>
                <a:tc>
                  <a:txBody>
                    <a:bodyPr/>
                    <a:lstStyle/>
                    <a:p>
                      <a:r>
                        <a:rPr kumimoji="1" lang="en-US" altLang="ja-JP" sz="3400" dirty="0"/>
                        <a:t>Energy</a:t>
                      </a:r>
                      <a:r>
                        <a:rPr kumimoji="1" lang="ja-JP" altLang="en-US" sz="3400"/>
                        <a:t>（</a:t>
                      </a:r>
                      <a:r>
                        <a:rPr kumimoji="1" lang="en-US" altLang="ja-JP" sz="3400" dirty="0"/>
                        <a:t>eV</a:t>
                      </a:r>
                      <a:r>
                        <a:rPr kumimoji="1" lang="ja-JP" altLang="en-US" sz="3400"/>
                        <a:t>）</a:t>
                      </a:r>
                      <a:endParaRPr kumimoji="1" lang="ja-JP" altLang="en-US" sz="3400" dirty="0"/>
                    </a:p>
                  </a:txBody>
                  <a:tcPr marL="117184" marR="117184" marT="58592" marB="58592"/>
                </a:tc>
                <a:tc>
                  <a:txBody>
                    <a:bodyPr/>
                    <a:lstStyle/>
                    <a:p>
                      <a:r>
                        <a:rPr kumimoji="1" lang="en-US" altLang="ja-JP" sz="3400" dirty="0"/>
                        <a:t>Width</a:t>
                      </a:r>
                      <a:r>
                        <a:rPr kumimoji="1" lang="ja-JP" altLang="en-US" sz="3400"/>
                        <a:t>（</a:t>
                      </a:r>
                      <a:r>
                        <a:rPr kumimoji="1" lang="en-US" altLang="ja-JP" sz="3400" dirty="0"/>
                        <a:t>eV</a:t>
                      </a:r>
                      <a:r>
                        <a:rPr kumimoji="1" lang="ja-JP" altLang="en-US" sz="3400"/>
                        <a:t>）</a:t>
                      </a:r>
                      <a:endParaRPr kumimoji="1" lang="ja-JP" altLang="en-US" sz="3400" dirty="0"/>
                    </a:p>
                  </a:txBody>
                  <a:tcPr marL="117184" marR="117184" marT="58592" marB="58592"/>
                </a:tc>
                <a:extLst>
                  <a:ext uri="{0D108BD9-81ED-4DB2-BD59-A6C34878D82A}">
                    <a16:rowId xmlns:a16="http://schemas.microsoft.com/office/drawing/2014/main" val="10000"/>
                  </a:ext>
                </a:extLst>
              </a:tr>
              <a:tr h="632793">
                <a:tc>
                  <a:txBody>
                    <a:bodyPr/>
                    <a:lstStyle/>
                    <a:p>
                      <a:r>
                        <a:rPr kumimoji="1" lang="en-US" altLang="ja-JP" sz="3400" dirty="0">
                          <a:latin typeface="Arial" panose="020B0604020202020204" pitchFamily="34" charset="0"/>
                          <a:cs typeface="Arial" panose="020B0604020202020204" pitchFamily="34" charset="0"/>
                        </a:rPr>
                        <a:t>Mg Kα</a:t>
                      </a:r>
                      <a:endParaRPr kumimoji="1" lang="ja-JP" altLang="en-US" sz="3400" dirty="0">
                        <a:latin typeface="Arial" panose="020B0604020202020204" pitchFamily="34" charset="0"/>
                        <a:cs typeface="Arial" panose="020B0604020202020204" pitchFamily="34" charset="0"/>
                      </a:endParaRPr>
                    </a:p>
                  </a:txBody>
                  <a:tcPr marL="117184" marR="117184" marT="58592" marB="58592"/>
                </a:tc>
                <a:tc>
                  <a:txBody>
                    <a:bodyPr/>
                    <a:lstStyle/>
                    <a:p>
                      <a:r>
                        <a:rPr kumimoji="1" lang="en-US" altLang="ja-JP" sz="3400" dirty="0">
                          <a:latin typeface="Arial" panose="020B0604020202020204" pitchFamily="34" charset="0"/>
                          <a:cs typeface="Arial" panose="020B0604020202020204" pitchFamily="34" charset="0"/>
                        </a:rPr>
                        <a:t>1253.6</a:t>
                      </a:r>
                      <a:endParaRPr kumimoji="1" lang="ja-JP" altLang="en-US" sz="3400" dirty="0">
                        <a:latin typeface="Arial" panose="020B0604020202020204" pitchFamily="34" charset="0"/>
                        <a:cs typeface="Arial" panose="020B0604020202020204" pitchFamily="34" charset="0"/>
                      </a:endParaRPr>
                    </a:p>
                  </a:txBody>
                  <a:tcPr marL="117184" marR="117184" marT="58592" marB="58592"/>
                </a:tc>
                <a:tc>
                  <a:txBody>
                    <a:bodyPr/>
                    <a:lstStyle/>
                    <a:p>
                      <a:r>
                        <a:rPr kumimoji="1" lang="en-US" altLang="ja-JP" sz="3400" dirty="0">
                          <a:latin typeface="Arial" panose="020B0604020202020204" pitchFamily="34" charset="0"/>
                          <a:cs typeface="Arial" panose="020B0604020202020204" pitchFamily="34" charset="0"/>
                        </a:rPr>
                        <a:t>0.7</a:t>
                      </a:r>
                      <a:endParaRPr kumimoji="1" lang="ja-JP" altLang="en-US" sz="3400" dirty="0">
                        <a:latin typeface="Arial" panose="020B0604020202020204" pitchFamily="34" charset="0"/>
                        <a:cs typeface="Arial" panose="020B0604020202020204" pitchFamily="34" charset="0"/>
                      </a:endParaRPr>
                    </a:p>
                  </a:txBody>
                  <a:tcPr marL="117184" marR="117184" marT="58592" marB="58592"/>
                </a:tc>
                <a:extLst>
                  <a:ext uri="{0D108BD9-81ED-4DB2-BD59-A6C34878D82A}">
                    <a16:rowId xmlns:a16="http://schemas.microsoft.com/office/drawing/2014/main" val="10001"/>
                  </a:ext>
                </a:extLst>
              </a:tr>
              <a:tr h="632793">
                <a:tc>
                  <a:txBody>
                    <a:bodyPr/>
                    <a:lstStyle/>
                    <a:p>
                      <a:r>
                        <a:rPr kumimoji="1" lang="en-US" altLang="ja-JP" sz="3400" dirty="0">
                          <a:latin typeface="Arial" panose="020B0604020202020204" pitchFamily="34" charset="0"/>
                          <a:cs typeface="Arial" panose="020B0604020202020204" pitchFamily="34" charset="0"/>
                        </a:rPr>
                        <a:t>Al Kα</a:t>
                      </a:r>
                      <a:endParaRPr kumimoji="1" lang="ja-JP" altLang="en-US" sz="3400" dirty="0">
                        <a:latin typeface="Arial" panose="020B0604020202020204" pitchFamily="34" charset="0"/>
                        <a:cs typeface="Arial" panose="020B0604020202020204" pitchFamily="34" charset="0"/>
                      </a:endParaRPr>
                    </a:p>
                  </a:txBody>
                  <a:tcPr marL="117184" marR="117184" marT="58592" marB="58592"/>
                </a:tc>
                <a:tc>
                  <a:txBody>
                    <a:bodyPr/>
                    <a:lstStyle/>
                    <a:p>
                      <a:r>
                        <a:rPr kumimoji="1" lang="en-US" altLang="ja-JP" sz="3400" dirty="0">
                          <a:latin typeface="Arial" panose="020B0604020202020204" pitchFamily="34" charset="0"/>
                          <a:cs typeface="Arial" panose="020B0604020202020204" pitchFamily="34" charset="0"/>
                        </a:rPr>
                        <a:t>1486.6</a:t>
                      </a:r>
                      <a:endParaRPr kumimoji="1" lang="ja-JP" altLang="en-US" sz="3400" dirty="0">
                        <a:latin typeface="Arial" panose="020B0604020202020204" pitchFamily="34" charset="0"/>
                        <a:cs typeface="Arial" panose="020B0604020202020204" pitchFamily="34" charset="0"/>
                      </a:endParaRPr>
                    </a:p>
                  </a:txBody>
                  <a:tcPr marL="117184" marR="117184" marT="58592" marB="58592"/>
                </a:tc>
                <a:tc>
                  <a:txBody>
                    <a:bodyPr/>
                    <a:lstStyle/>
                    <a:p>
                      <a:r>
                        <a:rPr kumimoji="1" lang="en-US" altLang="ja-JP" sz="3400" dirty="0">
                          <a:latin typeface="Arial" panose="020B0604020202020204" pitchFamily="34" charset="0"/>
                          <a:cs typeface="Arial" panose="020B0604020202020204" pitchFamily="34" charset="0"/>
                        </a:rPr>
                        <a:t>0.85</a:t>
                      </a:r>
                      <a:endParaRPr kumimoji="1" lang="ja-JP" altLang="en-US" sz="3400" dirty="0">
                        <a:latin typeface="Arial" panose="020B0604020202020204" pitchFamily="34" charset="0"/>
                        <a:cs typeface="Arial" panose="020B0604020202020204" pitchFamily="34" charset="0"/>
                      </a:endParaRPr>
                    </a:p>
                  </a:txBody>
                  <a:tcPr marL="117184" marR="117184" marT="58592" marB="58592"/>
                </a:tc>
                <a:extLst>
                  <a:ext uri="{0D108BD9-81ED-4DB2-BD59-A6C34878D82A}">
                    <a16:rowId xmlns:a16="http://schemas.microsoft.com/office/drawing/2014/main" val="10002"/>
                  </a:ext>
                </a:extLst>
              </a:tr>
            </a:tbl>
          </a:graphicData>
        </a:graphic>
      </p:graphicFrame>
      <p:sp>
        <p:nvSpPr>
          <p:cNvPr id="3" name="テキスト ボックス 2"/>
          <p:cNvSpPr txBox="1"/>
          <p:nvPr/>
        </p:nvSpPr>
        <p:spPr>
          <a:xfrm>
            <a:off x="1111364" y="5399421"/>
            <a:ext cx="12322249"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Energies and widths of some characteristic soft X-ray lines (excerpted from )</a:t>
            </a:r>
            <a:endParaRPr kumimoji="1" lang="ja-JP" altLang="en-US" sz="2800" dirty="0">
              <a:latin typeface="Arial" panose="020B0604020202020204" pitchFamily="34" charset="0"/>
              <a:cs typeface="Arial" panose="020B0604020202020204" pitchFamily="34" charset="0"/>
            </a:endParaRPr>
          </a:p>
        </p:txBody>
      </p:sp>
      <p:sp>
        <p:nvSpPr>
          <p:cNvPr id="11" name="テキスト ボックス 10"/>
          <p:cNvSpPr txBox="1"/>
          <p:nvPr/>
        </p:nvSpPr>
        <p:spPr>
          <a:xfrm>
            <a:off x="362857" y="9412069"/>
            <a:ext cx="13904686" cy="646331"/>
          </a:xfrm>
          <a:prstGeom prst="rect">
            <a:avLst/>
          </a:prstGeom>
          <a:noFill/>
        </p:spPr>
        <p:txBody>
          <a:bodyPr wrap="square" rtlCol="0">
            <a:spAutoFit/>
          </a:bodyPr>
          <a:lstStyle/>
          <a:p>
            <a:r>
              <a:rPr kumimoji="1" lang="en-US" altLang="ja-JP" sz="1800" dirty="0">
                <a:latin typeface="Arial" panose="020B0604020202020204" pitchFamily="34" charset="0"/>
                <a:cs typeface="Arial" panose="020B0604020202020204" pitchFamily="34" charset="0"/>
              </a:rPr>
              <a:t>[6] </a:t>
            </a:r>
            <a:r>
              <a:rPr kumimoji="1" lang="en-US" altLang="ja-JP" sz="1800" dirty="0" err="1">
                <a:latin typeface="Arial" panose="020B0604020202020204" pitchFamily="34" charset="0"/>
                <a:cs typeface="Arial" panose="020B0604020202020204" pitchFamily="34" charset="0"/>
              </a:rPr>
              <a:t>D.Briggs</a:t>
            </a:r>
            <a:r>
              <a:rPr kumimoji="1" lang="en-US" altLang="ja-JP" sz="1800" dirty="0">
                <a:latin typeface="Arial" panose="020B0604020202020204" pitchFamily="34" charset="0"/>
                <a:cs typeface="Arial" panose="020B0604020202020204" pitchFamily="34" charset="0"/>
              </a:rPr>
              <a:t> and </a:t>
            </a:r>
            <a:r>
              <a:rPr kumimoji="1" lang="en-US" altLang="ja-JP" sz="1800" dirty="0" err="1">
                <a:latin typeface="Arial" panose="020B0604020202020204" pitchFamily="34" charset="0"/>
                <a:cs typeface="Arial" panose="020B0604020202020204" pitchFamily="34" charset="0"/>
              </a:rPr>
              <a:t>M.P.Seath</a:t>
            </a:r>
            <a:r>
              <a:rPr kumimoji="1" lang="en-US" altLang="ja-JP" sz="1800" dirty="0">
                <a:latin typeface="Arial" panose="020B0604020202020204" pitchFamily="34" charset="0"/>
                <a:cs typeface="Arial" panose="020B0604020202020204" pitchFamily="34" charset="0"/>
              </a:rPr>
              <a:t> PRACTICAL SURFACE ANALYSIS SECOND EDITION VOLUME 1 – Auger and X-ray- Photoelectron Spectroscopy (1990) (p51 - 54).</a:t>
            </a:r>
            <a:endParaRPr kumimoji="1" lang="ja-JP" alt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8740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p:cNvSpPr txBox="1"/>
          <p:nvPr/>
        </p:nvSpPr>
        <p:spPr>
          <a:xfrm>
            <a:off x="3953308" y="128016"/>
            <a:ext cx="6824463"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Multiple Scattering Theory</a:t>
            </a:r>
          </a:p>
        </p:txBody>
      </p:sp>
      <mc:AlternateContent xmlns:mc="http://schemas.openxmlformats.org/markup-compatibility/2006" xmlns:a14="http://schemas.microsoft.com/office/drawing/2010/main">
        <mc:Choice Requires="a14">
          <p:sp>
            <p:nvSpPr>
              <p:cNvPr id="47" name="テキスト ボックス 222">
                <a:extLst>
                  <a:ext uri="{FF2B5EF4-FFF2-40B4-BE49-F238E27FC236}">
                    <a16:creationId xmlns:a16="http://schemas.microsoft.com/office/drawing/2014/main" id="{90A2886D-3FD4-4ECB-C544-261A6FEF8B24}"/>
                  </a:ext>
                </a:extLst>
              </p:cNvPr>
              <p:cNvSpPr txBox="1"/>
              <p:nvPr/>
            </p:nvSpPr>
            <p:spPr>
              <a:xfrm>
                <a:off x="10636028" y="5557641"/>
                <a:ext cx="3560146" cy="1384995"/>
              </a:xfrm>
              <a:prstGeom prst="rect">
                <a:avLst/>
              </a:prstGeom>
              <a:solidFill>
                <a:schemeClr val="bg2"/>
              </a:solidFill>
            </p:spPr>
            <p:txBody>
              <a:bodyPr wrap="square" rtlCol="0">
                <a:spAutoFit/>
              </a:bodyPr>
              <a:lstStyle/>
              <a:p>
                <a:pPr/>
                <a14:m>
                  <m:oMathPara xmlns:m="http://schemas.openxmlformats.org/officeDocument/2006/math">
                    <m:oMathParaPr>
                      <m:jc m:val="left"/>
                    </m:oMathParaPr>
                    <m:oMath xmlns:m="http://schemas.openxmlformats.org/officeDocument/2006/math">
                      <m:r>
                        <a:rPr kumimoji="1" lang="en-US" altLang="ja-JP" sz="2800" b="1" i="0" smtClean="0">
                          <a:latin typeface="Cambria Math" panose="02040503050406030204" pitchFamily="18" charset="0"/>
                        </a:rPr>
                        <m:t>𝐊</m:t>
                      </m:r>
                      <m:r>
                        <a:rPr kumimoji="1" lang="en-US" altLang="ja-JP" sz="2800" b="1" i="0" smtClean="0">
                          <a:latin typeface="Cambria Math" panose="02040503050406030204" pitchFamily="18" charset="0"/>
                        </a:rPr>
                        <m:t>= </m:t>
                      </m:r>
                      <m:sSub>
                        <m:sSubPr>
                          <m:ctrlPr>
                            <a:rPr kumimoji="1" lang="en-US" altLang="ja-JP" sz="2800" b="1" i="1" smtClean="0">
                              <a:latin typeface="Cambria Math" panose="02040503050406030204" pitchFamily="18" charset="0"/>
                            </a:rPr>
                          </m:ctrlPr>
                        </m:sSubPr>
                        <m:e>
                          <m:r>
                            <a:rPr kumimoji="1" lang="en-US" altLang="ja-JP" sz="2800" b="1" i="0" smtClean="0">
                              <a:latin typeface="Cambria Math" panose="02040503050406030204" pitchFamily="18" charset="0"/>
                            </a:rPr>
                            <m:t>𝐆</m:t>
                          </m:r>
                        </m:e>
                        <m:sub>
                          <m:r>
                            <a:rPr kumimoji="1" lang="en-US" altLang="ja-JP" sz="2800" b="1" i="0" smtClean="0">
                              <a:latin typeface="Cambria Math" panose="02040503050406030204" pitchFamily="18" charset="0"/>
                            </a:rPr>
                            <m:t>𝟎</m:t>
                          </m:r>
                        </m:sub>
                      </m:sSub>
                      <m:r>
                        <a:rPr kumimoji="1" lang="en-US" altLang="ja-JP" sz="2800" b="1" i="0" smtClean="0">
                          <a:latin typeface="Cambria Math" panose="02040503050406030204" pitchFamily="18" charset="0"/>
                        </a:rPr>
                        <m:t>𝐓</m:t>
                      </m:r>
                    </m:oMath>
                  </m:oMathPara>
                </a14:m>
                <a:endParaRPr kumimoji="1" lang="en-US" altLang="ja-JP" sz="2800" b="1" dirty="0"/>
              </a:p>
              <a:p>
                <a14:m>
                  <m:oMath xmlns:m="http://schemas.openxmlformats.org/officeDocument/2006/math">
                    <m:sSub>
                      <m:sSubPr>
                        <m:ctrlPr>
                          <a:rPr kumimoji="1" lang="en-US" altLang="ja-JP" sz="2800" b="1" i="1" smtClean="0">
                            <a:latin typeface="Cambria Math" panose="02040503050406030204" pitchFamily="18" charset="0"/>
                          </a:rPr>
                        </m:ctrlPr>
                      </m:sSubPr>
                      <m:e>
                        <m:r>
                          <a:rPr kumimoji="1" lang="en-US" altLang="ja-JP" sz="2800" b="1" i="0" smtClean="0">
                            <a:latin typeface="Cambria Math" panose="02040503050406030204" pitchFamily="18" charset="0"/>
                          </a:rPr>
                          <m:t>𝐆</m:t>
                        </m:r>
                      </m:e>
                      <m:sub>
                        <m:r>
                          <a:rPr kumimoji="1" lang="en-US" altLang="ja-JP" sz="2800" b="1" i="0" smtClean="0">
                            <a:latin typeface="Cambria Math" panose="02040503050406030204" pitchFamily="18" charset="0"/>
                          </a:rPr>
                          <m:t>𝟎</m:t>
                        </m:r>
                      </m:sub>
                    </m:sSub>
                  </m:oMath>
                </a14:m>
                <a:r>
                  <a:rPr kumimoji="1" lang="en-US" altLang="ja-JP" b="1" dirty="0">
                    <a:latin typeface="Arial" panose="020B0604020202020204" pitchFamily="34" charset="0"/>
                    <a:cs typeface="Arial" panose="020B0604020202020204" pitchFamily="34" charset="0"/>
                  </a:rPr>
                  <a:t>: </a:t>
                </a:r>
                <a:r>
                  <a:rPr kumimoji="1" lang="en-US" altLang="ja-JP" sz="2800" b="1" dirty="0">
                    <a:latin typeface="Arial" panose="020B0604020202020204" pitchFamily="34" charset="0"/>
                    <a:cs typeface="Arial" panose="020B0604020202020204" pitchFamily="34" charset="0"/>
                  </a:rPr>
                  <a:t>Free propagator</a:t>
                </a:r>
              </a:p>
              <a:p>
                <a14:m>
                  <m:oMath xmlns:m="http://schemas.openxmlformats.org/officeDocument/2006/math">
                    <m:r>
                      <a:rPr kumimoji="1" lang="en-US" altLang="ja-JP" sz="2800" b="1" i="0" smtClean="0">
                        <a:latin typeface="Cambria Math" panose="02040503050406030204" pitchFamily="18" charset="0"/>
                      </a:rPr>
                      <m:t>𝐓</m:t>
                    </m:r>
                  </m:oMath>
                </a14:m>
                <a:r>
                  <a:rPr kumimoji="1" lang="en-US" altLang="ja-JP" b="1" dirty="0">
                    <a:latin typeface="Arial" panose="020B0604020202020204" pitchFamily="34" charset="0"/>
                    <a:cs typeface="Arial" panose="020B0604020202020204" pitchFamily="34" charset="0"/>
                  </a:rPr>
                  <a:t>  : </a:t>
                </a:r>
                <a:r>
                  <a:rPr kumimoji="1" lang="en-US" altLang="ja-JP" sz="2800" b="1" dirty="0">
                    <a:latin typeface="Arial" panose="020B0604020202020204" pitchFamily="34" charset="0"/>
                    <a:cs typeface="Arial" panose="020B0604020202020204" pitchFamily="34" charset="0"/>
                  </a:rPr>
                  <a:t>T-matrix</a:t>
                </a:r>
                <a:endParaRPr kumimoji="1" lang="ja-JP" altLang="en-US" sz="2800" b="1" dirty="0">
                  <a:latin typeface="Arial" panose="020B0604020202020204" pitchFamily="34" charset="0"/>
                  <a:cs typeface="Arial" panose="020B0604020202020204" pitchFamily="34" charset="0"/>
                </a:endParaRPr>
              </a:p>
            </p:txBody>
          </p:sp>
        </mc:Choice>
        <mc:Fallback xmlns="">
          <p:sp>
            <p:nvSpPr>
              <p:cNvPr id="47" name="テキスト ボックス 222">
                <a:extLst>
                  <a:ext uri="{FF2B5EF4-FFF2-40B4-BE49-F238E27FC236}">
                    <a16:creationId xmlns:a16="http://schemas.microsoft.com/office/drawing/2014/main" id="{90A2886D-3FD4-4ECB-C544-261A6FEF8B24}"/>
                  </a:ext>
                </a:extLst>
              </p:cNvPr>
              <p:cNvSpPr txBox="1">
                <a:spLocks noRot="1" noChangeAspect="1" noMove="1" noResize="1" noEditPoints="1" noAdjustHandles="1" noChangeArrowheads="1" noChangeShapeType="1" noTextEdit="1"/>
              </p:cNvSpPr>
              <p:nvPr/>
            </p:nvSpPr>
            <p:spPr>
              <a:xfrm>
                <a:off x="10636028" y="5557641"/>
                <a:ext cx="3560146" cy="1384995"/>
              </a:xfrm>
              <a:prstGeom prst="rect">
                <a:avLst/>
              </a:prstGeom>
              <a:blipFill>
                <a:blip r:embed="rId3"/>
                <a:stretch>
                  <a:fillRect l="-1068" r="-1779" b="-1090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0" name="テキスト ボックス 157">
                <a:extLst>
                  <a:ext uri="{FF2B5EF4-FFF2-40B4-BE49-F238E27FC236}">
                    <a16:creationId xmlns:a16="http://schemas.microsoft.com/office/drawing/2014/main" id="{7C754159-2EC4-6AE9-1051-6DB80AC0F9B3}"/>
                  </a:ext>
                </a:extLst>
              </p:cNvPr>
              <p:cNvSpPr txBox="1"/>
              <p:nvPr/>
            </p:nvSpPr>
            <p:spPr>
              <a:xfrm>
                <a:off x="509060" y="2326900"/>
                <a:ext cx="4907736" cy="53296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altLang="ja-JP" sz="2800" b="1" i="1" smtClean="0">
                          <a:latin typeface="Cambria Math" panose="02040503050406030204" pitchFamily="18" charset="0"/>
                          <a:ea typeface="Cambria Math" panose="02040503050406030204" pitchFamily="18" charset="0"/>
                        </a:rPr>
                        <m:t>𝛕</m:t>
                      </m:r>
                      <m:r>
                        <a:rPr lang="en-US" altLang="ja-JP" sz="2800" b="1" i="0" smtClean="0">
                          <a:latin typeface="Cambria Math" panose="02040503050406030204" pitchFamily="18" charset="0"/>
                          <a:ea typeface="Cambria Math" panose="02040503050406030204" pitchFamily="18" charset="0"/>
                        </a:rPr>
                        <m:t>=</m:t>
                      </m:r>
                      <m:r>
                        <a:rPr lang="en-US" altLang="ja-JP" sz="2800" b="1" i="1" smtClean="0">
                          <a:latin typeface="Cambria Math" panose="02040503050406030204" pitchFamily="18" charset="0"/>
                        </a:rPr>
                        <m:t> </m:t>
                      </m:r>
                      <m:r>
                        <a:rPr lang="en-US" altLang="ja-JP" sz="2800" b="1">
                          <a:latin typeface="Cambria Math" panose="02040503050406030204" pitchFamily="18" charset="0"/>
                        </a:rPr>
                        <m:t>(</m:t>
                      </m:r>
                      <m:sSup>
                        <m:sSupPr>
                          <m:ctrlPr>
                            <a:rPr lang="en-US" altLang="ja-JP" sz="2800" b="1" i="1">
                              <a:latin typeface="Cambria Math" panose="02040503050406030204" pitchFamily="18" charset="0"/>
                            </a:rPr>
                          </m:ctrlPr>
                        </m:sSupPr>
                        <m:e>
                          <m:r>
                            <a:rPr lang="en-US" altLang="ja-JP" sz="2800" b="1">
                              <a:latin typeface="Cambria Math" panose="02040503050406030204" pitchFamily="18" charset="0"/>
                            </a:rPr>
                            <m:t>𝐈</m:t>
                          </m:r>
                          <m:r>
                            <a:rPr lang="en-US" altLang="ja-JP" sz="2800" b="1">
                              <a:latin typeface="Cambria Math" panose="02040503050406030204" pitchFamily="18" charset="0"/>
                            </a:rPr>
                            <m:t>−</m:t>
                          </m:r>
                          <m:sSub>
                            <m:sSubPr>
                              <m:ctrlPr>
                                <a:rPr kumimoji="1" lang="en-US" altLang="ja-JP" sz="2800" b="1" i="1">
                                  <a:latin typeface="Cambria Math" panose="02040503050406030204" pitchFamily="18" charset="0"/>
                                </a:rPr>
                              </m:ctrlPr>
                            </m:sSubPr>
                            <m:e>
                              <m:r>
                                <a:rPr kumimoji="1" lang="en-US" altLang="ja-JP" sz="2800" b="1">
                                  <a:latin typeface="Cambria Math" panose="02040503050406030204" pitchFamily="18" charset="0"/>
                                </a:rPr>
                                <m:t>𝐆</m:t>
                              </m:r>
                            </m:e>
                            <m:sub>
                              <m:r>
                                <a:rPr kumimoji="1" lang="en-US" altLang="ja-JP" sz="2800" b="1">
                                  <a:latin typeface="Cambria Math" panose="02040503050406030204" pitchFamily="18" charset="0"/>
                                </a:rPr>
                                <m:t>𝟎</m:t>
                              </m:r>
                            </m:sub>
                          </m:sSub>
                          <m:r>
                            <a:rPr kumimoji="1" lang="en-US" altLang="ja-JP" sz="2800" b="1">
                              <a:latin typeface="Cambria Math" panose="02040503050406030204" pitchFamily="18" charset="0"/>
                            </a:rPr>
                            <m:t>𝐓</m:t>
                          </m:r>
                          <m:r>
                            <m:rPr>
                              <m:nor/>
                            </m:rPr>
                            <a:rPr kumimoji="1" lang="en-US" altLang="ja-JP" sz="2800" b="1" dirty="0"/>
                            <m:t> </m:t>
                          </m:r>
                          <m:r>
                            <a:rPr lang="en-US" altLang="ja-JP" sz="2800" b="1">
                              <a:latin typeface="Cambria Math" panose="02040503050406030204" pitchFamily="18" charset="0"/>
                            </a:rPr>
                            <m:t>)</m:t>
                          </m:r>
                        </m:e>
                        <m:sup>
                          <m:r>
                            <a:rPr lang="en-US" altLang="ja-JP" sz="2800" b="1">
                              <a:latin typeface="Cambria Math" panose="02040503050406030204" pitchFamily="18" charset="0"/>
                            </a:rPr>
                            <m:t>−</m:t>
                          </m:r>
                          <m:r>
                            <a:rPr lang="en-US" altLang="ja-JP" sz="2800" b="1">
                              <a:latin typeface="Cambria Math" panose="02040503050406030204" pitchFamily="18" charset="0"/>
                            </a:rPr>
                            <m:t>𝟏</m:t>
                          </m:r>
                        </m:sup>
                      </m:sSup>
                      <m:r>
                        <a:rPr lang="en-US" altLang="ja-JP" sz="2800" b="1" i="1">
                          <a:latin typeface="Cambria Math" panose="02040503050406030204" pitchFamily="18" charset="0"/>
                        </a:rPr>
                        <m:t>=</m:t>
                      </m:r>
                      <m:r>
                        <a:rPr lang="en-US" altLang="ja-JP" sz="2800" b="1" smtClean="0">
                          <a:latin typeface="Cambria Math" panose="02040503050406030204" pitchFamily="18" charset="0"/>
                        </a:rPr>
                        <m:t>(</m:t>
                      </m:r>
                      <m:sSup>
                        <m:sSupPr>
                          <m:ctrlPr>
                            <a:rPr lang="en-US" altLang="ja-JP" sz="2800" b="1" i="1">
                              <a:latin typeface="Cambria Math" panose="02040503050406030204" pitchFamily="18" charset="0"/>
                            </a:rPr>
                          </m:ctrlPr>
                        </m:sSupPr>
                        <m:e>
                          <m:r>
                            <a:rPr lang="en-US" altLang="ja-JP" sz="2800" b="1">
                              <a:latin typeface="Cambria Math" panose="02040503050406030204" pitchFamily="18" charset="0"/>
                            </a:rPr>
                            <m:t>𝐈</m:t>
                          </m:r>
                          <m:r>
                            <a:rPr lang="en-US" altLang="ja-JP" sz="2800" b="1">
                              <a:latin typeface="Cambria Math" panose="02040503050406030204" pitchFamily="18" charset="0"/>
                            </a:rPr>
                            <m:t>−</m:t>
                          </m:r>
                          <m:r>
                            <a:rPr lang="en-US" altLang="ja-JP" sz="2800" b="1" i="0" smtClean="0">
                              <a:latin typeface="Cambria Math" panose="02040503050406030204" pitchFamily="18" charset="0"/>
                            </a:rPr>
                            <m:t>𝐊</m:t>
                          </m:r>
                          <m:r>
                            <a:rPr lang="en-US" altLang="ja-JP" sz="2800" b="1">
                              <a:latin typeface="Cambria Math" panose="02040503050406030204" pitchFamily="18" charset="0"/>
                            </a:rPr>
                            <m:t>)</m:t>
                          </m:r>
                        </m:e>
                        <m:sup>
                          <m:r>
                            <a:rPr lang="en-US" altLang="ja-JP" sz="2800" b="1">
                              <a:latin typeface="Cambria Math" panose="02040503050406030204" pitchFamily="18" charset="0"/>
                            </a:rPr>
                            <m:t>−</m:t>
                          </m:r>
                          <m:r>
                            <a:rPr lang="en-US" altLang="ja-JP" sz="2800" b="1">
                              <a:latin typeface="Cambria Math" panose="02040503050406030204" pitchFamily="18" charset="0"/>
                            </a:rPr>
                            <m:t>𝟏</m:t>
                          </m:r>
                        </m:sup>
                      </m:sSup>
                    </m:oMath>
                  </m:oMathPara>
                </a14:m>
                <a:endParaRPr lang="ja-JP" altLang="en-US" sz="2800" dirty="0">
                  <a:latin typeface="Arial" panose="020B0604020202020204" pitchFamily="34" charset="0"/>
                  <a:cs typeface="Arial" panose="020B0604020202020204" pitchFamily="34" charset="0"/>
                </a:endParaRPr>
              </a:p>
            </p:txBody>
          </p:sp>
        </mc:Choice>
        <mc:Fallback xmlns="">
          <p:sp>
            <p:nvSpPr>
              <p:cNvPr id="50" name="テキスト ボックス 157">
                <a:extLst>
                  <a:ext uri="{FF2B5EF4-FFF2-40B4-BE49-F238E27FC236}">
                    <a16:creationId xmlns:a16="http://schemas.microsoft.com/office/drawing/2014/main" id="{7C754159-2EC4-6AE9-1051-6DB80AC0F9B3}"/>
                  </a:ext>
                </a:extLst>
              </p:cNvPr>
              <p:cNvSpPr txBox="1">
                <a:spLocks noRot="1" noChangeAspect="1" noMove="1" noResize="1" noEditPoints="1" noAdjustHandles="1" noChangeArrowheads="1" noChangeShapeType="1" noTextEdit="1"/>
              </p:cNvSpPr>
              <p:nvPr/>
            </p:nvSpPr>
            <p:spPr>
              <a:xfrm>
                <a:off x="509060" y="2326900"/>
                <a:ext cx="4907736" cy="532966"/>
              </a:xfrm>
              <a:prstGeom prst="rect">
                <a:avLst/>
              </a:prstGeom>
              <a:blipFill>
                <a:blip r:embed="rId4"/>
                <a:stretch>
                  <a:fillRect t="-6977" b="-27907"/>
                </a:stretch>
              </a:blipFill>
            </p:spPr>
            <p:txBody>
              <a:bodyPr/>
              <a:lstStyle/>
              <a:p>
                <a:r>
                  <a:rPr lang="en-US">
                    <a:noFill/>
                  </a:rPr>
                  <a:t> </a:t>
                </a:r>
              </a:p>
            </p:txBody>
          </p:sp>
        </mc:Fallback>
      </mc:AlternateContent>
      <p:grpSp>
        <p:nvGrpSpPr>
          <p:cNvPr id="61" name="Group 60">
            <a:extLst>
              <a:ext uri="{FF2B5EF4-FFF2-40B4-BE49-F238E27FC236}">
                <a16:creationId xmlns:a16="http://schemas.microsoft.com/office/drawing/2014/main" id="{D4183C98-9049-A85A-E75D-ED0BAD0434BC}"/>
              </a:ext>
            </a:extLst>
          </p:cNvPr>
          <p:cNvGrpSpPr/>
          <p:nvPr/>
        </p:nvGrpSpPr>
        <p:grpSpPr>
          <a:xfrm>
            <a:off x="10883965" y="1296414"/>
            <a:ext cx="3746435" cy="3976886"/>
            <a:chOff x="10079192" y="1327748"/>
            <a:chExt cx="3746435" cy="3976886"/>
          </a:xfrm>
        </p:grpSpPr>
        <p:grpSp>
          <p:nvGrpSpPr>
            <p:cNvPr id="8" name="グループ化 209">
              <a:extLst>
                <a:ext uri="{FF2B5EF4-FFF2-40B4-BE49-F238E27FC236}">
                  <a16:creationId xmlns:a16="http://schemas.microsoft.com/office/drawing/2014/main" id="{7B8B0063-1C1A-6BB3-7DE4-C38D24408E6E}"/>
                </a:ext>
              </a:extLst>
            </p:cNvPr>
            <p:cNvGrpSpPr/>
            <p:nvPr/>
          </p:nvGrpSpPr>
          <p:grpSpPr>
            <a:xfrm>
              <a:off x="10360691" y="2062639"/>
              <a:ext cx="2677976" cy="3241995"/>
              <a:chOff x="5311924" y="8909238"/>
              <a:chExt cx="1775792" cy="2149799"/>
            </a:xfrm>
          </p:grpSpPr>
          <p:grpSp>
            <p:nvGrpSpPr>
              <p:cNvPr id="9" name="グループ化 160">
                <a:extLst>
                  <a:ext uri="{FF2B5EF4-FFF2-40B4-BE49-F238E27FC236}">
                    <a16:creationId xmlns:a16="http://schemas.microsoft.com/office/drawing/2014/main" id="{552E144C-1683-E4C6-28E2-CFEE45FF5C5A}"/>
                  </a:ext>
                </a:extLst>
              </p:cNvPr>
              <p:cNvGrpSpPr/>
              <p:nvPr/>
            </p:nvGrpSpPr>
            <p:grpSpPr>
              <a:xfrm>
                <a:off x="5311924" y="8909238"/>
                <a:ext cx="1775792" cy="2149799"/>
                <a:chOff x="4120427" y="1462203"/>
                <a:chExt cx="3359983" cy="4067644"/>
              </a:xfrm>
            </p:grpSpPr>
            <p:grpSp>
              <p:nvGrpSpPr>
                <p:cNvPr id="14" name="グループ化 162">
                  <a:extLst>
                    <a:ext uri="{FF2B5EF4-FFF2-40B4-BE49-F238E27FC236}">
                      <a16:creationId xmlns:a16="http://schemas.microsoft.com/office/drawing/2014/main" id="{719871A5-ECB5-F2C4-2204-FC3E2A9AC410}"/>
                    </a:ext>
                  </a:extLst>
                </p:cNvPr>
                <p:cNvGrpSpPr/>
                <p:nvPr/>
              </p:nvGrpSpPr>
              <p:grpSpPr>
                <a:xfrm rot="10800000" flipV="1">
                  <a:off x="4120427" y="1863706"/>
                  <a:ext cx="2836889" cy="3666141"/>
                  <a:chOff x="4222656" y="1461254"/>
                  <a:chExt cx="2836889" cy="3666141"/>
                </a:xfrm>
              </p:grpSpPr>
              <p:sp>
                <p:nvSpPr>
                  <p:cNvPr id="25" name="楕円 182">
                    <a:extLst>
                      <a:ext uri="{FF2B5EF4-FFF2-40B4-BE49-F238E27FC236}">
                        <a16:creationId xmlns:a16="http://schemas.microsoft.com/office/drawing/2014/main" id="{D4B2CB25-0F33-5B36-D10A-56FDED254EFF}"/>
                      </a:ext>
                    </a:extLst>
                  </p:cNvPr>
                  <p:cNvSpPr/>
                  <p:nvPr/>
                </p:nvSpPr>
                <p:spPr>
                  <a:xfrm>
                    <a:off x="4222656" y="2801924"/>
                    <a:ext cx="1217904" cy="1254151"/>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183">
                    <a:extLst>
                      <a:ext uri="{FF2B5EF4-FFF2-40B4-BE49-F238E27FC236}">
                        <a16:creationId xmlns:a16="http://schemas.microsoft.com/office/drawing/2014/main" id="{9F441C68-8369-9027-F10B-14EC4BE0D143}"/>
                      </a:ext>
                    </a:extLst>
                  </p:cNvPr>
                  <p:cNvSpPr/>
                  <p:nvPr/>
                </p:nvSpPr>
                <p:spPr>
                  <a:xfrm>
                    <a:off x="5836743" y="3873244"/>
                    <a:ext cx="1217904" cy="1254151"/>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184">
                    <a:extLst>
                      <a:ext uri="{FF2B5EF4-FFF2-40B4-BE49-F238E27FC236}">
                        <a16:creationId xmlns:a16="http://schemas.microsoft.com/office/drawing/2014/main" id="{57ADF190-02C2-150B-BDCA-F39CB3290DA9}"/>
                      </a:ext>
                    </a:extLst>
                  </p:cNvPr>
                  <p:cNvSpPr/>
                  <p:nvPr/>
                </p:nvSpPr>
                <p:spPr>
                  <a:xfrm>
                    <a:off x="5605982" y="1461254"/>
                    <a:ext cx="1217904" cy="1254151"/>
                  </a:xfrm>
                  <a:prstGeom prst="ellipse">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8" name="グループ化 185">
                    <a:extLst>
                      <a:ext uri="{FF2B5EF4-FFF2-40B4-BE49-F238E27FC236}">
                        <a16:creationId xmlns:a16="http://schemas.microsoft.com/office/drawing/2014/main" id="{CF8B561B-FA6D-040E-06AA-4CEEEE5813CD}"/>
                      </a:ext>
                    </a:extLst>
                  </p:cNvPr>
                  <p:cNvGrpSpPr/>
                  <p:nvPr/>
                </p:nvGrpSpPr>
                <p:grpSpPr>
                  <a:xfrm>
                    <a:off x="5299979" y="3836504"/>
                    <a:ext cx="605650" cy="368616"/>
                    <a:chOff x="7468782" y="1994923"/>
                    <a:chExt cx="755984" cy="527532"/>
                  </a:xfrm>
                </p:grpSpPr>
                <p:cxnSp>
                  <p:nvCxnSpPr>
                    <p:cNvPr id="43" name="直線矢印コネクタ 201">
                      <a:extLst>
                        <a:ext uri="{FF2B5EF4-FFF2-40B4-BE49-F238E27FC236}">
                          <a16:creationId xmlns:a16="http://schemas.microsoft.com/office/drawing/2014/main" id="{74D8DFDB-8156-8E61-D2B7-F9D880FF6E09}"/>
                        </a:ext>
                      </a:extLst>
                    </p:cNvPr>
                    <p:cNvCxnSpPr>
                      <a:cxnSpLocks/>
                    </p:cNvCxnSpPr>
                    <p:nvPr/>
                  </p:nvCxnSpPr>
                  <p:spPr>
                    <a:xfrm rot="10800000">
                      <a:off x="7609721" y="2116335"/>
                      <a:ext cx="615045" cy="406120"/>
                    </a:xfrm>
                    <a:prstGeom prst="straightConnector1">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4" name="二等辺三角形 202">
                      <a:extLst>
                        <a:ext uri="{FF2B5EF4-FFF2-40B4-BE49-F238E27FC236}">
                          <a16:creationId xmlns:a16="http://schemas.microsoft.com/office/drawing/2014/main" id="{D5A15833-5418-6686-9C98-83CB1F4AB234}"/>
                        </a:ext>
                      </a:extLst>
                    </p:cNvPr>
                    <p:cNvSpPr/>
                    <p:nvPr/>
                  </p:nvSpPr>
                  <p:spPr>
                    <a:xfrm rot="18196436">
                      <a:off x="7480490" y="1983215"/>
                      <a:ext cx="186813" cy="210230"/>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9" name="グループ化 186">
                    <a:extLst>
                      <a:ext uri="{FF2B5EF4-FFF2-40B4-BE49-F238E27FC236}">
                        <a16:creationId xmlns:a16="http://schemas.microsoft.com/office/drawing/2014/main" id="{500C9104-D2CA-D26E-4500-E112C43162FA}"/>
                      </a:ext>
                    </a:extLst>
                  </p:cNvPr>
                  <p:cNvGrpSpPr/>
                  <p:nvPr/>
                </p:nvGrpSpPr>
                <p:grpSpPr>
                  <a:xfrm rot="3363762">
                    <a:off x="5873944" y="2980096"/>
                    <a:ext cx="977958" cy="625646"/>
                    <a:chOff x="7468782" y="1994923"/>
                    <a:chExt cx="797726" cy="576736"/>
                  </a:xfrm>
                </p:grpSpPr>
                <p:cxnSp>
                  <p:nvCxnSpPr>
                    <p:cNvPr id="41" name="直線矢印コネクタ 199">
                      <a:extLst>
                        <a:ext uri="{FF2B5EF4-FFF2-40B4-BE49-F238E27FC236}">
                          <a16:creationId xmlns:a16="http://schemas.microsoft.com/office/drawing/2014/main" id="{084978D2-8BEC-9C74-C55B-C24161C2F616}"/>
                        </a:ext>
                      </a:extLst>
                    </p:cNvPr>
                    <p:cNvCxnSpPr>
                      <a:cxnSpLocks/>
                    </p:cNvCxnSpPr>
                    <p:nvPr/>
                  </p:nvCxnSpPr>
                  <p:spPr>
                    <a:xfrm flipH="1" flipV="1">
                      <a:off x="7609720" y="2116333"/>
                      <a:ext cx="656788" cy="455326"/>
                    </a:xfrm>
                    <a:prstGeom prst="straightConnector1">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2" name="二等辺三角形 200">
                      <a:extLst>
                        <a:ext uri="{FF2B5EF4-FFF2-40B4-BE49-F238E27FC236}">
                          <a16:creationId xmlns:a16="http://schemas.microsoft.com/office/drawing/2014/main" id="{22B8632E-C5A6-AAC4-576B-669080B980B9}"/>
                        </a:ext>
                      </a:extLst>
                    </p:cNvPr>
                    <p:cNvSpPr/>
                    <p:nvPr/>
                  </p:nvSpPr>
                  <p:spPr>
                    <a:xfrm rot="18196436">
                      <a:off x="7480490" y="1983215"/>
                      <a:ext cx="186813" cy="210230"/>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30" name="円弧 187">
                    <a:extLst>
                      <a:ext uri="{FF2B5EF4-FFF2-40B4-BE49-F238E27FC236}">
                        <a16:creationId xmlns:a16="http://schemas.microsoft.com/office/drawing/2014/main" id="{B5A5B6E0-5656-FD7D-E911-A2F202A08D7E}"/>
                      </a:ext>
                    </a:extLst>
                  </p:cNvPr>
                  <p:cNvSpPr/>
                  <p:nvPr/>
                </p:nvSpPr>
                <p:spPr>
                  <a:xfrm rot="15392917">
                    <a:off x="5852959" y="3792122"/>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31" name="円弧 188">
                    <a:extLst>
                      <a:ext uri="{FF2B5EF4-FFF2-40B4-BE49-F238E27FC236}">
                        <a16:creationId xmlns:a16="http://schemas.microsoft.com/office/drawing/2014/main" id="{82C88F1E-79AA-86F6-613A-7CB70D098BBB}"/>
                      </a:ext>
                    </a:extLst>
                  </p:cNvPr>
                  <p:cNvSpPr/>
                  <p:nvPr/>
                </p:nvSpPr>
                <p:spPr>
                  <a:xfrm rot="15392917">
                    <a:off x="5593306" y="3666747"/>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32" name="円弧 189">
                    <a:extLst>
                      <a:ext uri="{FF2B5EF4-FFF2-40B4-BE49-F238E27FC236}">
                        <a16:creationId xmlns:a16="http://schemas.microsoft.com/office/drawing/2014/main" id="{F0DA7A46-8500-5CC2-627A-4B4A813613A1}"/>
                      </a:ext>
                    </a:extLst>
                  </p:cNvPr>
                  <p:cNvSpPr/>
                  <p:nvPr/>
                </p:nvSpPr>
                <p:spPr>
                  <a:xfrm rot="15392917">
                    <a:off x="5717843" y="3751909"/>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33" name="円弧 190">
                    <a:extLst>
                      <a:ext uri="{FF2B5EF4-FFF2-40B4-BE49-F238E27FC236}">
                        <a16:creationId xmlns:a16="http://schemas.microsoft.com/office/drawing/2014/main" id="{6573D84B-A704-2CBD-5605-782851C8AA76}"/>
                      </a:ext>
                    </a:extLst>
                  </p:cNvPr>
                  <p:cNvSpPr/>
                  <p:nvPr/>
                </p:nvSpPr>
                <p:spPr>
                  <a:xfrm rot="18600841">
                    <a:off x="6062862" y="3634732"/>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34" name="円弧 191">
                    <a:extLst>
                      <a:ext uri="{FF2B5EF4-FFF2-40B4-BE49-F238E27FC236}">
                        <a16:creationId xmlns:a16="http://schemas.microsoft.com/office/drawing/2014/main" id="{A19B194E-F3DD-869E-5900-D415F7B6560F}"/>
                      </a:ext>
                    </a:extLst>
                  </p:cNvPr>
                  <p:cNvSpPr/>
                  <p:nvPr/>
                </p:nvSpPr>
                <p:spPr>
                  <a:xfrm rot="18600841">
                    <a:off x="6041305" y="3320573"/>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35" name="円弧 193">
                    <a:extLst>
                      <a:ext uri="{FF2B5EF4-FFF2-40B4-BE49-F238E27FC236}">
                        <a16:creationId xmlns:a16="http://schemas.microsoft.com/office/drawing/2014/main" id="{2E7F5DB4-6828-5429-3E47-5E2CCE11A898}"/>
                      </a:ext>
                    </a:extLst>
                  </p:cNvPr>
                  <p:cNvSpPr/>
                  <p:nvPr/>
                </p:nvSpPr>
                <p:spPr>
                  <a:xfrm rot="18600841">
                    <a:off x="6062862" y="3164236"/>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36" name="円弧 194">
                    <a:extLst>
                      <a:ext uri="{FF2B5EF4-FFF2-40B4-BE49-F238E27FC236}">
                        <a16:creationId xmlns:a16="http://schemas.microsoft.com/office/drawing/2014/main" id="{62703A26-D082-0AFF-9D95-74BBE791A4F9}"/>
                      </a:ext>
                    </a:extLst>
                  </p:cNvPr>
                  <p:cNvSpPr/>
                  <p:nvPr/>
                </p:nvSpPr>
                <p:spPr>
                  <a:xfrm rot="18600841">
                    <a:off x="6032304" y="3021225"/>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37" name="円弧 195">
                    <a:extLst>
                      <a:ext uri="{FF2B5EF4-FFF2-40B4-BE49-F238E27FC236}">
                        <a16:creationId xmlns:a16="http://schemas.microsoft.com/office/drawing/2014/main" id="{0164910F-61F9-826D-DF1B-E28DB354D268}"/>
                      </a:ext>
                    </a:extLst>
                  </p:cNvPr>
                  <p:cNvSpPr/>
                  <p:nvPr/>
                </p:nvSpPr>
                <p:spPr>
                  <a:xfrm rot="18600841">
                    <a:off x="6062862" y="3473893"/>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grpSp>
                <p:nvGrpSpPr>
                  <p:cNvPr id="38" name="グループ化 196">
                    <a:extLst>
                      <a:ext uri="{FF2B5EF4-FFF2-40B4-BE49-F238E27FC236}">
                        <a16:creationId xmlns:a16="http://schemas.microsoft.com/office/drawing/2014/main" id="{4404C79B-3089-5005-3950-4266EEA0F2E3}"/>
                      </a:ext>
                    </a:extLst>
                  </p:cNvPr>
                  <p:cNvGrpSpPr/>
                  <p:nvPr/>
                </p:nvGrpSpPr>
                <p:grpSpPr>
                  <a:xfrm rot="6215908">
                    <a:off x="5239829" y="2515968"/>
                    <a:ext cx="535055" cy="416433"/>
                    <a:chOff x="7512840" y="2036235"/>
                    <a:chExt cx="667867" cy="595967"/>
                  </a:xfrm>
                </p:grpSpPr>
                <p:cxnSp>
                  <p:nvCxnSpPr>
                    <p:cNvPr id="39" name="直線矢印コネクタ 197">
                      <a:extLst>
                        <a:ext uri="{FF2B5EF4-FFF2-40B4-BE49-F238E27FC236}">
                          <a16:creationId xmlns:a16="http://schemas.microsoft.com/office/drawing/2014/main" id="{59632F05-EC15-13CA-63B4-BFA395F8EB71}"/>
                        </a:ext>
                      </a:extLst>
                    </p:cNvPr>
                    <p:cNvCxnSpPr>
                      <a:cxnSpLocks/>
                    </p:cNvCxnSpPr>
                    <p:nvPr/>
                  </p:nvCxnSpPr>
                  <p:spPr>
                    <a:xfrm rot="4584092" flipH="1">
                      <a:off x="7649583" y="2101077"/>
                      <a:ext cx="567564" cy="494685"/>
                    </a:xfrm>
                    <a:prstGeom prst="straightConnector1">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0" name="二等辺三角形 198">
                      <a:extLst>
                        <a:ext uri="{FF2B5EF4-FFF2-40B4-BE49-F238E27FC236}">
                          <a16:creationId xmlns:a16="http://schemas.microsoft.com/office/drawing/2014/main" id="{881EC2B7-B24D-7846-4210-C6DCB63347ED}"/>
                        </a:ext>
                      </a:extLst>
                    </p:cNvPr>
                    <p:cNvSpPr/>
                    <p:nvPr/>
                  </p:nvSpPr>
                  <p:spPr>
                    <a:xfrm rot="18196436">
                      <a:off x="7524548" y="2024527"/>
                      <a:ext cx="186813" cy="210229"/>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cxnSp>
              <p:nvCxnSpPr>
                <p:cNvPr id="15" name="直線矢印コネクタ 163">
                  <a:extLst>
                    <a:ext uri="{FF2B5EF4-FFF2-40B4-BE49-F238E27FC236}">
                      <a16:creationId xmlns:a16="http://schemas.microsoft.com/office/drawing/2014/main" id="{458ADAC0-0BE1-DEAE-27EC-EFC6399CEDD1}"/>
                    </a:ext>
                  </a:extLst>
                </p:cNvPr>
                <p:cNvCxnSpPr>
                  <a:cxnSpLocks/>
                </p:cNvCxnSpPr>
                <p:nvPr/>
              </p:nvCxnSpPr>
              <p:spPr>
                <a:xfrm flipV="1">
                  <a:off x="5538646" y="1678256"/>
                  <a:ext cx="1512903" cy="556264"/>
                </a:xfrm>
                <a:prstGeom prst="straightConnector1">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6" name="円弧 165">
                  <a:extLst>
                    <a:ext uri="{FF2B5EF4-FFF2-40B4-BE49-F238E27FC236}">
                      <a16:creationId xmlns:a16="http://schemas.microsoft.com/office/drawing/2014/main" id="{A7072136-47A5-F90D-9278-2190AFB1FD42}"/>
                    </a:ext>
                  </a:extLst>
                </p:cNvPr>
                <p:cNvSpPr/>
                <p:nvPr/>
              </p:nvSpPr>
              <p:spPr>
                <a:xfrm rot="17172379" flipV="1">
                  <a:off x="4825448" y="1774777"/>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17" name="円弧 166">
                  <a:extLst>
                    <a:ext uri="{FF2B5EF4-FFF2-40B4-BE49-F238E27FC236}">
                      <a16:creationId xmlns:a16="http://schemas.microsoft.com/office/drawing/2014/main" id="{C69BDA9D-9D76-BD79-7CC9-AC6ED6673DF2}"/>
                    </a:ext>
                  </a:extLst>
                </p:cNvPr>
                <p:cNvSpPr/>
                <p:nvPr/>
              </p:nvSpPr>
              <p:spPr>
                <a:xfrm rot="17172379" flipV="1">
                  <a:off x="5016323" y="1682499"/>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18" name="円弧 173">
                  <a:extLst>
                    <a:ext uri="{FF2B5EF4-FFF2-40B4-BE49-F238E27FC236}">
                      <a16:creationId xmlns:a16="http://schemas.microsoft.com/office/drawing/2014/main" id="{EEE9BD83-BF50-2A5E-810E-72474D874436}"/>
                    </a:ext>
                  </a:extLst>
                </p:cNvPr>
                <p:cNvSpPr/>
                <p:nvPr/>
              </p:nvSpPr>
              <p:spPr>
                <a:xfrm rot="17172379" flipV="1">
                  <a:off x="5453937" y="1529179"/>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19" name="円弧 174">
                  <a:extLst>
                    <a:ext uri="{FF2B5EF4-FFF2-40B4-BE49-F238E27FC236}">
                      <a16:creationId xmlns:a16="http://schemas.microsoft.com/office/drawing/2014/main" id="{B4DAD691-0E58-8E04-BBC9-DDE1490950B8}"/>
                    </a:ext>
                  </a:extLst>
                </p:cNvPr>
                <p:cNvSpPr/>
                <p:nvPr/>
              </p:nvSpPr>
              <p:spPr>
                <a:xfrm rot="17172379" flipV="1">
                  <a:off x="5237448" y="1634407"/>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20" name="円弧 175">
                  <a:extLst>
                    <a:ext uri="{FF2B5EF4-FFF2-40B4-BE49-F238E27FC236}">
                      <a16:creationId xmlns:a16="http://schemas.microsoft.com/office/drawing/2014/main" id="{C1B50308-0572-EFB7-FAEF-74646033D9F2}"/>
                    </a:ext>
                  </a:extLst>
                </p:cNvPr>
                <p:cNvSpPr/>
                <p:nvPr/>
              </p:nvSpPr>
              <p:spPr>
                <a:xfrm rot="17172379" flipV="1">
                  <a:off x="5674316" y="1445489"/>
                  <a:ext cx="907410" cy="1085956"/>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21" name="円弧 176">
                  <a:extLst>
                    <a:ext uri="{FF2B5EF4-FFF2-40B4-BE49-F238E27FC236}">
                      <a16:creationId xmlns:a16="http://schemas.microsoft.com/office/drawing/2014/main" id="{4E23A439-D727-76D8-3290-E0C8431CAC54}"/>
                    </a:ext>
                  </a:extLst>
                </p:cNvPr>
                <p:cNvSpPr/>
                <p:nvPr/>
              </p:nvSpPr>
              <p:spPr>
                <a:xfrm rot="17172379" flipV="1">
                  <a:off x="5915328" y="1372931"/>
                  <a:ext cx="907411" cy="1085955"/>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22" name="二等辺三角形 178">
                  <a:extLst>
                    <a:ext uri="{FF2B5EF4-FFF2-40B4-BE49-F238E27FC236}">
                      <a16:creationId xmlns:a16="http://schemas.microsoft.com/office/drawing/2014/main" id="{96A185AA-58B7-46A2-5CED-896445A212B8}"/>
                    </a:ext>
                  </a:extLst>
                </p:cNvPr>
                <p:cNvSpPr/>
                <p:nvPr/>
              </p:nvSpPr>
              <p:spPr>
                <a:xfrm rot="14889845" flipV="1">
                  <a:off x="7063994" y="1506157"/>
                  <a:ext cx="202656" cy="257727"/>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23" name="直線矢印コネクタ 180">
                  <a:extLst>
                    <a:ext uri="{FF2B5EF4-FFF2-40B4-BE49-F238E27FC236}">
                      <a16:creationId xmlns:a16="http://schemas.microsoft.com/office/drawing/2014/main" id="{AAE72F43-7F65-92BB-A014-AF45461635C0}"/>
                    </a:ext>
                  </a:extLst>
                </p:cNvPr>
                <p:cNvCxnSpPr>
                  <a:cxnSpLocks/>
                </p:cNvCxnSpPr>
                <p:nvPr/>
              </p:nvCxnSpPr>
              <p:spPr>
                <a:xfrm flipV="1">
                  <a:off x="6711284" y="1944101"/>
                  <a:ext cx="598792" cy="1308640"/>
                </a:xfrm>
                <a:prstGeom prst="straightConnector1">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4" name="二等辺三角形 181">
                  <a:extLst>
                    <a:ext uri="{FF2B5EF4-FFF2-40B4-BE49-F238E27FC236}">
                      <a16:creationId xmlns:a16="http://schemas.microsoft.com/office/drawing/2014/main" id="{F37B02EE-61BE-2E33-D786-048AAD90FEB9}"/>
                    </a:ext>
                  </a:extLst>
                </p:cNvPr>
                <p:cNvSpPr/>
                <p:nvPr/>
              </p:nvSpPr>
              <p:spPr>
                <a:xfrm rot="12517972" flipV="1">
                  <a:off x="7277754" y="1706722"/>
                  <a:ext cx="202656" cy="257728"/>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mc:AlternateContent xmlns:mc="http://schemas.openxmlformats.org/markup-compatibility/2006" xmlns:a14="http://schemas.microsoft.com/office/drawing/2010/main">
            <mc:Choice Requires="a14">
              <p:sp>
                <p:nvSpPr>
                  <p:cNvPr id="10" name="テキスト ボックス 204">
                    <a:extLst>
                      <a:ext uri="{FF2B5EF4-FFF2-40B4-BE49-F238E27FC236}">
                        <a16:creationId xmlns:a16="http://schemas.microsoft.com/office/drawing/2014/main" id="{CC72AB5D-26AB-FDE5-9427-7CB130966281}"/>
                      </a:ext>
                    </a:extLst>
                  </p:cNvPr>
                  <p:cNvSpPr txBox="1"/>
                  <p:nvPr/>
                </p:nvSpPr>
                <p:spPr>
                  <a:xfrm>
                    <a:off x="6036710" y="10607211"/>
                    <a:ext cx="559141" cy="34695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800" b="1" i="1" smtClean="0">
                                  <a:latin typeface="Cambria Math" panose="02040503050406030204" pitchFamily="18" charset="0"/>
                                </a:rPr>
                              </m:ctrlPr>
                            </m:sSubPr>
                            <m:e>
                              <m:r>
                                <a:rPr kumimoji="1" lang="en-US" altLang="ja-JP" sz="2800" b="1" i="0" smtClean="0">
                                  <a:latin typeface="Cambria Math" panose="02040503050406030204" pitchFamily="18" charset="0"/>
                                </a:rPr>
                                <m:t>𝐆</m:t>
                              </m:r>
                            </m:e>
                            <m:sub>
                              <m:r>
                                <a:rPr kumimoji="1" lang="en-US" altLang="ja-JP" sz="2800" b="1" i="0" smtClean="0">
                                  <a:latin typeface="Cambria Math" panose="02040503050406030204" pitchFamily="18" charset="0"/>
                                </a:rPr>
                                <m:t>𝟎</m:t>
                              </m:r>
                            </m:sub>
                          </m:sSub>
                        </m:oMath>
                      </m:oMathPara>
                    </a14:m>
                    <a:endParaRPr kumimoji="1" lang="ja-JP" altLang="en-US" sz="2800" b="1" dirty="0"/>
                  </a:p>
                </p:txBody>
              </p:sp>
            </mc:Choice>
            <mc:Fallback xmlns="">
              <p:sp>
                <p:nvSpPr>
                  <p:cNvPr id="10" name="テキスト ボックス 204">
                    <a:extLst>
                      <a:ext uri="{FF2B5EF4-FFF2-40B4-BE49-F238E27FC236}">
                        <a16:creationId xmlns:a16="http://schemas.microsoft.com/office/drawing/2014/main" id="{CC72AB5D-26AB-FDE5-9427-7CB130966281}"/>
                      </a:ext>
                    </a:extLst>
                  </p:cNvPr>
                  <p:cNvSpPr txBox="1">
                    <a:spLocks noRot="1" noChangeAspect="1" noMove="1" noResize="1" noEditPoints="1" noAdjustHandles="1" noChangeArrowheads="1" noChangeShapeType="1" noTextEdit="1"/>
                  </p:cNvSpPr>
                  <p:nvPr/>
                </p:nvSpPr>
                <p:spPr>
                  <a:xfrm>
                    <a:off x="6036710" y="10607211"/>
                    <a:ext cx="559141" cy="346952"/>
                  </a:xfrm>
                  <a:prstGeom prst="rect">
                    <a:avLst/>
                  </a:prstGeom>
                  <a:blipFill>
                    <a:blip r:embed="rId5"/>
                    <a:stretch>
                      <a:fillRect b="-476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テキスト ボックス 206">
                    <a:extLst>
                      <a:ext uri="{FF2B5EF4-FFF2-40B4-BE49-F238E27FC236}">
                        <a16:creationId xmlns:a16="http://schemas.microsoft.com/office/drawing/2014/main" id="{9F1E2561-293C-EADC-DD3B-6E35002435A3}"/>
                      </a:ext>
                    </a:extLst>
                  </p:cNvPr>
                  <p:cNvSpPr txBox="1"/>
                  <p:nvPr/>
                </p:nvSpPr>
                <p:spPr>
                  <a:xfrm>
                    <a:off x="5478148" y="9247627"/>
                    <a:ext cx="559141" cy="34695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ja-JP" sz="2800" b="1" i="0" smtClean="0">
                              <a:latin typeface="Cambria Math" panose="02040503050406030204" pitchFamily="18" charset="0"/>
                            </a:rPr>
                            <m:t>𝐓</m:t>
                          </m:r>
                        </m:oMath>
                      </m:oMathPara>
                    </a14:m>
                    <a:endParaRPr kumimoji="1" lang="ja-JP" altLang="en-US" sz="2800" b="1" dirty="0"/>
                  </a:p>
                </p:txBody>
              </p:sp>
            </mc:Choice>
            <mc:Fallback xmlns="">
              <p:sp>
                <p:nvSpPr>
                  <p:cNvPr id="11" name="テキスト ボックス 206">
                    <a:extLst>
                      <a:ext uri="{FF2B5EF4-FFF2-40B4-BE49-F238E27FC236}">
                        <a16:creationId xmlns:a16="http://schemas.microsoft.com/office/drawing/2014/main" id="{9F1E2561-293C-EADC-DD3B-6E35002435A3}"/>
                      </a:ext>
                    </a:extLst>
                  </p:cNvPr>
                  <p:cNvSpPr txBox="1">
                    <a:spLocks noRot="1" noChangeAspect="1" noMove="1" noResize="1" noEditPoints="1" noAdjustHandles="1" noChangeArrowheads="1" noChangeShapeType="1" noTextEdit="1"/>
                  </p:cNvSpPr>
                  <p:nvPr/>
                </p:nvSpPr>
                <p:spPr>
                  <a:xfrm>
                    <a:off x="5478148" y="9247627"/>
                    <a:ext cx="559141" cy="346952"/>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テキスト ボックス 207">
                    <a:extLst>
                      <a:ext uri="{FF2B5EF4-FFF2-40B4-BE49-F238E27FC236}">
                        <a16:creationId xmlns:a16="http://schemas.microsoft.com/office/drawing/2014/main" id="{AB991D88-0668-4B51-ED1E-02C7AE66C32B}"/>
                      </a:ext>
                    </a:extLst>
                  </p:cNvPr>
                  <p:cNvSpPr txBox="1"/>
                  <p:nvPr/>
                </p:nvSpPr>
                <p:spPr>
                  <a:xfrm>
                    <a:off x="6204161" y="9986111"/>
                    <a:ext cx="559141" cy="34695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ja-JP" sz="2800" b="1" i="0" smtClean="0">
                              <a:latin typeface="Cambria Math" panose="02040503050406030204" pitchFamily="18" charset="0"/>
                            </a:rPr>
                            <m:t>𝐓</m:t>
                          </m:r>
                        </m:oMath>
                      </m:oMathPara>
                    </a14:m>
                    <a:endParaRPr kumimoji="1" lang="ja-JP" altLang="en-US" sz="2800" b="1" dirty="0">
                      <a:latin typeface="Arial" panose="020B0604020202020204" pitchFamily="34" charset="0"/>
                      <a:cs typeface="Arial" panose="020B0604020202020204" pitchFamily="34" charset="0"/>
                    </a:endParaRPr>
                  </a:p>
                </p:txBody>
              </p:sp>
            </mc:Choice>
            <mc:Fallback xmlns="">
              <p:sp>
                <p:nvSpPr>
                  <p:cNvPr id="12" name="テキスト ボックス 207">
                    <a:extLst>
                      <a:ext uri="{FF2B5EF4-FFF2-40B4-BE49-F238E27FC236}">
                        <a16:creationId xmlns:a16="http://schemas.microsoft.com/office/drawing/2014/main" id="{AB991D88-0668-4B51-ED1E-02C7AE66C32B}"/>
                      </a:ext>
                    </a:extLst>
                  </p:cNvPr>
                  <p:cNvSpPr txBox="1">
                    <a:spLocks noRot="1" noChangeAspect="1" noMove="1" noResize="1" noEditPoints="1" noAdjustHandles="1" noChangeArrowheads="1" noChangeShapeType="1" noTextEdit="1"/>
                  </p:cNvSpPr>
                  <p:nvPr/>
                </p:nvSpPr>
                <p:spPr>
                  <a:xfrm>
                    <a:off x="6204161" y="9986111"/>
                    <a:ext cx="559141" cy="346952"/>
                  </a:xfrm>
                  <a:prstGeom prst="rect">
                    <a:avLst/>
                  </a:prstGeom>
                  <a:blipFill>
                    <a:blip r:embed="rId7"/>
                    <a:stretch>
                      <a:fillRect/>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45" name="テキスト ボックス 203">
                  <a:extLst>
                    <a:ext uri="{FF2B5EF4-FFF2-40B4-BE49-F238E27FC236}">
                      <a16:creationId xmlns:a16="http://schemas.microsoft.com/office/drawing/2014/main" id="{D35DDAA7-57D0-7A24-6E60-CFC2E8626B4D}"/>
                    </a:ext>
                  </a:extLst>
                </p:cNvPr>
                <p:cNvSpPr txBox="1"/>
                <p:nvPr/>
              </p:nvSpPr>
              <p:spPr>
                <a:xfrm>
                  <a:off x="10079192" y="3617093"/>
                  <a:ext cx="559141"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800" b="1" i="1" smtClean="0">
                                <a:latin typeface="Cambria Math" panose="02040503050406030204" pitchFamily="18" charset="0"/>
                              </a:rPr>
                            </m:ctrlPr>
                          </m:sSubPr>
                          <m:e>
                            <m:r>
                              <a:rPr kumimoji="1" lang="en-US" altLang="ja-JP" sz="2800" b="1" i="0" smtClean="0">
                                <a:latin typeface="Cambria Math" panose="02040503050406030204" pitchFamily="18" charset="0"/>
                              </a:rPr>
                              <m:t>𝐆</m:t>
                            </m:r>
                          </m:e>
                          <m:sub>
                            <m:r>
                              <a:rPr kumimoji="1" lang="en-US" altLang="ja-JP" sz="2800" b="1" i="0" smtClean="0">
                                <a:latin typeface="Cambria Math" panose="02040503050406030204" pitchFamily="18" charset="0"/>
                              </a:rPr>
                              <m:t>𝟎</m:t>
                            </m:r>
                          </m:sub>
                        </m:sSub>
                      </m:oMath>
                    </m:oMathPara>
                  </a14:m>
                  <a:endParaRPr kumimoji="1" lang="ja-JP" altLang="en-US" sz="2800" b="1" dirty="0"/>
                </a:p>
              </p:txBody>
            </p:sp>
          </mc:Choice>
          <mc:Fallback xmlns="">
            <p:sp>
              <p:nvSpPr>
                <p:cNvPr id="45" name="テキスト ボックス 203">
                  <a:extLst>
                    <a:ext uri="{FF2B5EF4-FFF2-40B4-BE49-F238E27FC236}">
                      <a16:creationId xmlns:a16="http://schemas.microsoft.com/office/drawing/2014/main" id="{D35DDAA7-57D0-7A24-6E60-CFC2E8626B4D}"/>
                    </a:ext>
                  </a:extLst>
                </p:cNvPr>
                <p:cNvSpPr txBox="1">
                  <a:spLocks noRot="1" noChangeAspect="1" noMove="1" noResize="1" noEditPoints="1" noAdjustHandles="1" noChangeArrowheads="1" noChangeShapeType="1" noTextEdit="1"/>
                </p:cNvSpPr>
                <p:nvPr/>
              </p:nvSpPr>
              <p:spPr>
                <a:xfrm>
                  <a:off x="10079192" y="3617093"/>
                  <a:ext cx="559141" cy="523220"/>
                </a:xfrm>
                <a:prstGeom prst="rect">
                  <a:avLst/>
                </a:prstGeom>
                <a:blipFill>
                  <a:blip r:embed="rId9"/>
                  <a:stretch>
                    <a:fillRect l="-4444" r="-4444" b="-238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6" name="テキスト ボックス 205">
                  <a:extLst>
                    <a:ext uri="{FF2B5EF4-FFF2-40B4-BE49-F238E27FC236}">
                      <a16:creationId xmlns:a16="http://schemas.microsoft.com/office/drawing/2014/main" id="{BE0F26BA-F6B7-DFB8-8C40-DE62B9D37164}"/>
                    </a:ext>
                  </a:extLst>
                </p:cNvPr>
                <p:cNvSpPr txBox="1"/>
                <p:nvPr/>
              </p:nvSpPr>
              <p:spPr>
                <a:xfrm>
                  <a:off x="11630110" y="1748273"/>
                  <a:ext cx="559141"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800" b="1" i="1" smtClean="0">
                                <a:latin typeface="Cambria Math" panose="02040503050406030204" pitchFamily="18" charset="0"/>
                              </a:rPr>
                            </m:ctrlPr>
                          </m:sSubPr>
                          <m:e>
                            <m:r>
                              <a:rPr kumimoji="1" lang="en-US" altLang="ja-JP" sz="2800" b="1" i="0" smtClean="0">
                                <a:latin typeface="Cambria Math" panose="02040503050406030204" pitchFamily="18" charset="0"/>
                              </a:rPr>
                              <m:t>𝐆</m:t>
                            </m:r>
                          </m:e>
                          <m:sub>
                            <m:r>
                              <a:rPr kumimoji="1" lang="en-US" altLang="ja-JP" sz="2800" b="1" i="0" smtClean="0">
                                <a:latin typeface="Cambria Math" panose="02040503050406030204" pitchFamily="18" charset="0"/>
                              </a:rPr>
                              <m:t>𝟎</m:t>
                            </m:r>
                          </m:sub>
                        </m:sSub>
                      </m:oMath>
                    </m:oMathPara>
                  </a14:m>
                  <a:endParaRPr kumimoji="1" lang="ja-JP" altLang="en-US" sz="2800" b="1" dirty="0">
                    <a:latin typeface="Arial" panose="020B0604020202020204" pitchFamily="34" charset="0"/>
                    <a:cs typeface="Arial" panose="020B0604020202020204" pitchFamily="34" charset="0"/>
                  </a:endParaRPr>
                </a:p>
              </p:txBody>
            </p:sp>
          </mc:Choice>
          <mc:Fallback xmlns="">
            <p:sp>
              <p:nvSpPr>
                <p:cNvPr id="46" name="テキスト ボックス 205">
                  <a:extLst>
                    <a:ext uri="{FF2B5EF4-FFF2-40B4-BE49-F238E27FC236}">
                      <a16:creationId xmlns:a16="http://schemas.microsoft.com/office/drawing/2014/main" id="{BE0F26BA-F6B7-DFB8-8C40-DE62B9D37164}"/>
                    </a:ext>
                  </a:extLst>
                </p:cNvPr>
                <p:cNvSpPr txBox="1">
                  <a:spLocks noRot="1" noChangeAspect="1" noMove="1" noResize="1" noEditPoints="1" noAdjustHandles="1" noChangeArrowheads="1" noChangeShapeType="1" noTextEdit="1"/>
                </p:cNvSpPr>
                <p:nvPr/>
              </p:nvSpPr>
              <p:spPr>
                <a:xfrm>
                  <a:off x="11630110" y="1748273"/>
                  <a:ext cx="559141" cy="523220"/>
                </a:xfrm>
                <a:prstGeom prst="rect">
                  <a:avLst/>
                </a:prstGeom>
                <a:blipFill>
                  <a:blip r:embed="rId10"/>
                  <a:stretch>
                    <a:fillRect l="-6667" r="-2222" b="-4762"/>
                  </a:stretch>
                </a:blipFill>
              </p:spPr>
              <p:txBody>
                <a:bodyPr/>
                <a:lstStyle/>
                <a:p>
                  <a:r>
                    <a:rPr lang="en-US">
                      <a:noFill/>
                    </a:rPr>
                    <a:t> </a:t>
                  </a:r>
                </a:p>
              </p:txBody>
            </p:sp>
          </mc:Fallback>
        </mc:AlternateContent>
        <p:grpSp>
          <p:nvGrpSpPr>
            <p:cNvPr id="51" name="グループ化 95">
              <a:extLst>
                <a:ext uri="{FF2B5EF4-FFF2-40B4-BE49-F238E27FC236}">
                  <a16:creationId xmlns:a16="http://schemas.microsoft.com/office/drawing/2014/main" id="{232AF616-263D-0207-D06E-96B67C8C6F26}"/>
                </a:ext>
              </a:extLst>
            </p:cNvPr>
            <p:cNvGrpSpPr/>
            <p:nvPr/>
          </p:nvGrpSpPr>
          <p:grpSpPr>
            <a:xfrm>
              <a:off x="12696856" y="1327748"/>
              <a:ext cx="1128771" cy="1128771"/>
              <a:chOff x="9771234" y="1527774"/>
              <a:chExt cx="2170131" cy="2170131"/>
            </a:xfrm>
          </p:grpSpPr>
          <p:sp>
            <p:nvSpPr>
              <p:cNvPr id="52" name="Arc 139">
                <a:extLst>
                  <a:ext uri="{FF2B5EF4-FFF2-40B4-BE49-F238E27FC236}">
                    <a16:creationId xmlns:a16="http://schemas.microsoft.com/office/drawing/2014/main" id="{44B442A1-6E79-95AF-AD61-616B8D0C7355}"/>
                  </a:ext>
                </a:extLst>
              </p:cNvPr>
              <p:cNvSpPr/>
              <p:nvPr/>
            </p:nvSpPr>
            <p:spPr>
              <a:xfrm rot="18000000" flipV="1">
                <a:off x="10195347" y="2290856"/>
                <a:ext cx="2170131" cy="643968"/>
              </a:xfrm>
              <a:prstGeom prst="arc">
                <a:avLst>
                  <a:gd name="adj1" fmla="val 5921533"/>
                  <a:gd name="adj2" fmla="val 9709279"/>
                </a:avLst>
              </a:prstGeom>
              <a:ln w="508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53" name="Arc 140">
                <a:extLst>
                  <a:ext uri="{FF2B5EF4-FFF2-40B4-BE49-F238E27FC236}">
                    <a16:creationId xmlns:a16="http://schemas.microsoft.com/office/drawing/2014/main" id="{199B00A0-84E8-6F20-CF3F-A336EBA2E283}"/>
                  </a:ext>
                </a:extLst>
              </p:cNvPr>
              <p:cNvSpPr/>
              <p:nvPr/>
            </p:nvSpPr>
            <p:spPr>
              <a:xfrm rot="19800000">
                <a:off x="9771234" y="1866744"/>
                <a:ext cx="2170131" cy="643968"/>
              </a:xfrm>
              <a:prstGeom prst="arc">
                <a:avLst>
                  <a:gd name="adj1" fmla="val 5921533"/>
                  <a:gd name="adj2" fmla="val 9709279"/>
                </a:avLst>
              </a:prstGeom>
              <a:ln w="508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54" name="Arc 141">
                <a:extLst>
                  <a:ext uri="{FF2B5EF4-FFF2-40B4-BE49-F238E27FC236}">
                    <a16:creationId xmlns:a16="http://schemas.microsoft.com/office/drawing/2014/main" id="{9AF110B9-1566-25FE-12B0-104609653AAF}"/>
                  </a:ext>
                </a:extLst>
              </p:cNvPr>
              <p:cNvSpPr/>
              <p:nvPr/>
            </p:nvSpPr>
            <p:spPr>
              <a:xfrm rot="2700000">
                <a:off x="10423602" y="2372810"/>
                <a:ext cx="720055" cy="643968"/>
              </a:xfrm>
              <a:prstGeom prst="arc">
                <a:avLst>
                  <a:gd name="adj1" fmla="val 3181783"/>
                  <a:gd name="adj2" fmla="val 771002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55" name="Ellipse 142">
                <a:extLst>
                  <a:ext uri="{FF2B5EF4-FFF2-40B4-BE49-F238E27FC236}">
                    <a16:creationId xmlns:a16="http://schemas.microsoft.com/office/drawing/2014/main" id="{33F5B41F-8288-9388-DA12-365992DFE274}"/>
                  </a:ext>
                </a:extLst>
              </p:cNvPr>
              <p:cNvSpPr/>
              <p:nvPr/>
            </p:nvSpPr>
            <p:spPr>
              <a:xfrm rot="18900000">
                <a:off x="10540236" y="2746532"/>
                <a:ext cx="107328" cy="27598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Ellipse 143">
                <a:extLst>
                  <a:ext uri="{FF2B5EF4-FFF2-40B4-BE49-F238E27FC236}">
                    <a16:creationId xmlns:a16="http://schemas.microsoft.com/office/drawing/2014/main" id="{84C816A7-6D99-854F-9957-A565454141DC}"/>
                  </a:ext>
                </a:extLst>
              </p:cNvPr>
              <p:cNvSpPr/>
              <p:nvPr/>
            </p:nvSpPr>
            <p:spPr>
              <a:xfrm rot="18900000">
                <a:off x="10535873" y="2775813"/>
                <a:ext cx="58409" cy="159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57" name="TextBox 56">
            <a:extLst>
              <a:ext uri="{FF2B5EF4-FFF2-40B4-BE49-F238E27FC236}">
                <a16:creationId xmlns:a16="http://schemas.microsoft.com/office/drawing/2014/main" id="{CA0A8DBA-D7E1-BE70-E730-EBAFC4861790}"/>
              </a:ext>
            </a:extLst>
          </p:cNvPr>
          <p:cNvSpPr txBox="1"/>
          <p:nvPr/>
        </p:nvSpPr>
        <p:spPr>
          <a:xfrm>
            <a:off x="544772" y="1504030"/>
            <a:ext cx="3077216" cy="523220"/>
          </a:xfrm>
          <a:prstGeom prst="rect">
            <a:avLst/>
          </a:prstGeom>
          <a:solidFill>
            <a:srgbClr val="FFC000"/>
          </a:solidFill>
        </p:spPr>
        <p:txBody>
          <a:bodyPr wrap="square" rtlCol="0">
            <a:spAutoFit/>
          </a:bodyPr>
          <a:lstStyle/>
          <a:p>
            <a:r>
              <a:rPr lang="en-US" sz="2800" b="1" dirty="0">
                <a:latin typeface="Arial" panose="020B0604020202020204" pitchFamily="34" charset="0"/>
                <a:cs typeface="Arial" panose="020B0604020202020204" pitchFamily="34" charset="0"/>
              </a:rPr>
              <a:t>Matrix Inversion</a:t>
            </a:r>
          </a:p>
        </p:txBody>
      </p:sp>
      <mc:AlternateContent xmlns:mc="http://schemas.openxmlformats.org/markup-compatibility/2006" xmlns:a14="http://schemas.microsoft.com/office/drawing/2010/main">
        <mc:Choice Requires="a14">
          <p:sp>
            <p:nvSpPr>
              <p:cNvPr id="58" name="テキスト ボックス 157">
                <a:extLst>
                  <a:ext uri="{FF2B5EF4-FFF2-40B4-BE49-F238E27FC236}">
                    <a16:creationId xmlns:a16="http://schemas.microsoft.com/office/drawing/2014/main" id="{83CC05D5-213A-C9AD-5E40-7259DAC092C5}"/>
                  </a:ext>
                </a:extLst>
              </p:cNvPr>
              <p:cNvSpPr txBox="1"/>
              <p:nvPr/>
            </p:nvSpPr>
            <p:spPr>
              <a:xfrm>
                <a:off x="540739" y="6039463"/>
                <a:ext cx="8941464" cy="532966"/>
              </a:xfrm>
              <a:prstGeom prst="rect">
                <a:avLst/>
              </a:prstGeom>
              <a:noFill/>
            </p:spPr>
            <p:txBody>
              <a:bodyPr wrap="square">
                <a:spAutoFit/>
              </a:bodyPr>
              <a:lstStyle/>
              <a:p>
                <a14:m>
                  <m:oMath xmlns:m="http://schemas.openxmlformats.org/officeDocument/2006/math">
                    <m:r>
                      <a:rPr lang="en-US" altLang="ja-JP" sz="2800" b="1" i="1" smtClean="0">
                        <a:latin typeface="Cambria Math" panose="02040503050406030204" pitchFamily="18" charset="0"/>
                        <a:ea typeface="Cambria Math" panose="02040503050406030204" pitchFamily="18" charset="0"/>
                      </a:rPr>
                      <m:t>𝛕</m:t>
                    </m:r>
                    <m:r>
                      <a:rPr lang="en-US" altLang="ja-JP" sz="2800" b="1" i="1" smtClean="0">
                        <a:latin typeface="Cambria Math" panose="02040503050406030204" pitchFamily="18" charset="0"/>
                        <a:ea typeface="Cambria Math" panose="02040503050406030204" pitchFamily="18" charset="0"/>
                      </a:rPr>
                      <m:t>=</m:t>
                    </m:r>
                    <m:r>
                      <a:rPr lang="en-US" altLang="ja-JP" sz="2800" b="1" smtClean="0">
                        <a:latin typeface="Cambria Math" panose="02040503050406030204" pitchFamily="18" charset="0"/>
                      </a:rPr>
                      <m:t>(</m:t>
                    </m:r>
                    <m:sSup>
                      <m:sSupPr>
                        <m:ctrlPr>
                          <a:rPr lang="en-US" altLang="ja-JP" sz="2800" b="1" i="1">
                            <a:latin typeface="Cambria Math" panose="02040503050406030204" pitchFamily="18" charset="0"/>
                          </a:rPr>
                        </m:ctrlPr>
                      </m:sSupPr>
                      <m:e>
                        <m:r>
                          <a:rPr lang="en-US" altLang="ja-JP" sz="2800" b="1">
                            <a:latin typeface="Cambria Math" panose="02040503050406030204" pitchFamily="18" charset="0"/>
                          </a:rPr>
                          <m:t>𝐈</m:t>
                        </m:r>
                        <m:r>
                          <a:rPr lang="en-US" altLang="ja-JP" sz="2800" b="1">
                            <a:latin typeface="Cambria Math" panose="02040503050406030204" pitchFamily="18" charset="0"/>
                          </a:rPr>
                          <m:t>−</m:t>
                        </m:r>
                        <m:r>
                          <a:rPr lang="en-US" altLang="ja-JP" sz="2800" b="1" i="0" smtClean="0">
                            <a:latin typeface="Cambria Math" panose="02040503050406030204" pitchFamily="18" charset="0"/>
                          </a:rPr>
                          <m:t>𝐊</m:t>
                        </m:r>
                        <m:r>
                          <a:rPr lang="en-US" altLang="ja-JP" sz="2800" b="1">
                            <a:latin typeface="Cambria Math" panose="02040503050406030204" pitchFamily="18" charset="0"/>
                          </a:rPr>
                          <m:t>)</m:t>
                        </m:r>
                      </m:e>
                      <m:sup>
                        <m:r>
                          <a:rPr lang="en-US" altLang="ja-JP" sz="2800" b="1">
                            <a:latin typeface="Cambria Math" panose="02040503050406030204" pitchFamily="18" charset="0"/>
                          </a:rPr>
                          <m:t>−</m:t>
                        </m:r>
                        <m:r>
                          <a:rPr lang="en-US" altLang="ja-JP" sz="2800" b="1">
                            <a:latin typeface="Cambria Math" panose="02040503050406030204" pitchFamily="18" charset="0"/>
                          </a:rPr>
                          <m:t>𝟏</m:t>
                        </m:r>
                      </m:sup>
                    </m:sSup>
                    <m:r>
                      <a:rPr lang="en-US" altLang="ja-JP" sz="2800" b="1">
                        <a:latin typeface="Cambria Math" panose="02040503050406030204" pitchFamily="18" charset="0"/>
                        <a:ea typeface="Cambria Math" panose="02040503050406030204" pitchFamily="18" charset="0"/>
                      </a:rPr>
                      <m:t>≈</m:t>
                    </m:r>
                    <m:r>
                      <a:rPr lang="en-US" altLang="ja-JP" sz="2800" b="1" i="0" smtClean="0">
                        <a:latin typeface="Cambria Math" panose="02040503050406030204" pitchFamily="18" charset="0"/>
                      </a:rPr>
                      <m:t>𝐈</m:t>
                    </m:r>
                    <m:r>
                      <a:rPr lang="en-US" altLang="ja-JP" sz="2800" b="1" i="0" smtClean="0">
                        <a:latin typeface="Cambria Math" panose="02040503050406030204" pitchFamily="18" charset="0"/>
                      </a:rPr>
                      <m:t>+</m:t>
                    </m:r>
                    <m:sSup>
                      <m:sSupPr>
                        <m:ctrlPr>
                          <a:rPr lang="en-US" altLang="ja-JP" sz="2800" b="1" i="1" smtClean="0">
                            <a:latin typeface="Cambria Math" panose="02040503050406030204" pitchFamily="18" charset="0"/>
                          </a:rPr>
                        </m:ctrlPr>
                      </m:sSupPr>
                      <m:e>
                        <m:r>
                          <a:rPr lang="en-US" altLang="ja-JP" sz="2800" b="1" i="0" smtClean="0">
                            <a:latin typeface="Cambria Math" panose="02040503050406030204" pitchFamily="18" charset="0"/>
                          </a:rPr>
                          <m:t>𝐊</m:t>
                        </m:r>
                        <m:r>
                          <a:rPr lang="en-US" altLang="ja-JP" sz="2800" b="1" i="0" smtClean="0">
                            <a:latin typeface="Cambria Math" panose="02040503050406030204" pitchFamily="18" charset="0"/>
                          </a:rPr>
                          <m:t>+</m:t>
                        </m:r>
                        <m:r>
                          <a:rPr lang="en-US" altLang="ja-JP" sz="2800" b="1" i="0" smtClean="0">
                            <a:latin typeface="Cambria Math" panose="02040503050406030204" pitchFamily="18" charset="0"/>
                          </a:rPr>
                          <m:t>𝐊</m:t>
                        </m:r>
                      </m:e>
                      <m:sup>
                        <m:r>
                          <a:rPr lang="en-US" altLang="ja-JP" sz="2800" b="1" i="1" smtClean="0">
                            <a:latin typeface="Cambria Math" panose="02040503050406030204" pitchFamily="18" charset="0"/>
                          </a:rPr>
                          <m:t>𝟐</m:t>
                        </m:r>
                      </m:sup>
                    </m:sSup>
                    <m:r>
                      <a:rPr lang="en-US" altLang="ja-JP" sz="2800" b="1" i="0" smtClean="0">
                        <a:latin typeface="Cambria Math" panose="02040503050406030204" pitchFamily="18" charset="0"/>
                      </a:rPr>
                      <m:t>+…</m:t>
                    </m:r>
                    <m:sSup>
                      <m:sSupPr>
                        <m:ctrlPr>
                          <a:rPr lang="en-US" altLang="ja-JP" sz="2800" b="1" i="1" smtClean="0">
                            <a:latin typeface="Cambria Math" panose="02040503050406030204" pitchFamily="18" charset="0"/>
                          </a:rPr>
                        </m:ctrlPr>
                      </m:sSupPr>
                      <m:e>
                        <m:r>
                          <a:rPr lang="en-US" altLang="ja-JP" sz="2800" b="1" i="0" smtClean="0">
                            <a:latin typeface="Cambria Math" panose="02040503050406030204" pitchFamily="18" charset="0"/>
                          </a:rPr>
                          <m:t>𝐊</m:t>
                        </m:r>
                      </m:e>
                      <m:sup>
                        <m:r>
                          <a:rPr lang="en-US" altLang="ja-JP" sz="2800" b="1" i="0" smtClean="0">
                            <a:latin typeface="Cambria Math" panose="02040503050406030204" pitchFamily="18" charset="0"/>
                          </a:rPr>
                          <m:t>𝐧</m:t>
                        </m:r>
                      </m:sup>
                    </m:sSup>
                  </m:oMath>
                </a14:m>
                <a:r>
                  <a:rPr lang="en-US" altLang="ja-JP" sz="2800" dirty="0">
                    <a:latin typeface="Arial" panose="020B0604020202020204" pitchFamily="34" charset="0"/>
                    <a:cs typeface="Arial" panose="020B0604020202020204" pitchFamily="34" charset="0"/>
                  </a:rPr>
                  <a:t> (n: scattering order)</a:t>
                </a:r>
                <a:endParaRPr lang="ja-JP" altLang="en-US" sz="2800" dirty="0">
                  <a:latin typeface="Arial" panose="020B0604020202020204" pitchFamily="34" charset="0"/>
                  <a:cs typeface="Arial" panose="020B0604020202020204" pitchFamily="34" charset="0"/>
                </a:endParaRPr>
              </a:p>
            </p:txBody>
          </p:sp>
        </mc:Choice>
        <mc:Fallback xmlns="">
          <p:sp>
            <p:nvSpPr>
              <p:cNvPr id="58" name="テキスト ボックス 157">
                <a:extLst>
                  <a:ext uri="{FF2B5EF4-FFF2-40B4-BE49-F238E27FC236}">
                    <a16:creationId xmlns:a16="http://schemas.microsoft.com/office/drawing/2014/main" id="{83CC05D5-213A-C9AD-5E40-7259DAC092C5}"/>
                  </a:ext>
                </a:extLst>
              </p:cNvPr>
              <p:cNvSpPr txBox="1">
                <a:spLocks noRot="1" noChangeAspect="1" noMove="1" noResize="1" noEditPoints="1" noAdjustHandles="1" noChangeArrowheads="1" noChangeShapeType="1" noTextEdit="1"/>
              </p:cNvSpPr>
              <p:nvPr/>
            </p:nvSpPr>
            <p:spPr>
              <a:xfrm>
                <a:off x="540739" y="6039463"/>
                <a:ext cx="8941464" cy="532966"/>
              </a:xfrm>
              <a:prstGeom prst="rect">
                <a:avLst/>
              </a:prstGeom>
              <a:blipFill>
                <a:blip r:embed="rId11"/>
                <a:stretch>
                  <a:fillRect t="-9302" r="-142" b="-302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BE8D1699-0376-50D7-EDDA-2789EE260116}"/>
                  </a:ext>
                </a:extLst>
              </p:cNvPr>
              <p:cNvSpPr txBox="1"/>
              <p:nvPr/>
            </p:nvSpPr>
            <p:spPr>
              <a:xfrm>
                <a:off x="540740" y="3123771"/>
                <a:ext cx="9794430" cy="1384995"/>
              </a:xfrm>
              <a:prstGeom prst="rect">
                <a:avLst/>
              </a:prstGeom>
              <a:noFill/>
            </p:spPr>
            <p:txBody>
              <a:bodyPr wrap="square" rtlCol="0">
                <a:spAutoFit/>
              </a:bodyPr>
              <a:lstStyle/>
              <a:p>
                <a:pPr marL="342900" indent="-342900">
                  <a:buFont typeface="Arial" panose="020B0604020202020204" pitchFamily="34" charset="0"/>
                  <a:buChar char="•"/>
                </a:pPr>
                <a:r>
                  <a:rPr lang="en-GB" altLang="ja-JP" sz="2800" dirty="0">
                    <a:latin typeface="Arial" panose="020B0604020202020204" pitchFamily="34" charset="0"/>
                    <a:cs typeface="Arial" panose="020B0604020202020204" pitchFamily="34" charset="0"/>
                    <a:sym typeface="+mn-ea"/>
                  </a:rPr>
                  <a:t>exact solution with infinite scattering of a photoelectron</a:t>
                </a:r>
              </a:p>
              <a:p>
                <a:pPr marL="342900" indent="-342900">
                  <a:buFont typeface="Arial" panose="020B0604020202020204" pitchFamily="34" charset="0"/>
                  <a:buChar char="•"/>
                </a:pPr>
                <a:r>
                  <a:rPr lang="en-GB" altLang="ja-JP" sz="2800" dirty="0">
                    <a:latin typeface="Arial" panose="020B0604020202020204" pitchFamily="34" charset="0"/>
                    <a:cs typeface="Arial" panose="020B0604020202020204" pitchFamily="34" charset="0"/>
                    <a:sym typeface="+mn-ea"/>
                  </a:rPr>
                  <a:t>memory storage requirement huge for large clusters (</a:t>
                </a:r>
                <a14:m>
                  <m:oMath xmlns:m="http://schemas.openxmlformats.org/officeDocument/2006/math">
                    <m:r>
                      <a:rPr lang="en-US" altLang="en-GB" sz="2800" i="1" dirty="0">
                        <a:latin typeface="Cambria Math" panose="02040503050406030204" pitchFamily="18" charset="0"/>
                        <a:cs typeface="DejaVu Math TeX Gyre" panose="02000503000000000000" charset="0"/>
                        <a:sym typeface="+mn-ea"/>
                      </a:rPr>
                      <m:t>&gt;</m:t>
                    </m:r>
                  </m:oMath>
                </a14:m>
                <a:r>
                  <a:rPr lang="en-GB" altLang="ja-JP" sz="2800" dirty="0">
                    <a:latin typeface="Arial" panose="020B0604020202020204" pitchFamily="34" charset="0"/>
                    <a:cs typeface="Arial" panose="020B0604020202020204" pitchFamily="34" charset="0"/>
                    <a:sym typeface="+mn-ea"/>
                  </a:rPr>
                  <a:t>1000 atoms)</a:t>
                </a:r>
                <a:endParaRPr lang="en-GB" altLang="ja-JP" sz="2800" dirty="0">
                  <a:latin typeface="Arial" panose="020B0604020202020204" pitchFamily="34" charset="0"/>
                  <a:cs typeface="Arial" panose="020B0604020202020204" pitchFamily="34" charset="0"/>
                </a:endParaRPr>
              </a:p>
            </p:txBody>
          </p:sp>
        </mc:Choice>
        <mc:Fallback xmlns="">
          <p:sp>
            <p:nvSpPr>
              <p:cNvPr id="60" name="TextBox 59">
                <a:extLst>
                  <a:ext uri="{FF2B5EF4-FFF2-40B4-BE49-F238E27FC236}">
                    <a16:creationId xmlns:a16="http://schemas.microsoft.com/office/drawing/2014/main" id="{BE8D1699-0376-50D7-EDDA-2789EE260116}"/>
                  </a:ext>
                </a:extLst>
              </p:cNvPr>
              <p:cNvSpPr txBox="1">
                <a:spLocks noRot="1" noChangeAspect="1" noMove="1" noResize="1" noEditPoints="1" noAdjustHandles="1" noChangeArrowheads="1" noChangeShapeType="1" noTextEdit="1"/>
              </p:cNvSpPr>
              <p:nvPr/>
            </p:nvSpPr>
            <p:spPr>
              <a:xfrm>
                <a:off x="540740" y="3123771"/>
                <a:ext cx="9794430" cy="1384995"/>
              </a:xfrm>
              <a:prstGeom prst="rect">
                <a:avLst/>
              </a:prstGeom>
              <a:blipFill>
                <a:blip r:embed="rId12"/>
                <a:stretch>
                  <a:fillRect l="-1036" t="-4505" b="-9910"/>
                </a:stretch>
              </a:blipFill>
            </p:spPr>
            <p:txBody>
              <a:bodyPr/>
              <a:lstStyle/>
              <a:p>
                <a:r>
                  <a:rPr lang="en-US">
                    <a:noFill/>
                  </a:rPr>
                  <a:t> </a:t>
                </a:r>
              </a:p>
            </p:txBody>
          </p:sp>
        </mc:Fallback>
      </mc:AlternateContent>
      <p:sp>
        <p:nvSpPr>
          <p:cNvPr id="62" name="TextBox 61">
            <a:extLst>
              <a:ext uri="{FF2B5EF4-FFF2-40B4-BE49-F238E27FC236}">
                <a16:creationId xmlns:a16="http://schemas.microsoft.com/office/drawing/2014/main" id="{68B905E7-E5D7-C124-BC78-86DD989955CF}"/>
              </a:ext>
            </a:extLst>
          </p:cNvPr>
          <p:cNvSpPr txBox="1"/>
          <p:nvPr/>
        </p:nvSpPr>
        <p:spPr>
          <a:xfrm>
            <a:off x="540739" y="5159923"/>
            <a:ext cx="3316028" cy="523220"/>
          </a:xfrm>
          <a:prstGeom prst="rect">
            <a:avLst/>
          </a:prstGeom>
          <a:solidFill>
            <a:srgbClr val="FFC000"/>
          </a:solidFill>
        </p:spPr>
        <p:txBody>
          <a:bodyPr wrap="square" rtlCol="0">
            <a:spAutoFit/>
          </a:bodyPr>
          <a:lstStyle/>
          <a:p>
            <a:r>
              <a:rPr lang="en-US" sz="2800" b="1" dirty="0">
                <a:latin typeface="Arial" panose="020B0604020202020204" pitchFamily="34" charset="0"/>
                <a:cs typeface="Arial" panose="020B0604020202020204" pitchFamily="34" charset="0"/>
              </a:rPr>
              <a:t>Series Expansion</a:t>
            </a:r>
          </a:p>
        </p:txBody>
      </p:sp>
      <mc:AlternateContent xmlns:mc="http://schemas.openxmlformats.org/markup-compatibility/2006" xmlns:a14="http://schemas.microsoft.com/office/drawing/2010/main">
        <mc:Choice Requires="a14">
          <p:sp>
            <p:nvSpPr>
              <p:cNvPr id="65" name="TextBox 64">
                <a:extLst>
                  <a:ext uri="{FF2B5EF4-FFF2-40B4-BE49-F238E27FC236}">
                    <a16:creationId xmlns:a16="http://schemas.microsoft.com/office/drawing/2014/main" id="{D3EE6D54-3C81-F32D-AF46-8639BC1C8294}"/>
                  </a:ext>
                </a:extLst>
              </p:cNvPr>
              <p:cNvSpPr txBox="1"/>
              <p:nvPr/>
            </p:nvSpPr>
            <p:spPr>
              <a:xfrm>
                <a:off x="540739" y="6819798"/>
                <a:ext cx="9542713" cy="1384995"/>
              </a:xfrm>
              <a:prstGeom prst="rect">
                <a:avLst/>
              </a:prstGeom>
              <a:noFill/>
            </p:spPr>
            <p:txBody>
              <a:bodyPr wrap="square" rtlCol="0">
                <a:spAutoFit/>
              </a:bodyPr>
              <a:lstStyle/>
              <a:p>
                <a:pPr marL="342900" indent="-342900">
                  <a:buFont typeface="Arial" panose="020B0604020202020204" pitchFamily="34" charset="0"/>
                  <a:buChar char="•"/>
                </a:pPr>
                <a:r>
                  <a:rPr lang="en-GB" altLang="ja-JP" sz="2800" dirty="0">
                    <a:latin typeface="Arial" panose="020B0604020202020204" pitchFamily="34" charset="0"/>
                    <a:cs typeface="Arial" panose="020B0604020202020204" pitchFamily="34" charset="0"/>
                    <a:sym typeface="+mn-ea"/>
                  </a:rPr>
                  <a:t>perturbative solution with finite scattering </a:t>
                </a:r>
              </a:p>
              <a:p>
                <a:pPr marL="342900" indent="-342900">
                  <a:buFont typeface="Arial" panose="020B0604020202020204" pitchFamily="34" charset="0"/>
                  <a:buChar char="•"/>
                </a:pPr>
                <a:r>
                  <a:rPr lang="en-GB" altLang="ja-JP" sz="2800" dirty="0">
                    <a:latin typeface="Arial" panose="020B0604020202020204" pitchFamily="34" charset="0"/>
                    <a:cs typeface="Arial" panose="020B0604020202020204" pitchFamily="34" charset="0"/>
                    <a:sym typeface="+mn-ea"/>
                  </a:rPr>
                  <a:t>usually applicable for large clusters but computational time drastically grows (</a:t>
                </a:r>
                <a14:m>
                  <m:oMath xmlns:m="http://schemas.openxmlformats.org/officeDocument/2006/math">
                    <m:r>
                      <a:rPr lang="en-US" altLang="en-GB" sz="2800" i="1" dirty="0">
                        <a:latin typeface="Cambria Math" panose="02040503050406030204" pitchFamily="18" charset="0"/>
                        <a:cs typeface="DejaVu Math TeX Gyre" panose="02000503000000000000" charset="0"/>
                        <a:sym typeface="+mn-ea"/>
                      </a:rPr>
                      <m:t>&gt;</m:t>
                    </m:r>
                  </m:oMath>
                </a14:m>
                <a:r>
                  <a:rPr lang="en-GB" altLang="ja-JP" sz="2800" dirty="0">
                    <a:latin typeface="Arial" panose="020B0604020202020204" pitchFamily="34" charset="0"/>
                    <a:cs typeface="Arial" panose="020B0604020202020204" pitchFamily="34" charset="0"/>
                    <a:sym typeface="+mn-ea"/>
                  </a:rPr>
                  <a:t>1000 atoms)</a:t>
                </a:r>
              </a:p>
            </p:txBody>
          </p:sp>
        </mc:Choice>
        <mc:Fallback xmlns="">
          <p:sp>
            <p:nvSpPr>
              <p:cNvPr id="65" name="TextBox 64">
                <a:extLst>
                  <a:ext uri="{FF2B5EF4-FFF2-40B4-BE49-F238E27FC236}">
                    <a16:creationId xmlns:a16="http://schemas.microsoft.com/office/drawing/2014/main" id="{D3EE6D54-3C81-F32D-AF46-8639BC1C8294}"/>
                  </a:ext>
                </a:extLst>
              </p:cNvPr>
              <p:cNvSpPr txBox="1">
                <a:spLocks noRot="1" noChangeAspect="1" noMove="1" noResize="1" noEditPoints="1" noAdjustHandles="1" noChangeArrowheads="1" noChangeShapeType="1" noTextEdit="1"/>
              </p:cNvSpPr>
              <p:nvPr/>
            </p:nvSpPr>
            <p:spPr>
              <a:xfrm>
                <a:off x="540739" y="6819798"/>
                <a:ext cx="9542713" cy="1384995"/>
              </a:xfrm>
              <a:prstGeom prst="rect">
                <a:avLst/>
              </a:prstGeom>
              <a:blipFill>
                <a:blip r:embed="rId13"/>
                <a:stretch>
                  <a:fillRect l="-1064" t="-5455" b="-10000"/>
                </a:stretch>
              </a:blipFill>
            </p:spPr>
            <p:txBody>
              <a:bodyPr/>
              <a:lstStyle/>
              <a:p>
                <a:r>
                  <a:rPr lang="en-US">
                    <a:noFill/>
                  </a:rPr>
                  <a:t> </a:t>
                </a:r>
              </a:p>
            </p:txBody>
          </p:sp>
        </mc:Fallback>
      </mc:AlternateContent>
      <p:sp>
        <p:nvSpPr>
          <p:cNvPr id="66" name="TextBox 65">
            <a:extLst>
              <a:ext uri="{FF2B5EF4-FFF2-40B4-BE49-F238E27FC236}">
                <a16:creationId xmlns:a16="http://schemas.microsoft.com/office/drawing/2014/main" id="{92B0E26E-E418-2E11-DA25-B61F78AB82AD}"/>
              </a:ext>
            </a:extLst>
          </p:cNvPr>
          <p:cNvSpPr txBox="1"/>
          <p:nvPr/>
        </p:nvSpPr>
        <p:spPr>
          <a:xfrm>
            <a:off x="195943" y="8733846"/>
            <a:ext cx="1423851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The series expansion shows good agreement with experiments for monoatomic clusters.</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35A50DB9-5923-D4D6-B0FB-AA7DCB4FDC11}"/>
                  </a:ext>
                </a:extLst>
              </p:cNvPr>
              <p:cNvSpPr txBox="1"/>
              <p:nvPr/>
            </p:nvSpPr>
            <p:spPr>
              <a:xfrm>
                <a:off x="5723531" y="1969815"/>
                <a:ext cx="3366604" cy="1200329"/>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r>
                        <a:rPr kumimoji="1" lang="en-US" altLang="ja-JP" sz="2400" b="1">
                          <a:latin typeface="Cambria Math" panose="02040503050406030204" pitchFamily="18" charset="0"/>
                        </a:rPr>
                        <m:t>𝐊</m:t>
                      </m:r>
                      <m:r>
                        <a:rPr kumimoji="1" lang="en-US" altLang="ja-JP" sz="2400" b="1">
                          <a:latin typeface="Cambria Math" panose="02040503050406030204" pitchFamily="18" charset="0"/>
                        </a:rPr>
                        <m:t>= </m:t>
                      </m:r>
                      <m:sSub>
                        <m:sSubPr>
                          <m:ctrlPr>
                            <a:rPr kumimoji="1" lang="en-US" altLang="ja-JP" sz="2400" b="1" i="1">
                              <a:latin typeface="Cambria Math" panose="02040503050406030204" pitchFamily="18" charset="0"/>
                            </a:rPr>
                          </m:ctrlPr>
                        </m:sSubPr>
                        <m:e>
                          <m:r>
                            <a:rPr kumimoji="1" lang="en-US" altLang="ja-JP" sz="2400" b="1">
                              <a:latin typeface="Cambria Math" panose="02040503050406030204" pitchFamily="18" charset="0"/>
                            </a:rPr>
                            <m:t>𝐆</m:t>
                          </m:r>
                        </m:e>
                        <m:sub>
                          <m:r>
                            <a:rPr kumimoji="1" lang="en-US" altLang="ja-JP" sz="2400" b="1">
                              <a:latin typeface="Cambria Math" panose="02040503050406030204" pitchFamily="18" charset="0"/>
                            </a:rPr>
                            <m:t>𝟎</m:t>
                          </m:r>
                        </m:sub>
                      </m:sSub>
                      <m:r>
                        <a:rPr kumimoji="1" lang="en-US" altLang="ja-JP" sz="2400" b="1">
                          <a:latin typeface="Cambria Math" panose="02040503050406030204" pitchFamily="18" charset="0"/>
                        </a:rPr>
                        <m:t>𝐓</m:t>
                      </m:r>
                    </m:oMath>
                  </m:oMathPara>
                </a14:m>
                <a:endParaRPr kumimoji="1" lang="en-US" altLang="ja-JP" sz="2400" b="1" dirty="0"/>
              </a:p>
              <a:p>
                <a14:m>
                  <m:oMath xmlns:m="http://schemas.openxmlformats.org/officeDocument/2006/math">
                    <m:sSub>
                      <m:sSubPr>
                        <m:ctrlPr>
                          <a:rPr kumimoji="1" lang="en-US" altLang="ja-JP" sz="2400" b="1" i="1">
                            <a:latin typeface="Cambria Math" panose="02040503050406030204" pitchFamily="18" charset="0"/>
                          </a:rPr>
                        </m:ctrlPr>
                      </m:sSubPr>
                      <m:e>
                        <m:r>
                          <a:rPr kumimoji="1" lang="en-US" altLang="ja-JP" sz="2400" b="1">
                            <a:latin typeface="Cambria Math" panose="02040503050406030204" pitchFamily="18" charset="0"/>
                          </a:rPr>
                          <m:t>𝐆</m:t>
                        </m:r>
                      </m:e>
                      <m:sub>
                        <m:r>
                          <a:rPr kumimoji="1" lang="en-US" altLang="ja-JP" sz="2400" b="1">
                            <a:latin typeface="Cambria Math" panose="02040503050406030204" pitchFamily="18" charset="0"/>
                          </a:rPr>
                          <m:t>𝟎</m:t>
                        </m:r>
                      </m:sub>
                    </m:sSub>
                  </m:oMath>
                </a14:m>
                <a:r>
                  <a:rPr kumimoji="1" lang="en-US" altLang="ja-JP" b="1" dirty="0">
                    <a:latin typeface="Arial" panose="020B0604020202020204" pitchFamily="34" charset="0"/>
                    <a:cs typeface="Arial" panose="020B0604020202020204" pitchFamily="34" charset="0"/>
                  </a:rPr>
                  <a:t>: </a:t>
                </a:r>
                <a:r>
                  <a:rPr kumimoji="1" lang="en-US" altLang="ja-JP" sz="2400" b="1" dirty="0">
                    <a:latin typeface="Arial" panose="020B0604020202020204" pitchFamily="34" charset="0"/>
                    <a:cs typeface="Arial" panose="020B0604020202020204" pitchFamily="34" charset="0"/>
                  </a:rPr>
                  <a:t>Free propagator</a:t>
                </a:r>
              </a:p>
              <a:p>
                <a14:m>
                  <m:oMath xmlns:m="http://schemas.openxmlformats.org/officeDocument/2006/math">
                    <m:r>
                      <a:rPr kumimoji="1" lang="en-US" altLang="ja-JP" sz="2400" b="1">
                        <a:latin typeface="Cambria Math" panose="02040503050406030204" pitchFamily="18" charset="0"/>
                      </a:rPr>
                      <m:t>𝐓</m:t>
                    </m:r>
                  </m:oMath>
                </a14:m>
                <a:r>
                  <a:rPr kumimoji="1" lang="en-US" altLang="ja-JP" b="1" dirty="0">
                    <a:latin typeface="Arial" panose="020B0604020202020204" pitchFamily="34" charset="0"/>
                    <a:cs typeface="Arial" panose="020B0604020202020204" pitchFamily="34" charset="0"/>
                  </a:rPr>
                  <a:t>  : </a:t>
                </a:r>
                <a:r>
                  <a:rPr kumimoji="1" lang="en-US" altLang="ja-JP" sz="2400" b="1" dirty="0">
                    <a:latin typeface="Arial" panose="020B0604020202020204" pitchFamily="34" charset="0"/>
                    <a:cs typeface="Arial" panose="020B0604020202020204" pitchFamily="34" charset="0"/>
                  </a:rPr>
                  <a:t>T-matrix</a:t>
                </a:r>
                <a:endParaRPr lang="en-US" dirty="0"/>
              </a:p>
            </p:txBody>
          </p:sp>
        </mc:Choice>
        <mc:Fallback xmlns="">
          <p:sp>
            <p:nvSpPr>
              <p:cNvPr id="2" name="TextBox 1">
                <a:extLst>
                  <a:ext uri="{FF2B5EF4-FFF2-40B4-BE49-F238E27FC236}">
                    <a16:creationId xmlns:a16="http://schemas.microsoft.com/office/drawing/2014/main" id="{35A50DB9-5923-D4D6-B0FB-AA7DCB4FDC11}"/>
                  </a:ext>
                </a:extLst>
              </p:cNvPr>
              <p:cNvSpPr txBox="1">
                <a:spLocks noRot="1" noChangeAspect="1" noMove="1" noResize="1" noEditPoints="1" noAdjustHandles="1" noChangeArrowheads="1" noChangeShapeType="1" noTextEdit="1"/>
              </p:cNvSpPr>
              <p:nvPr/>
            </p:nvSpPr>
            <p:spPr>
              <a:xfrm>
                <a:off x="5723531" y="1969815"/>
                <a:ext cx="3366604" cy="1200329"/>
              </a:xfrm>
              <a:prstGeom prst="rect">
                <a:avLst/>
              </a:prstGeom>
              <a:blipFill>
                <a:blip r:embed="rId14"/>
                <a:stretch>
                  <a:fillRect l="-376" b="-9474"/>
                </a:stretch>
              </a:blipFill>
            </p:spPr>
            <p:txBody>
              <a:bodyPr/>
              <a:lstStyle/>
              <a:p>
                <a:r>
                  <a:rPr lang="en-US">
                    <a:noFill/>
                  </a:rPr>
                  <a:t> </a:t>
                </a:r>
              </a:p>
            </p:txBody>
          </p:sp>
        </mc:Fallback>
      </mc:AlternateContent>
      <p:sp>
        <p:nvSpPr>
          <p:cNvPr id="48" name="円弧 166">
            <a:extLst>
              <a:ext uri="{FF2B5EF4-FFF2-40B4-BE49-F238E27FC236}">
                <a16:creationId xmlns:a16="http://schemas.microsoft.com/office/drawing/2014/main" id="{B4ED4AF8-C753-1BBB-48A3-DC50859D77D5}"/>
              </a:ext>
            </a:extLst>
          </p:cNvPr>
          <p:cNvSpPr/>
          <p:nvPr/>
        </p:nvSpPr>
        <p:spPr>
          <a:xfrm rot="10800000" flipV="1">
            <a:off x="12383180" y="3410874"/>
            <a:ext cx="723224" cy="865529"/>
          </a:xfrm>
          <a:prstGeom prst="arc">
            <a:avLst>
              <a:gd name="adj1" fmla="val 16200000"/>
              <a:gd name="adj2" fmla="val 2032339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9" name="円弧 174">
            <a:extLst>
              <a:ext uri="{FF2B5EF4-FFF2-40B4-BE49-F238E27FC236}">
                <a16:creationId xmlns:a16="http://schemas.microsoft.com/office/drawing/2014/main" id="{9B3FF89A-0F91-A01D-DEEA-6CF5981B8A8A}"/>
              </a:ext>
            </a:extLst>
          </p:cNvPr>
          <p:cNvSpPr/>
          <p:nvPr/>
        </p:nvSpPr>
        <p:spPr>
          <a:xfrm rot="15099436" flipV="1">
            <a:off x="12783922" y="3012774"/>
            <a:ext cx="723224" cy="865529"/>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68" name="円弧 174">
            <a:extLst>
              <a:ext uri="{FF2B5EF4-FFF2-40B4-BE49-F238E27FC236}">
                <a16:creationId xmlns:a16="http://schemas.microsoft.com/office/drawing/2014/main" id="{1655977D-5F09-F979-AB23-122F503CCC2A}"/>
              </a:ext>
            </a:extLst>
          </p:cNvPr>
          <p:cNvSpPr/>
          <p:nvPr/>
        </p:nvSpPr>
        <p:spPr>
          <a:xfrm rot="15099436" flipV="1">
            <a:off x="12662011" y="3257435"/>
            <a:ext cx="723224" cy="865529"/>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69" name="円弧 174">
            <a:extLst>
              <a:ext uri="{FF2B5EF4-FFF2-40B4-BE49-F238E27FC236}">
                <a16:creationId xmlns:a16="http://schemas.microsoft.com/office/drawing/2014/main" id="{C8D39114-4648-A152-66DD-188B43D17873}"/>
              </a:ext>
            </a:extLst>
          </p:cNvPr>
          <p:cNvSpPr/>
          <p:nvPr/>
        </p:nvSpPr>
        <p:spPr>
          <a:xfrm rot="15099436" flipV="1">
            <a:off x="12733962" y="3136192"/>
            <a:ext cx="723224" cy="865529"/>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70" name="円弧 174">
            <a:extLst>
              <a:ext uri="{FF2B5EF4-FFF2-40B4-BE49-F238E27FC236}">
                <a16:creationId xmlns:a16="http://schemas.microsoft.com/office/drawing/2014/main" id="{CFB5DC68-08E7-915E-F9A4-7AF746F86F10}"/>
              </a:ext>
            </a:extLst>
          </p:cNvPr>
          <p:cNvSpPr/>
          <p:nvPr/>
        </p:nvSpPr>
        <p:spPr>
          <a:xfrm rot="15099436" flipV="1">
            <a:off x="12886198" y="2787973"/>
            <a:ext cx="723224" cy="865529"/>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71" name="円弧 174">
            <a:extLst>
              <a:ext uri="{FF2B5EF4-FFF2-40B4-BE49-F238E27FC236}">
                <a16:creationId xmlns:a16="http://schemas.microsoft.com/office/drawing/2014/main" id="{9360986B-5202-20DD-7659-8145011EC147}"/>
              </a:ext>
            </a:extLst>
          </p:cNvPr>
          <p:cNvSpPr/>
          <p:nvPr/>
        </p:nvSpPr>
        <p:spPr>
          <a:xfrm rot="15099436" flipV="1">
            <a:off x="12845973" y="2906532"/>
            <a:ext cx="723224" cy="865529"/>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72" name="円弧 174">
            <a:extLst>
              <a:ext uri="{FF2B5EF4-FFF2-40B4-BE49-F238E27FC236}">
                <a16:creationId xmlns:a16="http://schemas.microsoft.com/office/drawing/2014/main" id="{B0E78130-8A75-D0F6-78D6-0B9087DA5ED4}"/>
              </a:ext>
            </a:extLst>
          </p:cNvPr>
          <p:cNvSpPr/>
          <p:nvPr/>
        </p:nvSpPr>
        <p:spPr>
          <a:xfrm rot="15099436" flipV="1">
            <a:off x="13001332" y="2543249"/>
            <a:ext cx="723224" cy="865529"/>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73" name="円弧 174">
            <a:extLst>
              <a:ext uri="{FF2B5EF4-FFF2-40B4-BE49-F238E27FC236}">
                <a16:creationId xmlns:a16="http://schemas.microsoft.com/office/drawing/2014/main" id="{047E2C93-A6F0-800F-E885-316E1597AEC5}"/>
              </a:ext>
            </a:extLst>
          </p:cNvPr>
          <p:cNvSpPr/>
          <p:nvPr/>
        </p:nvSpPr>
        <p:spPr>
          <a:xfrm rot="15099436" flipV="1">
            <a:off x="12950533" y="2667680"/>
            <a:ext cx="723224" cy="865529"/>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74" name="円弧 174">
            <a:extLst>
              <a:ext uri="{FF2B5EF4-FFF2-40B4-BE49-F238E27FC236}">
                <a16:creationId xmlns:a16="http://schemas.microsoft.com/office/drawing/2014/main" id="{B16456FE-4552-0DAF-B7B3-212D5BEE9A31}"/>
              </a:ext>
            </a:extLst>
          </p:cNvPr>
          <p:cNvSpPr/>
          <p:nvPr/>
        </p:nvSpPr>
        <p:spPr>
          <a:xfrm rot="15099436" flipV="1">
            <a:off x="13071935" y="2424417"/>
            <a:ext cx="723224" cy="865529"/>
          </a:xfrm>
          <a:prstGeom prst="arc">
            <a:avLst>
              <a:gd name="adj1" fmla="val 16200000"/>
              <a:gd name="adj2" fmla="val 2046798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80" name="円弧 166">
            <a:extLst>
              <a:ext uri="{FF2B5EF4-FFF2-40B4-BE49-F238E27FC236}">
                <a16:creationId xmlns:a16="http://schemas.microsoft.com/office/drawing/2014/main" id="{D64E579E-480E-1BC2-D224-C24FA7DF7BE1}"/>
              </a:ext>
            </a:extLst>
          </p:cNvPr>
          <p:cNvSpPr/>
          <p:nvPr/>
        </p:nvSpPr>
        <p:spPr>
          <a:xfrm rot="10800000" flipV="1">
            <a:off x="12294231" y="3309649"/>
            <a:ext cx="723224" cy="865529"/>
          </a:xfrm>
          <a:prstGeom prst="arc">
            <a:avLst>
              <a:gd name="adj1" fmla="val 16200000"/>
              <a:gd name="adj2" fmla="val 2032339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81" name="円弧 166">
            <a:extLst>
              <a:ext uri="{FF2B5EF4-FFF2-40B4-BE49-F238E27FC236}">
                <a16:creationId xmlns:a16="http://schemas.microsoft.com/office/drawing/2014/main" id="{69D99FB9-BD8E-03B2-AF6D-ED56140369E8}"/>
              </a:ext>
            </a:extLst>
          </p:cNvPr>
          <p:cNvSpPr/>
          <p:nvPr/>
        </p:nvSpPr>
        <p:spPr>
          <a:xfrm rot="10800000" flipV="1">
            <a:off x="12200472" y="3215103"/>
            <a:ext cx="723224" cy="865529"/>
          </a:xfrm>
          <a:prstGeom prst="arc">
            <a:avLst>
              <a:gd name="adj1" fmla="val 16200000"/>
              <a:gd name="adj2" fmla="val 20323394"/>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8">
            <a:extLst>
              <a:ext uri="{FF2B5EF4-FFF2-40B4-BE49-F238E27FC236}">
                <a16:creationId xmlns:a16="http://schemas.microsoft.com/office/drawing/2014/main" id="{4C0E212D-498C-6A21-D81B-D4AC4431DC89}"/>
              </a:ext>
            </a:extLst>
          </p:cNvPr>
          <p:cNvSpPr txBox="1"/>
          <p:nvPr/>
        </p:nvSpPr>
        <p:spPr>
          <a:xfrm>
            <a:off x="2452714" y="128016"/>
            <a:ext cx="10242369"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Experimental setup - Energy Source [6] </a:t>
            </a:r>
          </a:p>
        </p:txBody>
      </p:sp>
      <p:sp>
        <p:nvSpPr>
          <p:cNvPr id="10" name="コンテンツ プレースホルダー 9"/>
          <p:cNvSpPr>
            <a:spLocks noGrp="1"/>
          </p:cNvSpPr>
          <p:nvPr>
            <p:ph idx="1"/>
          </p:nvPr>
        </p:nvSpPr>
        <p:spPr/>
        <p:txBody>
          <a:bodyPr>
            <a:normAutofit/>
          </a:bodyPr>
          <a:lstStyle/>
          <a:p>
            <a:r>
              <a:rPr lang="en-US" altLang="ja-JP" dirty="0">
                <a:latin typeface="Arial" panose="020B0604020202020204" pitchFamily="34" charset="0"/>
                <a:cs typeface="Arial" panose="020B0604020202020204" pitchFamily="34" charset="0"/>
              </a:rPr>
              <a:t>Two thin films are deposited on Cu anode (10μm in typical).</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Both are switched simply, in a couple of minutes.</a:t>
            </a:r>
          </a:p>
          <a:p>
            <a:pPr>
              <a:buFont typeface="Wingdings" panose="05000000000000000000" pitchFamily="2" charset="2"/>
              <a:buChar char="ü"/>
            </a:pPr>
            <a:endParaRPr lang="en-US" altLang="ja-JP" sz="3200" dirty="0"/>
          </a:p>
          <a:p>
            <a:r>
              <a:rPr lang="en-US" altLang="ja-JP" dirty="0">
                <a:latin typeface="Arial" panose="020B0604020202020204" pitchFamily="34" charset="0"/>
                <a:cs typeface="Arial" panose="020B0604020202020204" pitchFamily="34" charset="0"/>
              </a:rPr>
              <a:t>Two cathodes eject electrons into the anode nearby.</a:t>
            </a:r>
          </a:p>
          <a:p>
            <a:endParaRPr lang="en-US" altLang="ja-JP" sz="3200" dirty="0"/>
          </a:p>
          <a:p>
            <a:r>
              <a:rPr lang="en-US" altLang="ja-JP" dirty="0">
                <a:latin typeface="Arial" panose="020B0604020202020204" pitchFamily="34" charset="0"/>
                <a:cs typeface="Arial" panose="020B0604020202020204" pitchFamily="34" charset="0"/>
              </a:rPr>
              <a:t>Water flowing inside the anode to cool it under the electron bombardment.</a:t>
            </a:r>
          </a:p>
          <a:p>
            <a:endParaRPr lang="en-US" altLang="ja-JP" sz="3200" dirty="0"/>
          </a:p>
          <a:p>
            <a:r>
              <a:rPr lang="en-US" altLang="ja-JP" dirty="0">
                <a:latin typeface="Arial" panose="020B0604020202020204" pitchFamily="34" charset="0"/>
                <a:cs typeface="Arial" panose="020B0604020202020204" pitchFamily="34" charset="0"/>
              </a:rPr>
              <a:t>X-ray passes out through Al window.</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screen the sample from stray electrons</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heating effects</a:t>
            </a:r>
          </a:p>
          <a:p>
            <a:pPr>
              <a:buFont typeface="Wingdings" panose="05000000000000000000" pitchFamily="2" charset="2"/>
              <a:buChar char="ü"/>
            </a:pPr>
            <a:r>
              <a:rPr lang="en-US" altLang="ja-JP" dirty="0">
                <a:latin typeface="Arial" panose="020B0604020202020204" pitchFamily="34" charset="0"/>
                <a:cs typeface="Arial" panose="020B0604020202020204" pitchFamily="34" charset="0"/>
              </a:rPr>
              <a:t>contamination in the source</a:t>
            </a:r>
          </a:p>
          <a:p>
            <a:endParaRPr lang="en-US" altLang="ja-JP" dirty="0"/>
          </a:p>
        </p:txBody>
      </p:sp>
      <p:pic>
        <p:nvPicPr>
          <p:cNvPr id="11" name="コンテンツ プレースホルダー 7" descr="ダイアグラム"/>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44487" y="4559630"/>
            <a:ext cx="5834925" cy="3895041"/>
          </a:xfrm>
          <a:prstGeom prst="rect">
            <a:avLst/>
          </a:prstGeom>
        </p:spPr>
      </p:pic>
      <p:sp>
        <p:nvSpPr>
          <p:cNvPr id="6" name="テキスト ボックス 5"/>
          <p:cNvSpPr txBox="1"/>
          <p:nvPr/>
        </p:nvSpPr>
        <p:spPr>
          <a:xfrm>
            <a:off x="9072880" y="8405323"/>
            <a:ext cx="4564743"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Twin X-ray anode sources</a:t>
            </a:r>
            <a:endParaRPr kumimoji="1" lang="ja-JP" altLang="en-US" sz="2800" dirty="0">
              <a:latin typeface="Arial" panose="020B0604020202020204" pitchFamily="34" charset="0"/>
              <a:cs typeface="Arial" panose="020B0604020202020204" pitchFamily="34" charset="0"/>
            </a:endParaRPr>
          </a:p>
        </p:txBody>
      </p:sp>
      <p:sp>
        <p:nvSpPr>
          <p:cNvPr id="4" name="テキスト ボックス 10">
            <a:extLst>
              <a:ext uri="{FF2B5EF4-FFF2-40B4-BE49-F238E27FC236}">
                <a16:creationId xmlns:a16="http://schemas.microsoft.com/office/drawing/2014/main" id="{C1202A30-B5A6-502D-8266-50CCCF765FA0}"/>
              </a:ext>
            </a:extLst>
          </p:cNvPr>
          <p:cNvSpPr txBox="1"/>
          <p:nvPr/>
        </p:nvSpPr>
        <p:spPr>
          <a:xfrm>
            <a:off x="362857" y="9412069"/>
            <a:ext cx="13904686" cy="646331"/>
          </a:xfrm>
          <a:prstGeom prst="rect">
            <a:avLst/>
          </a:prstGeom>
          <a:noFill/>
        </p:spPr>
        <p:txBody>
          <a:bodyPr wrap="square" rtlCol="0">
            <a:spAutoFit/>
          </a:bodyPr>
          <a:lstStyle/>
          <a:p>
            <a:r>
              <a:rPr kumimoji="1" lang="en-US" altLang="ja-JP" sz="1800" dirty="0">
                <a:latin typeface="Arial" panose="020B0604020202020204" pitchFamily="34" charset="0"/>
                <a:cs typeface="Arial" panose="020B0604020202020204" pitchFamily="34" charset="0"/>
              </a:rPr>
              <a:t>[6] </a:t>
            </a:r>
            <a:r>
              <a:rPr kumimoji="1" lang="en-US" altLang="ja-JP" sz="1800" dirty="0" err="1">
                <a:latin typeface="Arial" panose="020B0604020202020204" pitchFamily="34" charset="0"/>
                <a:cs typeface="Arial" panose="020B0604020202020204" pitchFamily="34" charset="0"/>
              </a:rPr>
              <a:t>D.Briggs</a:t>
            </a:r>
            <a:r>
              <a:rPr kumimoji="1" lang="en-US" altLang="ja-JP" sz="1800" dirty="0">
                <a:latin typeface="Arial" panose="020B0604020202020204" pitchFamily="34" charset="0"/>
                <a:cs typeface="Arial" panose="020B0604020202020204" pitchFamily="34" charset="0"/>
              </a:rPr>
              <a:t> and </a:t>
            </a:r>
            <a:r>
              <a:rPr kumimoji="1" lang="en-US" altLang="ja-JP" sz="1800" dirty="0" err="1">
                <a:latin typeface="Arial" panose="020B0604020202020204" pitchFamily="34" charset="0"/>
                <a:cs typeface="Arial" panose="020B0604020202020204" pitchFamily="34" charset="0"/>
              </a:rPr>
              <a:t>M.P.Seath</a:t>
            </a:r>
            <a:r>
              <a:rPr kumimoji="1" lang="en-US" altLang="ja-JP" sz="1800" dirty="0">
                <a:latin typeface="Arial" panose="020B0604020202020204" pitchFamily="34" charset="0"/>
                <a:cs typeface="Arial" panose="020B0604020202020204" pitchFamily="34" charset="0"/>
              </a:rPr>
              <a:t> PRACTICAL SURFACE ANALYSIS SECOND EDITION VOLUME 1 – Auger and X-ray- Photoelectron Spectroscopy (1990) (p54 - 56).</a:t>
            </a:r>
            <a:endParaRPr kumimoji="1" lang="ja-JP" alt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429583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7" descr="光 が含まれている画像"/>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129" y="1355725"/>
            <a:ext cx="10940142" cy="6381750"/>
          </a:xfrm>
        </p:spPr>
      </p:pic>
      <p:sp>
        <p:nvSpPr>
          <p:cNvPr id="6" name="テキスト ボックス 5"/>
          <p:cNvSpPr txBox="1"/>
          <p:nvPr/>
        </p:nvSpPr>
        <p:spPr>
          <a:xfrm>
            <a:off x="2428482" y="128016"/>
            <a:ext cx="9979417" cy="707886"/>
          </a:xfrm>
          <a:prstGeom prst="rect">
            <a:avLst/>
          </a:prstGeom>
          <a:noFill/>
        </p:spPr>
        <p:txBody>
          <a:bodyPr wrap="square">
            <a:spAutoFit/>
          </a:bodyPr>
          <a:lstStyle/>
          <a:p>
            <a:pPr marL="38100">
              <a:spcBef>
                <a:spcPts val="100"/>
              </a:spcBef>
            </a:pPr>
            <a:r>
              <a:rPr lang="en-US" sz="4000" b="1" dirty="0">
                <a:latin typeface="Arial" panose="020B0604020202020204" pitchFamily="34" charset="0"/>
                <a:cs typeface="Arial" panose="020B0604020202020204" pitchFamily="34" charset="0"/>
              </a:rPr>
              <a:t>Omicron EA125 hemispherical </a:t>
            </a:r>
            <a:r>
              <a:rPr lang="en-US" sz="4000" b="1" dirty="0" err="1">
                <a:latin typeface="Arial" panose="020B0604020202020204" pitchFamily="34" charset="0"/>
                <a:cs typeface="Arial" panose="020B0604020202020204" pitchFamily="34" charset="0"/>
              </a:rPr>
              <a:t>analyser</a:t>
            </a:r>
            <a:endParaRPr lang="en-US" sz="4000" b="1"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0E7B229F-F42D-AE2F-6291-45676107C125}"/>
                  </a:ext>
                </a:extLst>
              </p:cNvPr>
              <p:cNvSpPr txBox="1"/>
              <p:nvPr/>
            </p:nvSpPr>
            <p:spPr>
              <a:xfrm>
                <a:off x="352925" y="8656907"/>
                <a:ext cx="6930191"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Detector angular acceptance:</a:t>
                </a:r>
                <a:r>
                  <a:rPr lang="en-US" dirty="0"/>
                  <a:t> </a:t>
                </a:r>
                <a14:m>
                  <m:oMath xmlns:m="http://schemas.openxmlformats.org/officeDocument/2006/math">
                    <m:r>
                      <a:rPr lang="en-US" sz="2800" i="1" smtClean="0">
                        <a:latin typeface="Cambria Math" panose="02040503050406030204" pitchFamily="18" charset="0"/>
                        <a:ea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1°</m:t>
                    </m:r>
                  </m:oMath>
                </a14:m>
                <a:endParaRPr lang="en-US" sz="2800" dirty="0"/>
              </a:p>
              <a:p>
                <a:r>
                  <a:rPr lang="en-US" sz="2800" dirty="0">
                    <a:latin typeface="Arial" panose="020B0604020202020204" pitchFamily="34" charset="0"/>
                    <a:cs typeface="Arial" panose="020B0604020202020204" pitchFamily="34" charset="0"/>
                  </a:rPr>
                  <a:t>Energy resolution: Better than 0.9eV</a:t>
                </a:r>
              </a:p>
            </p:txBody>
          </p:sp>
        </mc:Choice>
        <mc:Fallback xmlns="">
          <p:sp>
            <p:nvSpPr>
              <p:cNvPr id="2" name="TextBox 1">
                <a:extLst>
                  <a:ext uri="{FF2B5EF4-FFF2-40B4-BE49-F238E27FC236}">
                    <a16:creationId xmlns:a16="http://schemas.microsoft.com/office/drawing/2014/main" id="{0E7B229F-F42D-AE2F-6291-45676107C125}"/>
                  </a:ext>
                </a:extLst>
              </p:cNvPr>
              <p:cNvSpPr txBox="1">
                <a:spLocks noRot="1" noChangeAspect="1" noMove="1" noResize="1" noEditPoints="1" noAdjustHandles="1" noChangeArrowheads="1" noChangeShapeType="1" noTextEdit="1"/>
              </p:cNvSpPr>
              <p:nvPr/>
            </p:nvSpPr>
            <p:spPr>
              <a:xfrm>
                <a:off x="352925" y="8656907"/>
                <a:ext cx="6930191" cy="954107"/>
              </a:xfrm>
              <a:prstGeom prst="rect">
                <a:avLst/>
              </a:prstGeom>
              <a:blipFill>
                <a:blip r:embed="rId3"/>
                <a:stretch>
                  <a:fillRect l="-1828" t="-7895" b="-17105"/>
                </a:stretch>
              </a:blipFill>
            </p:spPr>
            <p:txBody>
              <a:bodyPr/>
              <a:lstStyle/>
              <a:p>
                <a:r>
                  <a:rPr lang="en-US">
                    <a:noFill/>
                  </a:rPr>
                  <a:t> </a:t>
                </a:r>
              </a:p>
            </p:txBody>
          </p:sp>
        </mc:Fallback>
      </mc:AlternateContent>
    </p:spTree>
    <p:extLst>
      <p:ext uri="{BB962C8B-B14F-4D97-AF65-F5344CB8AC3E}">
        <p14:creationId xmlns:p14="http://schemas.microsoft.com/office/powerpoint/2010/main" val="167032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コンテンツ プレースホルダー 3" descr="屋内, テーブル, 自転車, 座る が含まれている画像"/>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04544" y="1244282"/>
            <a:ext cx="6393656" cy="8524876"/>
          </a:xfrm>
          <a:prstGeom prst="rect">
            <a:avLst/>
          </a:prstGeom>
        </p:spPr>
      </p:pic>
      <p:sp>
        <p:nvSpPr>
          <p:cNvPr id="10" name="テキスト ボックス 9"/>
          <p:cNvSpPr txBox="1"/>
          <p:nvPr/>
        </p:nvSpPr>
        <p:spPr>
          <a:xfrm>
            <a:off x="3159186" y="128016"/>
            <a:ext cx="8312027"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Experimental setup - Geometry - </a:t>
            </a:r>
          </a:p>
        </p:txBody>
      </p:sp>
      <p:cxnSp>
        <p:nvCxnSpPr>
          <p:cNvPr id="5" name="直線矢印コネクタ 4"/>
          <p:cNvCxnSpPr>
            <a:cxnSpLocks/>
          </p:cNvCxnSpPr>
          <p:nvPr/>
        </p:nvCxnSpPr>
        <p:spPr>
          <a:xfrm>
            <a:off x="2302828" y="3016365"/>
            <a:ext cx="4859972" cy="1853771"/>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直線矢印コネクタ 10"/>
          <p:cNvCxnSpPr>
            <a:cxnSpLocks/>
          </p:cNvCxnSpPr>
          <p:nvPr/>
        </p:nvCxnSpPr>
        <p:spPr>
          <a:xfrm>
            <a:off x="2527300" y="4090866"/>
            <a:ext cx="5209752" cy="1558545"/>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3" name="楕円 12"/>
          <p:cNvSpPr/>
          <p:nvPr/>
        </p:nvSpPr>
        <p:spPr>
          <a:xfrm rot="18836756">
            <a:off x="7338981" y="5420781"/>
            <a:ext cx="1692426" cy="788818"/>
          </a:xfrm>
          <a:prstGeom prst="ellipse">
            <a:avLst/>
          </a:prstGeom>
          <a:solidFill>
            <a:srgbClr val="FF0000">
              <a:alpha val="0"/>
            </a:srgbClr>
          </a:solidFill>
          <a:ln w="381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n w="38100">
                <a:solidFill>
                  <a:srgbClr val="FF0000"/>
                </a:solidFill>
              </a:ln>
              <a:solidFill>
                <a:schemeClr val="tx1"/>
              </a:solidFill>
            </a:endParaRPr>
          </a:p>
        </p:txBody>
      </p:sp>
      <p:sp>
        <p:nvSpPr>
          <p:cNvPr id="18" name="テキスト ボックス 17"/>
          <p:cNvSpPr txBox="1"/>
          <p:nvPr/>
        </p:nvSpPr>
        <p:spPr>
          <a:xfrm>
            <a:off x="785082" y="2493145"/>
            <a:ext cx="1611085"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Analyzer</a:t>
            </a:r>
            <a:endParaRPr kumimoji="1" lang="ja-JP" altLang="en-US" sz="2800" dirty="0">
              <a:latin typeface="Arial" panose="020B0604020202020204" pitchFamily="34" charset="0"/>
              <a:cs typeface="Arial" panose="020B0604020202020204" pitchFamily="34" charset="0"/>
            </a:endParaRPr>
          </a:p>
        </p:txBody>
      </p:sp>
      <p:sp>
        <p:nvSpPr>
          <p:cNvPr id="19" name="テキスト ボックス 18"/>
          <p:cNvSpPr txBox="1"/>
          <p:nvPr/>
        </p:nvSpPr>
        <p:spPr>
          <a:xfrm>
            <a:off x="785082" y="3567646"/>
            <a:ext cx="1963320" cy="52322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X-ray</a:t>
            </a:r>
            <a:r>
              <a:rPr kumimoji="1" lang="en-US" altLang="ja-JP" sz="2500" dirty="0"/>
              <a:t> </a:t>
            </a:r>
            <a:r>
              <a:rPr kumimoji="1" lang="en-US" altLang="ja-JP" sz="2800" dirty="0">
                <a:latin typeface="Arial" panose="020B0604020202020204" pitchFamily="34" charset="0"/>
                <a:cs typeface="Arial" panose="020B0604020202020204" pitchFamily="34" charset="0"/>
              </a:rPr>
              <a:t>tube</a:t>
            </a:r>
            <a:endParaRPr kumimoji="1" lang="ja-JP" altLang="en-US" sz="2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87A50E79-760A-8A16-7FC5-534BC6348D3B}"/>
              </a:ext>
            </a:extLst>
          </p:cNvPr>
          <p:cNvSpPr txBox="1"/>
          <p:nvPr/>
        </p:nvSpPr>
        <p:spPr>
          <a:xfrm>
            <a:off x="200882" y="1371864"/>
            <a:ext cx="3431318" cy="830997"/>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Omicron EA125 </a:t>
            </a:r>
          </a:p>
          <a:p>
            <a:r>
              <a:rPr lang="en-US" sz="2400" dirty="0">
                <a:latin typeface="Arial" panose="020B0604020202020204" pitchFamily="34" charset="0"/>
                <a:cs typeface="Arial" panose="020B0604020202020204" pitchFamily="34" charset="0"/>
              </a:rPr>
              <a:t>hemispherical </a:t>
            </a:r>
            <a:r>
              <a:rPr lang="en-US" sz="2400" dirty="0" err="1">
                <a:latin typeface="Arial" panose="020B0604020202020204" pitchFamily="34" charset="0"/>
                <a:cs typeface="Arial" panose="020B0604020202020204" pitchFamily="34" charset="0"/>
              </a:rPr>
              <a:t>analyser</a:t>
            </a:r>
            <a:endParaRPr lang="en-US" sz="2400" dirty="0">
              <a:latin typeface="Arial" panose="020B0604020202020204" pitchFamily="34" charset="0"/>
              <a:cs typeface="Arial" panose="020B0604020202020204" pitchFamily="34" charset="0"/>
            </a:endParaRPr>
          </a:p>
        </p:txBody>
      </p:sp>
      <p:sp>
        <p:nvSpPr>
          <p:cNvPr id="15" name="楕円 12">
            <a:extLst>
              <a:ext uri="{FF2B5EF4-FFF2-40B4-BE49-F238E27FC236}">
                <a16:creationId xmlns:a16="http://schemas.microsoft.com/office/drawing/2014/main" id="{305237F2-401F-4810-C673-E7CC26CB9A54}"/>
              </a:ext>
            </a:extLst>
          </p:cNvPr>
          <p:cNvSpPr/>
          <p:nvPr/>
        </p:nvSpPr>
        <p:spPr>
          <a:xfrm rot="20442646">
            <a:off x="7115310" y="4475727"/>
            <a:ext cx="1692426" cy="788818"/>
          </a:xfrm>
          <a:prstGeom prst="ellipse">
            <a:avLst/>
          </a:prstGeom>
          <a:solidFill>
            <a:srgbClr val="FF0000">
              <a:alpha val="0"/>
            </a:srgbClr>
          </a:solidFill>
          <a:ln w="381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n w="38100">
                <a:solidFill>
                  <a:srgbClr val="FF0000"/>
                </a:solidFill>
              </a:ln>
              <a:solidFill>
                <a:schemeClr val="tx1"/>
              </a:solidFill>
            </a:endParaRPr>
          </a:p>
        </p:txBody>
      </p:sp>
    </p:spTree>
    <p:extLst>
      <p:ext uri="{BB962C8B-B14F-4D97-AF65-F5344CB8AC3E}">
        <p14:creationId xmlns:p14="http://schemas.microsoft.com/office/powerpoint/2010/main" val="7752587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descr="輸送, バイク, 座る, 車 が含まれている画像"/>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08576" y="1243584"/>
            <a:ext cx="6339840" cy="8453120"/>
          </a:xfrm>
          <a:prstGeom prst="rect">
            <a:avLst/>
          </a:prstGeom>
        </p:spPr>
      </p:pic>
      <p:sp>
        <p:nvSpPr>
          <p:cNvPr id="20" name="矢印: 右 19"/>
          <p:cNvSpPr/>
          <p:nvPr/>
        </p:nvSpPr>
        <p:spPr>
          <a:xfrm rot="10800000">
            <a:off x="6724360" y="4259271"/>
            <a:ext cx="1002804" cy="702733"/>
          </a:xfrm>
          <a:prstGeom prst="right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1" name="テキスト ボックス 20"/>
          <p:cNvSpPr txBox="1"/>
          <p:nvPr/>
        </p:nvSpPr>
        <p:spPr>
          <a:xfrm>
            <a:off x="122646" y="2244344"/>
            <a:ext cx="4727230" cy="2246769"/>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Polar scan from </a:t>
            </a:r>
          </a:p>
          <a:p>
            <a:r>
              <a:rPr kumimoji="1" lang="en-US" altLang="ja-JP" sz="2800" dirty="0">
                <a:latin typeface="Arial" panose="020B0604020202020204" pitchFamily="34" charset="0"/>
                <a:cs typeface="Arial" panose="020B0604020202020204" pitchFamily="34" charset="0"/>
              </a:rPr>
              <a:t>-10°~   60°</a:t>
            </a:r>
          </a:p>
          <a:p>
            <a:endParaRPr lang="en-US" altLang="ja-JP" sz="2800" dirty="0">
              <a:latin typeface="Arial" panose="020B0604020202020204" pitchFamily="34" charset="0"/>
              <a:cs typeface="Arial" panose="020B0604020202020204" pitchFamily="34" charset="0"/>
            </a:endParaRPr>
          </a:p>
          <a:p>
            <a:r>
              <a:rPr kumimoji="1" lang="en-US" altLang="ja-JP" sz="2800" dirty="0">
                <a:latin typeface="Arial" panose="020B0604020202020204" pitchFamily="34" charset="0"/>
                <a:cs typeface="Arial" panose="020B0604020202020204" pitchFamily="34" charset="0"/>
              </a:rPr>
              <a:t>(less than -10°,the sampl</a:t>
            </a:r>
            <a:r>
              <a:rPr lang="en-US" altLang="ja-JP" sz="2800" dirty="0">
                <a:latin typeface="Arial" panose="020B0604020202020204" pitchFamily="34" charset="0"/>
                <a:cs typeface="Arial" panose="020B0604020202020204" pitchFamily="34" charset="0"/>
              </a:rPr>
              <a:t>e would hit the X-ray source</a:t>
            </a:r>
            <a:r>
              <a:rPr kumimoji="1" lang="en-US" altLang="ja-JP" sz="2800" dirty="0">
                <a:latin typeface="Arial" panose="020B0604020202020204" pitchFamily="34" charset="0"/>
                <a:cs typeface="Arial" panose="020B0604020202020204" pitchFamily="34" charset="0"/>
              </a:rPr>
              <a:t>)</a:t>
            </a:r>
            <a:endParaRPr kumimoji="1" lang="ja-JP" altLang="en-US" sz="2800" dirty="0">
              <a:latin typeface="Arial" panose="020B0604020202020204" pitchFamily="34" charset="0"/>
              <a:cs typeface="Arial" panose="020B0604020202020204" pitchFamily="34" charset="0"/>
            </a:endParaRPr>
          </a:p>
        </p:txBody>
      </p:sp>
      <p:sp>
        <p:nvSpPr>
          <p:cNvPr id="2" name="テキスト ボックス 9">
            <a:extLst>
              <a:ext uri="{FF2B5EF4-FFF2-40B4-BE49-F238E27FC236}">
                <a16:creationId xmlns:a16="http://schemas.microsoft.com/office/drawing/2014/main" id="{3F9826E4-43E4-7DA8-8EBA-B6CDB3E26DD7}"/>
              </a:ext>
            </a:extLst>
          </p:cNvPr>
          <p:cNvSpPr txBox="1"/>
          <p:nvPr/>
        </p:nvSpPr>
        <p:spPr>
          <a:xfrm>
            <a:off x="3159186" y="128016"/>
            <a:ext cx="8312027"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Experimental setup - Geometry - </a:t>
            </a:r>
          </a:p>
        </p:txBody>
      </p:sp>
      <p:sp>
        <p:nvSpPr>
          <p:cNvPr id="3" name="TextBox 2">
            <a:extLst>
              <a:ext uri="{FF2B5EF4-FFF2-40B4-BE49-F238E27FC236}">
                <a16:creationId xmlns:a16="http://schemas.microsoft.com/office/drawing/2014/main" id="{A3CD28E8-5630-6108-4437-B8ACE5AD1768}"/>
              </a:ext>
            </a:extLst>
          </p:cNvPr>
          <p:cNvSpPr txBox="1"/>
          <p:nvPr/>
        </p:nvSpPr>
        <p:spPr>
          <a:xfrm>
            <a:off x="200882" y="1371864"/>
            <a:ext cx="1005618"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Zoom</a:t>
            </a:r>
          </a:p>
        </p:txBody>
      </p:sp>
    </p:spTree>
    <p:extLst>
      <p:ext uri="{BB962C8B-B14F-4D97-AF65-F5344CB8AC3E}">
        <p14:creationId xmlns:p14="http://schemas.microsoft.com/office/powerpoint/2010/main" val="27502162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p:cNvSpPr txBox="1"/>
          <p:nvPr/>
        </p:nvSpPr>
        <p:spPr>
          <a:xfrm>
            <a:off x="1296955" y="1763294"/>
            <a:ext cx="9234196" cy="502702"/>
          </a:xfrm>
          <a:prstGeom prst="rect">
            <a:avLst/>
          </a:prstGeom>
          <a:noFill/>
        </p:spPr>
        <p:txBody>
          <a:bodyPr wrap="square">
            <a:spAutoFit/>
          </a:bodyPr>
          <a:lstStyle/>
          <a:p>
            <a:pPr marL="38100">
              <a:spcBef>
                <a:spcPts val="100"/>
              </a:spcBef>
            </a:pPr>
            <a:r>
              <a:rPr lang="en-US" altLang="ja-JP" sz="4000" b="1" baseline="23000" dirty="0">
                <a:solidFill>
                  <a:schemeClr val="bg1"/>
                </a:solidFill>
                <a:latin typeface="Arial" panose="02080604020202020204" pitchFamily="34" charset="0"/>
                <a:cs typeface="Arial" panose="02080604020202020204" pitchFamily="34" charset="0"/>
              </a:rPr>
              <a:t>Experimental setup:</a:t>
            </a:r>
          </a:p>
        </p:txBody>
      </p:sp>
      <p:sp>
        <p:nvSpPr>
          <p:cNvPr id="24" name="テキスト ボックス 23"/>
          <p:cNvSpPr txBox="1"/>
          <p:nvPr/>
        </p:nvSpPr>
        <p:spPr>
          <a:xfrm>
            <a:off x="314678" y="8637712"/>
            <a:ext cx="12882983" cy="1684307"/>
          </a:xfrm>
          <a:prstGeom prst="rect">
            <a:avLst/>
          </a:prstGeom>
          <a:noFill/>
        </p:spPr>
        <p:txBody>
          <a:bodyPr wrap="square" rtlCol="0">
            <a:spAutoFit/>
          </a:bodyPr>
          <a:lstStyle/>
          <a:p>
            <a:r>
              <a:rPr lang="ja-JP" altLang="en-US" dirty="0"/>
              <a:t>・</a:t>
            </a:r>
            <a:r>
              <a:rPr lang="en-US" altLang="ja-JP" sz="2800" dirty="0" err="1">
                <a:latin typeface="Arial" panose="020B0604020202020204" pitchFamily="34" charset="0"/>
                <a:cs typeface="Arial" panose="020B0604020202020204" pitchFamily="34" charset="0"/>
              </a:rPr>
              <a:t>Analizer</a:t>
            </a:r>
            <a:r>
              <a:rPr lang="en-US" altLang="ja-JP" sz="2800" dirty="0">
                <a:latin typeface="Arial" panose="020B0604020202020204" pitchFamily="34" charset="0"/>
                <a:cs typeface="Arial" panose="020B0604020202020204" pitchFamily="34" charset="0"/>
              </a:rPr>
              <a:t> axis is normal to the surface and fixed during the experiment.</a:t>
            </a:r>
          </a:p>
          <a:p>
            <a:endParaRPr lang="en-US" altLang="ja-JP" sz="2500" dirty="0"/>
          </a:p>
          <a:p>
            <a:r>
              <a:rPr kumimoji="1" lang="ja-JP" altLang="en-US" sz="2500" dirty="0"/>
              <a:t>・</a:t>
            </a:r>
            <a:r>
              <a:rPr kumimoji="1" lang="en-US" altLang="ja-JP" sz="2800" dirty="0">
                <a:latin typeface="Arial" panose="020B0604020202020204" pitchFamily="34" charset="0"/>
                <a:cs typeface="Arial" panose="020B0604020202020204" pitchFamily="34" charset="0"/>
              </a:rPr>
              <a:t>Ang</a:t>
            </a:r>
            <a:r>
              <a:rPr lang="en-US" altLang="ja-JP" sz="2800" dirty="0">
                <a:latin typeface="Arial" panose="020B0604020202020204" pitchFamily="34" charset="0"/>
                <a:cs typeface="Arial" panose="020B0604020202020204" pitchFamily="34" charset="0"/>
              </a:rPr>
              <a:t>le between the </a:t>
            </a:r>
            <a:r>
              <a:rPr lang="en-US" altLang="ja-JP" sz="2800" dirty="0" err="1">
                <a:latin typeface="Arial" panose="020B0604020202020204" pitchFamily="34" charset="0"/>
                <a:cs typeface="Arial" panose="020B0604020202020204" pitchFamily="34" charset="0"/>
              </a:rPr>
              <a:t>analyser</a:t>
            </a:r>
            <a:r>
              <a:rPr lang="en-US" altLang="ja-JP" sz="2800" dirty="0">
                <a:latin typeface="Arial" panose="020B0604020202020204" pitchFamily="34" charset="0"/>
                <a:cs typeface="Arial" panose="020B0604020202020204" pitchFamily="34" charset="0"/>
              </a:rPr>
              <a:t> axis and x-ray </a:t>
            </a:r>
            <a:r>
              <a:rPr kumimoji="1" lang="en-US" altLang="ja-JP" sz="2800" dirty="0">
                <a:latin typeface="Arial" panose="020B0604020202020204" pitchFamily="34" charset="0"/>
                <a:cs typeface="Arial" panose="020B0604020202020204" pitchFamily="34" charset="0"/>
              </a:rPr>
              <a:t>axis = β = 55.15°(α = -44.7°)</a:t>
            </a:r>
          </a:p>
          <a:p>
            <a:endParaRPr lang="en-US" altLang="ja-JP" dirty="0"/>
          </a:p>
        </p:txBody>
      </p:sp>
      <p:sp>
        <p:nvSpPr>
          <p:cNvPr id="5" name="テキスト ボックス 4"/>
          <p:cNvSpPr txBox="1"/>
          <p:nvPr/>
        </p:nvSpPr>
        <p:spPr>
          <a:xfrm>
            <a:off x="3190182" y="128016"/>
            <a:ext cx="8277918"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Experimental setup - Geometry - </a:t>
            </a:r>
          </a:p>
        </p:txBody>
      </p:sp>
      <p:grpSp>
        <p:nvGrpSpPr>
          <p:cNvPr id="26" name="Group 25">
            <a:extLst>
              <a:ext uri="{FF2B5EF4-FFF2-40B4-BE49-F238E27FC236}">
                <a16:creationId xmlns:a16="http://schemas.microsoft.com/office/drawing/2014/main" id="{E9DEB95C-E7F0-1745-9149-4D2146A0D408}"/>
              </a:ext>
            </a:extLst>
          </p:cNvPr>
          <p:cNvGrpSpPr/>
          <p:nvPr/>
        </p:nvGrpSpPr>
        <p:grpSpPr>
          <a:xfrm>
            <a:off x="3459570" y="1722420"/>
            <a:ext cx="6729458" cy="6921083"/>
            <a:chOff x="3760996" y="1089647"/>
            <a:chExt cx="4887701" cy="5026881"/>
          </a:xfrm>
        </p:grpSpPr>
        <p:grpSp>
          <p:nvGrpSpPr>
            <p:cNvPr id="8" name="グループ化 7"/>
            <p:cNvGrpSpPr/>
            <p:nvPr/>
          </p:nvGrpSpPr>
          <p:grpSpPr>
            <a:xfrm>
              <a:off x="3760996" y="3180987"/>
              <a:ext cx="4478218" cy="2935541"/>
              <a:chOff x="-21619" y="3020917"/>
              <a:chExt cx="3796930" cy="2209969"/>
            </a:xfrm>
          </p:grpSpPr>
          <p:sp>
            <p:nvSpPr>
              <p:cNvPr id="22" name="正方形/長方形 21"/>
              <p:cNvSpPr/>
              <p:nvPr/>
            </p:nvSpPr>
            <p:spPr>
              <a:xfrm>
                <a:off x="1514172" y="3184234"/>
                <a:ext cx="1730467" cy="943897"/>
              </a:xfrm>
              <a:prstGeom prst="rect">
                <a:avLst/>
              </a:prstGeom>
              <a:solidFill>
                <a:schemeClr val="accent6"/>
              </a:solidFill>
              <a:scene3d>
                <a:camera prst="isometricOffAxis2Lef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21619" y="4751619"/>
                <a:ext cx="1878036" cy="393897"/>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x (</a:t>
                </a:r>
                <a:r>
                  <a:rPr kumimoji="1" lang="en-US" altLang="ja-JP" sz="2800" dirty="0" err="1">
                    <a:latin typeface="Arial" panose="020B0604020202020204" pitchFamily="34" charset="0"/>
                    <a:cs typeface="Arial" panose="020B0604020202020204" pitchFamily="34" charset="0"/>
                  </a:rPr>
                  <a:t>Analizer</a:t>
                </a:r>
                <a:r>
                  <a:rPr kumimoji="1" lang="en-US" altLang="ja-JP" sz="2800" dirty="0">
                    <a:latin typeface="Arial" panose="020B0604020202020204" pitchFamily="34" charset="0"/>
                    <a:cs typeface="Arial" panose="020B0604020202020204" pitchFamily="34" charset="0"/>
                  </a:rPr>
                  <a:t>)</a:t>
                </a:r>
                <a:endParaRPr kumimoji="1" lang="ja-JP" altLang="en-US" sz="2800" dirty="0">
                  <a:latin typeface="Arial" panose="020B0604020202020204" pitchFamily="34" charset="0"/>
                  <a:cs typeface="Arial" panose="020B0604020202020204" pitchFamily="34" charset="0"/>
                </a:endParaRPr>
              </a:p>
            </p:txBody>
          </p:sp>
          <p:cxnSp>
            <p:nvCxnSpPr>
              <p:cNvPr id="13" name="直線矢印コネクタ 12"/>
              <p:cNvCxnSpPr>
                <a:cxnSpLocks/>
              </p:cNvCxnSpPr>
              <p:nvPr/>
            </p:nvCxnSpPr>
            <p:spPr>
              <a:xfrm flipH="1" flipV="1">
                <a:off x="2413048" y="3776024"/>
                <a:ext cx="1337182" cy="1454862"/>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直線コネクタ 13"/>
              <p:cNvCxnSpPr/>
              <p:nvPr/>
            </p:nvCxnSpPr>
            <p:spPr>
              <a:xfrm flipV="1">
                <a:off x="3742731" y="4252423"/>
                <a:ext cx="0" cy="960791"/>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5" name="円弧 14"/>
              <p:cNvSpPr/>
              <p:nvPr/>
            </p:nvSpPr>
            <p:spPr>
              <a:xfrm rot="4536741">
                <a:off x="2629131" y="3849715"/>
                <a:ext cx="674629" cy="569982"/>
              </a:xfrm>
              <a:prstGeom prst="arc">
                <a:avLst/>
              </a:prstGeom>
              <a:ln w="28575">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16" name="円弧 15"/>
              <p:cNvSpPr/>
              <p:nvPr/>
            </p:nvSpPr>
            <p:spPr>
              <a:xfrm rot="6807684">
                <a:off x="1183455" y="3025266"/>
                <a:ext cx="1650059" cy="1641362"/>
              </a:xfrm>
              <a:prstGeom prst="arc">
                <a:avLst>
                  <a:gd name="adj1" fmla="val 16362885"/>
                  <a:gd name="adj2" fmla="val 1169601"/>
                </a:avLst>
              </a:prstGeom>
              <a:ln w="38100">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17" name="テキスト ボックス 16"/>
              <p:cNvSpPr txBox="1"/>
              <p:nvPr/>
            </p:nvSpPr>
            <p:spPr>
              <a:xfrm>
                <a:off x="3178532" y="4317345"/>
                <a:ext cx="406403" cy="286093"/>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α</a:t>
                </a:r>
                <a:endParaRPr kumimoji="1" lang="ja-JP" altLang="en-US" sz="2800" dirty="0">
                  <a:latin typeface="Arial" panose="020B0604020202020204" pitchFamily="34" charset="0"/>
                  <a:cs typeface="Arial" panose="020B0604020202020204" pitchFamily="34" charset="0"/>
                </a:endParaRPr>
              </a:p>
            </p:txBody>
          </p:sp>
          <p:sp>
            <p:nvSpPr>
              <p:cNvPr id="18" name="テキスト ボックス 17"/>
              <p:cNvSpPr txBox="1"/>
              <p:nvPr/>
            </p:nvSpPr>
            <p:spPr>
              <a:xfrm>
                <a:off x="2054148" y="4696045"/>
                <a:ext cx="491615" cy="286093"/>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β</a:t>
                </a:r>
                <a:endParaRPr kumimoji="1" lang="ja-JP" altLang="en-US" sz="2800" dirty="0">
                  <a:latin typeface="Arial" panose="020B0604020202020204" pitchFamily="34" charset="0"/>
                  <a:cs typeface="Arial" panose="020B0604020202020204" pitchFamily="34" charset="0"/>
                </a:endParaRPr>
              </a:p>
            </p:txBody>
          </p:sp>
          <p:cxnSp>
            <p:nvCxnSpPr>
              <p:cNvPr id="19" name="直線コネクタ 18"/>
              <p:cNvCxnSpPr>
                <a:cxnSpLocks/>
              </p:cNvCxnSpPr>
              <p:nvPr/>
            </p:nvCxnSpPr>
            <p:spPr>
              <a:xfrm>
                <a:off x="2438129" y="3767458"/>
                <a:ext cx="1337182" cy="494071"/>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直線コネクタ 19"/>
              <p:cNvCxnSpPr/>
              <p:nvPr/>
            </p:nvCxnSpPr>
            <p:spPr>
              <a:xfrm>
                <a:off x="3472173" y="4161218"/>
                <a:ext cx="0" cy="251093"/>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直線コネクタ 20"/>
              <p:cNvCxnSpPr>
                <a:cxnSpLocks/>
              </p:cNvCxnSpPr>
              <p:nvPr/>
            </p:nvCxnSpPr>
            <p:spPr>
              <a:xfrm>
                <a:off x="3472173" y="4406582"/>
                <a:ext cx="263059" cy="78261"/>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grpSp>
          <p:nvGrpSpPr>
            <p:cNvPr id="6" name="Group 5">
              <a:extLst>
                <a:ext uri="{FF2B5EF4-FFF2-40B4-BE49-F238E27FC236}">
                  <a16:creationId xmlns:a16="http://schemas.microsoft.com/office/drawing/2014/main" id="{66EC8A8C-E836-0EFC-FD3B-E57673FF5742}"/>
                </a:ext>
              </a:extLst>
            </p:cNvPr>
            <p:cNvGrpSpPr/>
            <p:nvPr/>
          </p:nvGrpSpPr>
          <p:grpSpPr>
            <a:xfrm>
              <a:off x="4932803" y="1089647"/>
              <a:ext cx="3715894" cy="4317034"/>
              <a:chOff x="11851728" y="1259880"/>
              <a:chExt cx="3293566" cy="3826384"/>
            </a:xfrm>
          </p:grpSpPr>
          <p:cxnSp>
            <p:nvCxnSpPr>
              <p:cNvPr id="2" name="Straight Arrow Connector 1">
                <a:extLst>
                  <a:ext uri="{FF2B5EF4-FFF2-40B4-BE49-F238E27FC236}">
                    <a16:creationId xmlns:a16="http://schemas.microsoft.com/office/drawing/2014/main" id="{73B7B5DA-F623-4FB2-D90C-04BDE757136F}"/>
                  </a:ext>
                </a:extLst>
              </p:cNvPr>
              <p:cNvCxnSpPr>
                <a:cxnSpLocks/>
              </p:cNvCxnSpPr>
              <p:nvPr/>
            </p:nvCxnSpPr>
            <p:spPr>
              <a:xfrm flipV="1">
                <a:off x="13321075" y="1259880"/>
                <a:ext cx="12370" cy="2717931"/>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4242FBFF-BC9F-9C50-B442-D273DA512E00}"/>
                  </a:ext>
                </a:extLst>
              </p:cNvPr>
              <p:cNvCxnSpPr>
                <a:cxnSpLocks/>
              </p:cNvCxnSpPr>
              <p:nvPr/>
            </p:nvCxnSpPr>
            <p:spPr>
              <a:xfrm flipH="1">
                <a:off x="11851728" y="3952429"/>
                <a:ext cx="1480316" cy="1133835"/>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 name="Straight Arrow Connector 3">
                <a:extLst>
                  <a:ext uri="{FF2B5EF4-FFF2-40B4-BE49-F238E27FC236}">
                    <a16:creationId xmlns:a16="http://schemas.microsoft.com/office/drawing/2014/main" id="{99EFB952-FB21-FB2E-7028-960125B7F779}"/>
                  </a:ext>
                </a:extLst>
              </p:cNvPr>
              <p:cNvCxnSpPr>
                <a:cxnSpLocks/>
              </p:cNvCxnSpPr>
              <p:nvPr/>
            </p:nvCxnSpPr>
            <p:spPr>
              <a:xfrm>
                <a:off x="13330644" y="3959283"/>
                <a:ext cx="1814650"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grpSp>
      <p:sp>
        <p:nvSpPr>
          <p:cNvPr id="27" name="テキスト ボックス 11">
            <a:extLst>
              <a:ext uri="{FF2B5EF4-FFF2-40B4-BE49-F238E27FC236}">
                <a16:creationId xmlns:a16="http://schemas.microsoft.com/office/drawing/2014/main" id="{71786507-DF6A-00FB-14A5-961E08972E58}"/>
              </a:ext>
            </a:extLst>
          </p:cNvPr>
          <p:cNvSpPr txBox="1"/>
          <p:nvPr/>
        </p:nvSpPr>
        <p:spPr>
          <a:xfrm>
            <a:off x="7126137" y="1202983"/>
            <a:ext cx="492517" cy="523221"/>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z</a:t>
            </a:r>
            <a:endParaRPr kumimoji="1" lang="ja-JP" altLang="en-US" sz="2800" dirty="0">
              <a:latin typeface="Arial" panose="020B0604020202020204" pitchFamily="34" charset="0"/>
              <a:cs typeface="Arial" panose="020B0604020202020204" pitchFamily="34" charset="0"/>
            </a:endParaRPr>
          </a:p>
        </p:txBody>
      </p:sp>
      <p:sp>
        <p:nvSpPr>
          <p:cNvPr id="28" name="テキスト ボックス 11">
            <a:extLst>
              <a:ext uri="{FF2B5EF4-FFF2-40B4-BE49-F238E27FC236}">
                <a16:creationId xmlns:a16="http://schemas.microsoft.com/office/drawing/2014/main" id="{257674C8-83F1-94A1-0E76-7E1B74C4460F}"/>
              </a:ext>
            </a:extLst>
          </p:cNvPr>
          <p:cNvSpPr txBox="1"/>
          <p:nvPr/>
        </p:nvSpPr>
        <p:spPr>
          <a:xfrm>
            <a:off x="10298732" y="5587439"/>
            <a:ext cx="492517" cy="523221"/>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y</a:t>
            </a:r>
            <a:endParaRPr kumimoji="1" lang="ja-JP" alt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268947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296955" y="1763294"/>
            <a:ext cx="11054660" cy="502702"/>
          </a:xfrm>
          <a:prstGeom prst="rect">
            <a:avLst/>
          </a:prstGeom>
          <a:noFill/>
        </p:spPr>
        <p:txBody>
          <a:bodyPr wrap="square">
            <a:spAutoFit/>
          </a:bodyPr>
          <a:lstStyle/>
          <a:p>
            <a:pPr marL="38100">
              <a:spcBef>
                <a:spcPts val="100"/>
              </a:spcBef>
            </a:pPr>
            <a:r>
              <a:rPr lang="en-US" altLang="ja-JP" sz="4000" b="1" baseline="23000" dirty="0">
                <a:solidFill>
                  <a:schemeClr val="bg1"/>
                </a:solidFill>
                <a:latin typeface="Arial" panose="02080604020202020204" pitchFamily="34" charset="0"/>
                <a:cs typeface="Arial" panose="02080604020202020204" pitchFamily="34" charset="0"/>
              </a:rPr>
              <a:t>Experimental setup: Experiment and numeral setups, consistency</a:t>
            </a:r>
          </a:p>
        </p:txBody>
      </p:sp>
      <p:sp>
        <p:nvSpPr>
          <p:cNvPr id="40" name="テキスト ボックス 39"/>
          <p:cNvSpPr txBox="1"/>
          <p:nvPr/>
        </p:nvSpPr>
        <p:spPr>
          <a:xfrm>
            <a:off x="2351070" y="8019364"/>
            <a:ext cx="2622521" cy="1384995"/>
          </a:xfrm>
          <a:prstGeom prst="rect">
            <a:avLst/>
          </a:prstGeom>
          <a:noFill/>
        </p:spPr>
        <p:txBody>
          <a:bodyPr wrap="square" rtlCol="0">
            <a:spAutoFit/>
          </a:bodyPr>
          <a:lstStyle/>
          <a:p>
            <a:r>
              <a:rPr kumimoji="1" lang="en-US" altLang="ja-JP" sz="2800" b="1" dirty="0">
                <a:latin typeface="Arial" panose="020B0604020202020204" pitchFamily="34" charset="0"/>
                <a:cs typeface="Arial" panose="020B0604020202020204" pitchFamily="34" charset="0"/>
              </a:rPr>
              <a:t>Angles:</a:t>
            </a:r>
          </a:p>
          <a:p>
            <a:r>
              <a:rPr kumimoji="1" lang="en-US" altLang="ja-JP" sz="2800" dirty="0">
                <a:latin typeface="Arial" panose="020B0604020202020204" pitchFamily="34" charset="0"/>
                <a:cs typeface="Arial" panose="020B0604020202020204" pitchFamily="34" charset="0"/>
              </a:rPr>
              <a:t>α = -44.7°</a:t>
            </a:r>
          </a:p>
          <a:p>
            <a:r>
              <a:rPr kumimoji="1" lang="en-US" altLang="ja-JP" sz="2800" dirty="0">
                <a:latin typeface="Arial" panose="020B0604020202020204" pitchFamily="34" charset="0"/>
                <a:cs typeface="Arial" panose="020B0604020202020204" pitchFamily="34" charset="0"/>
              </a:rPr>
              <a:t>β = 55.15°</a:t>
            </a:r>
            <a:endParaRPr kumimoji="1" lang="ja-JP" altLang="en-US" sz="2800" dirty="0">
              <a:latin typeface="Arial" panose="020B0604020202020204" pitchFamily="34" charset="0"/>
              <a:cs typeface="Arial" panose="020B0604020202020204" pitchFamily="34" charset="0"/>
            </a:endParaRPr>
          </a:p>
        </p:txBody>
      </p:sp>
      <p:sp>
        <p:nvSpPr>
          <p:cNvPr id="41" name="テキスト ボックス 40"/>
          <p:cNvSpPr txBox="1"/>
          <p:nvPr/>
        </p:nvSpPr>
        <p:spPr>
          <a:xfrm>
            <a:off x="9656811" y="8050436"/>
            <a:ext cx="2419255" cy="1384995"/>
          </a:xfrm>
          <a:prstGeom prst="rect">
            <a:avLst/>
          </a:prstGeom>
          <a:noFill/>
        </p:spPr>
        <p:txBody>
          <a:bodyPr wrap="square" rtlCol="0">
            <a:spAutoFit/>
          </a:bodyPr>
          <a:lstStyle/>
          <a:p>
            <a:r>
              <a:rPr kumimoji="1" lang="en-US" altLang="ja-JP" sz="2800" b="1" dirty="0">
                <a:latin typeface="Arial" panose="020B0604020202020204" pitchFamily="34" charset="0"/>
                <a:cs typeface="Arial" panose="020B0604020202020204" pitchFamily="34" charset="0"/>
              </a:rPr>
              <a:t>Angles:</a:t>
            </a:r>
          </a:p>
          <a:p>
            <a:r>
              <a:rPr kumimoji="1" lang="en-US" altLang="ja-JP" sz="2800" dirty="0">
                <a:latin typeface="Arial" panose="020B0604020202020204" pitchFamily="34" charset="0"/>
                <a:cs typeface="Arial" panose="020B0604020202020204" pitchFamily="34" charset="0"/>
              </a:rPr>
              <a:t>α = -44.7°</a:t>
            </a:r>
          </a:p>
          <a:p>
            <a:r>
              <a:rPr kumimoji="1" lang="en-US" altLang="ja-JP" sz="2800" dirty="0">
                <a:latin typeface="Arial" panose="020B0604020202020204" pitchFamily="34" charset="0"/>
                <a:cs typeface="Arial" panose="020B0604020202020204" pitchFamily="34" charset="0"/>
              </a:rPr>
              <a:t>β = 55.15°</a:t>
            </a:r>
            <a:endParaRPr kumimoji="1" lang="ja-JP" altLang="en-US" sz="2800" dirty="0">
              <a:latin typeface="Arial" panose="020B0604020202020204" pitchFamily="34" charset="0"/>
              <a:cs typeface="Arial" panose="020B0604020202020204" pitchFamily="34" charset="0"/>
            </a:endParaRPr>
          </a:p>
        </p:txBody>
      </p:sp>
      <p:sp>
        <p:nvSpPr>
          <p:cNvPr id="47" name="テキスト ボックス 46"/>
          <p:cNvSpPr txBox="1"/>
          <p:nvPr/>
        </p:nvSpPr>
        <p:spPr>
          <a:xfrm>
            <a:off x="3888682" y="397782"/>
            <a:ext cx="7964714" cy="502702"/>
          </a:xfrm>
          <a:prstGeom prst="rect">
            <a:avLst/>
          </a:prstGeom>
          <a:noFill/>
        </p:spPr>
        <p:txBody>
          <a:bodyPr wrap="square">
            <a:spAutoFit/>
          </a:bodyPr>
          <a:lstStyle/>
          <a:p>
            <a:pPr marL="38100">
              <a:spcBef>
                <a:spcPts val="100"/>
              </a:spcBef>
            </a:pPr>
            <a:r>
              <a:rPr lang="en-US" altLang="ja-JP" sz="4000" b="1" baseline="23000" dirty="0">
                <a:latin typeface="Arial" panose="02080604020202020204" pitchFamily="34" charset="0"/>
                <a:cs typeface="Arial" panose="02080604020202020204" pitchFamily="34" charset="0"/>
              </a:rPr>
              <a:t>Experimental setup - Geometry -  </a:t>
            </a:r>
          </a:p>
        </p:txBody>
      </p:sp>
      <p:grpSp>
        <p:nvGrpSpPr>
          <p:cNvPr id="3" name="Group 2">
            <a:extLst>
              <a:ext uri="{FF2B5EF4-FFF2-40B4-BE49-F238E27FC236}">
                <a16:creationId xmlns:a16="http://schemas.microsoft.com/office/drawing/2014/main" id="{E5795821-1D7D-47F4-2941-2E05B1C48161}"/>
              </a:ext>
            </a:extLst>
          </p:cNvPr>
          <p:cNvGrpSpPr/>
          <p:nvPr/>
        </p:nvGrpSpPr>
        <p:grpSpPr>
          <a:xfrm>
            <a:off x="158542" y="2241536"/>
            <a:ext cx="5980333" cy="6150626"/>
            <a:chOff x="3760996" y="1089647"/>
            <a:chExt cx="4887701" cy="5026881"/>
          </a:xfrm>
        </p:grpSpPr>
        <p:grpSp>
          <p:nvGrpSpPr>
            <p:cNvPr id="4" name="グループ化 7">
              <a:extLst>
                <a:ext uri="{FF2B5EF4-FFF2-40B4-BE49-F238E27FC236}">
                  <a16:creationId xmlns:a16="http://schemas.microsoft.com/office/drawing/2014/main" id="{CDFADB43-F228-E286-8893-537F7EDADD63}"/>
                </a:ext>
              </a:extLst>
            </p:cNvPr>
            <p:cNvGrpSpPr/>
            <p:nvPr/>
          </p:nvGrpSpPr>
          <p:grpSpPr>
            <a:xfrm>
              <a:off x="3760996" y="3180987"/>
              <a:ext cx="4478218" cy="2935541"/>
              <a:chOff x="-21619" y="3020917"/>
              <a:chExt cx="3796930" cy="2209969"/>
            </a:xfrm>
          </p:grpSpPr>
          <p:sp>
            <p:nvSpPr>
              <p:cNvPr id="51" name="正方形/長方形 21">
                <a:extLst>
                  <a:ext uri="{FF2B5EF4-FFF2-40B4-BE49-F238E27FC236}">
                    <a16:creationId xmlns:a16="http://schemas.microsoft.com/office/drawing/2014/main" id="{84BBA067-196C-E253-5E8B-D57F6437CA6A}"/>
                  </a:ext>
                </a:extLst>
              </p:cNvPr>
              <p:cNvSpPr/>
              <p:nvPr/>
            </p:nvSpPr>
            <p:spPr>
              <a:xfrm>
                <a:off x="1514172" y="3184234"/>
                <a:ext cx="1730467" cy="943897"/>
              </a:xfrm>
              <a:prstGeom prst="rect">
                <a:avLst/>
              </a:prstGeom>
              <a:solidFill>
                <a:schemeClr val="accent6"/>
              </a:solidFill>
              <a:scene3d>
                <a:camera prst="isometricOffAxis2Lef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テキスト ボックス 11">
                <a:extLst>
                  <a:ext uri="{FF2B5EF4-FFF2-40B4-BE49-F238E27FC236}">
                    <a16:creationId xmlns:a16="http://schemas.microsoft.com/office/drawing/2014/main" id="{B81F922F-1BD9-5558-5B19-A405CB6B42E7}"/>
                  </a:ext>
                </a:extLst>
              </p:cNvPr>
              <p:cNvSpPr txBox="1"/>
              <p:nvPr/>
            </p:nvSpPr>
            <p:spPr>
              <a:xfrm>
                <a:off x="-21619" y="4751619"/>
                <a:ext cx="1878036" cy="393897"/>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x (</a:t>
                </a:r>
                <a:r>
                  <a:rPr kumimoji="1" lang="en-US" altLang="ja-JP" sz="2800" dirty="0" err="1">
                    <a:latin typeface="Arial" panose="020B0604020202020204" pitchFamily="34" charset="0"/>
                    <a:cs typeface="Arial" panose="020B0604020202020204" pitchFamily="34" charset="0"/>
                  </a:rPr>
                  <a:t>Analizer</a:t>
                </a:r>
                <a:r>
                  <a:rPr kumimoji="1" lang="en-US" altLang="ja-JP" sz="2800" dirty="0">
                    <a:latin typeface="Arial" panose="020B0604020202020204" pitchFamily="34" charset="0"/>
                    <a:cs typeface="Arial" panose="020B0604020202020204" pitchFamily="34" charset="0"/>
                  </a:rPr>
                  <a:t>)</a:t>
                </a:r>
                <a:endParaRPr kumimoji="1" lang="ja-JP" altLang="en-US" sz="2800" dirty="0">
                  <a:latin typeface="Arial" panose="020B0604020202020204" pitchFamily="34" charset="0"/>
                  <a:cs typeface="Arial" panose="020B0604020202020204" pitchFamily="34" charset="0"/>
                </a:endParaRPr>
              </a:p>
            </p:txBody>
          </p:sp>
          <p:cxnSp>
            <p:nvCxnSpPr>
              <p:cNvPr id="53" name="直線矢印コネクタ 12">
                <a:extLst>
                  <a:ext uri="{FF2B5EF4-FFF2-40B4-BE49-F238E27FC236}">
                    <a16:creationId xmlns:a16="http://schemas.microsoft.com/office/drawing/2014/main" id="{55A2A8E8-2C58-56A6-EA42-4365D67AFD9B}"/>
                  </a:ext>
                </a:extLst>
              </p:cNvPr>
              <p:cNvCxnSpPr>
                <a:cxnSpLocks/>
              </p:cNvCxnSpPr>
              <p:nvPr/>
            </p:nvCxnSpPr>
            <p:spPr>
              <a:xfrm flipH="1" flipV="1">
                <a:off x="2413048" y="3776024"/>
                <a:ext cx="1337182" cy="1454862"/>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4" name="直線コネクタ 13">
                <a:extLst>
                  <a:ext uri="{FF2B5EF4-FFF2-40B4-BE49-F238E27FC236}">
                    <a16:creationId xmlns:a16="http://schemas.microsoft.com/office/drawing/2014/main" id="{2CDB817D-426D-7337-AC47-54877FC97C80}"/>
                  </a:ext>
                </a:extLst>
              </p:cNvPr>
              <p:cNvCxnSpPr/>
              <p:nvPr/>
            </p:nvCxnSpPr>
            <p:spPr>
              <a:xfrm flipV="1">
                <a:off x="3742731" y="4252423"/>
                <a:ext cx="0" cy="960791"/>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5" name="円弧 14">
                <a:extLst>
                  <a:ext uri="{FF2B5EF4-FFF2-40B4-BE49-F238E27FC236}">
                    <a16:creationId xmlns:a16="http://schemas.microsoft.com/office/drawing/2014/main" id="{9712CA0E-A1E4-55CA-3CCB-F6F321B4C820}"/>
                  </a:ext>
                </a:extLst>
              </p:cNvPr>
              <p:cNvSpPr/>
              <p:nvPr/>
            </p:nvSpPr>
            <p:spPr>
              <a:xfrm rot="4536741">
                <a:off x="2629131" y="3849715"/>
                <a:ext cx="674629" cy="569982"/>
              </a:xfrm>
              <a:prstGeom prst="arc">
                <a:avLst/>
              </a:prstGeom>
              <a:ln w="28575">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56" name="円弧 15">
                <a:extLst>
                  <a:ext uri="{FF2B5EF4-FFF2-40B4-BE49-F238E27FC236}">
                    <a16:creationId xmlns:a16="http://schemas.microsoft.com/office/drawing/2014/main" id="{FED4B241-662F-2E9D-0D45-7F4CA5C8ED74}"/>
                  </a:ext>
                </a:extLst>
              </p:cNvPr>
              <p:cNvSpPr/>
              <p:nvPr/>
            </p:nvSpPr>
            <p:spPr>
              <a:xfrm rot="6807684">
                <a:off x="1183455" y="3025266"/>
                <a:ext cx="1650059" cy="1641362"/>
              </a:xfrm>
              <a:prstGeom prst="arc">
                <a:avLst>
                  <a:gd name="adj1" fmla="val 16362885"/>
                  <a:gd name="adj2" fmla="val 1169601"/>
                </a:avLst>
              </a:prstGeom>
              <a:ln w="38100">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7" name="テキスト ボックス 16">
                <a:extLst>
                  <a:ext uri="{FF2B5EF4-FFF2-40B4-BE49-F238E27FC236}">
                    <a16:creationId xmlns:a16="http://schemas.microsoft.com/office/drawing/2014/main" id="{5DC418D5-4F44-4635-35A8-5B99FF514D8D}"/>
                  </a:ext>
                </a:extLst>
              </p:cNvPr>
              <p:cNvSpPr txBox="1"/>
              <p:nvPr/>
            </p:nvSpPr>
            <p:spPr>
              <a:xfrm>
                <a:off x="3178532" y="4317345"/>
                <a:ext cx="406403" cy="321930"/>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α</a:t>
                </a:r>
                <a:endParaRPr kumimoji="1" lang="ja-JP" altLang="en-US" sz="2800" dirty="0">
                  <a:latin typeface="Arial" panose="020B0604020202020204" pitchFamily="34" charset="0"/>
                  <a:cs typeface="Arial" panose="020B0604020202020204" pitchFamily="34" charset="0"/>
                </a:endParaRPr>
              </a:p>
            </p:txBody>
          </p:sp>
          <p:sp>
            <p:nvSpPr>
              <p:cNvPr id="58" name="テキスト ボックス 17">
                <a:extLst>
                  <a:ext uri="{FF2B5EF4-FFF2-40B4-BE49-F238E27FC236}">
                    <a16:creationId xmlns:a16="http://schemas.microsoft.com/office/drawing/2014/main" id="{823F305A-C3BF-6723-6CDB-3503A9E1AB61}"/>
                  </a:ext>
                </a:extLst>
              </p:cNvPr>
              <p:cNvSpPr txBox="1"/>
              <p:nvPr/>
            </p:nvSpPr>
            <p:spPr>
              <a:xfrm>
                <a:off x="2054149" y="4605293"/>
                <a:ext cx="491615" cy="321930"/>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β</a:t>
                </a:r>
                <a:endParaRPr kumimoji="1" lang="ja-JP" altLang="en-US" sz="2800" dirty="0">
                  <a:latin typeface="Arial" panose="020B0604020202020204" pitchFamily="34" charset="0"/>
                  <a:cs typeface="Arial" panose="020B0604020202020204" pitchFamily="34" charset="0"/>
                </a:endParaRPr>
              </a:p>
            </p:txBody>
          </p:sp>
          <p:cxnSp>
            <p:nvCxnSpPr>
              <p:cNvPr id="59" name="直線コネクタ 18">
                <a:extLst>
                  <a:ext uri="{FF2B5EF4-FFF2-40B4-BE49-F238E27FC236}">
                    <a16:creationId xmlns:a16="http://schemas.microsoft.com/office/drawing/2014/main" id="{B36C3149-E5DA-22C2-BC98-049F24847484}"/>
                  </a:ext>
                </a:extLst>
              </p:cNvPr>
              <p:cNvCxnSpPr>
                <a:cxnSpLocks/>
              </p:cNvCxnSpPr>
              <p:nvPr/>
            </p:nvCxnSpPr>
            <p:spPr>
              <a:xfrm>
                <a:off x="2438129" y="3767458"/>
                <a:ext cx="1337182" cy="494071"/>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0" name="直線コネクタ 19">
                <a:extLst>
                  <a:ext uri="{FF2B5EF4-FFF2-40B4-BE49-F238E27FC236}">
                    <a16:creationId xmlns:a16="http://schemas.microsoft.com/office/drawing/2014/main" id="{A43C0E0F-2400-6210-392D-1A85014BB629}"/>
                  </a:ext>
                </a:extLst>
              </p:cNvPr>
              <p:cNvCxnSpPr/>
              <p:nvPr/>
            </p:nvCxnSpPr>
            <p:spPr>
              <a:xfrm>
                <a:off x="3472173" y="4161218"/>
                <a:ext cx="0" cy="251093"/>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直線コネクタ 20">
                <a:extLst>
                  <a:ext uri="{FF2B5EF4-FFF2-40B4-BE49-F238E27FC236}">
                    <a16:creationId xmlns:a16="http://schemas.microsoft.com/office/drawing/2014/main" id="{3C91821B-7EA1-9104-46CC-88FCBBA4263A}"/>
                  </a:ext>
                </a:extLst>
              </p:cNvPr>
              <p:cNvCxnSpPr>
                <a:cxnSpLocks/>
              </p:cNvCxnSpPr>
              <p:nvPr/>
            </p:nvCxnSpPr>
            <p:spPr>
              <a:xfrm>
                <a:off x="3472173" y="4406582"/>
                <a:ext cx="263059" cy="78261"/>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grpSp>
          <p:nvGrpSpPr>
            <p:cNvPr id="46" name="Group 45">
              <a:extLst>
                <a:ext uri="{FF2B5EF4-FFF2-40B4-BE49-F238E27FC236}">
                  <a16:creationId xmlns:a16="http://schemas.microsoft.com/office/drawing/2014/main" id="{7F64F197-99C2-1CF4-A2DF-CD76A89EC143}"/>
                </a:ext>
              </a:extLst>
            </p:cNvPr>
            <p:cNvGrpSpPr/>
            <p:nvPr/>
          </p:nvGrpSpPr>
          <p:grpSpPr>
            <a:xfrm>
              <a:off x="4932803" y="1089647"/>
              <a:ext cx="3715894" cy="4317034"/>
              <a:chOff x="11851728" y="1259880"/>
              <a:chExt cx="3293566" cy="3826384"/>
            </a:xfrm>
          </p:grpSpPr>
          <p:cxnSp>
            <p:nvCxnSpPr>
              <p:cNvPr id="48" name="Straight Arrow Connector 47">
                <a:extLst>
                  <a:ext uri="{FF2B5EF4-FFF2-40B4-BE49-F238E27FC236}">
                    <a16:creationId xmlns:a16="http://schemas.microsoft.com/office/drawing/2014/main" id="{0470430A-CD5A-2DBA-A9AD-F81D025EDAF1}"/>
                  </a:ext>
                </a:extLst>
              </p:cNvPr>
              <p:cNvCxnSpPr>
                <a:cxnSpLocks/>
              </p:cNvCxnSpPr>
              <p:nvPr/>
            </p:nvCxnSpPr>
            <p:spPr>
              <a:xfrm flipV="1">
                <a:off x="13321075" y="1259880"/>
                <a:ext cx="12370" cy="2717931"/>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9" name="Straight Arrow Connector 48">
                <a:extLst>
                  <a:ext uri="{FF2B5EF4-FFF2-40B4-BE49-F238E27FC236}">
                    <a16:creationId xmlns:a16="http://schemas.microsoft.com/office/drawing/2014/main" id="{3767F201-5CE2-59D8-BD99-EF5742DD9B95}"/>
                  </a:ext>
                </a:extLst>
              </p:cNvPr>
              <p:cNvCxnSpPr>
                <a:cxnSpLocks/>
              </p:cNvCxnSpPr>
              <p:nvPr/>
            </p:nvCxnSpPr>
            <p:spPr>
              <a:xfrm flipH="1">
                <a:off x="11851728" y="3952429"/>
                <a:ext cx="1480316" cy="1133835"/>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67F15B9D-9B2E-4E25-FAC5-DA227D5039AE}"/>
                  </a:ext>
                </a:extLst>
              </p:cNvPr>
              <p:cNvCxnSpPr>
                <a:cxnSpLocks/>
              </p:cNvCxnSpPr>
              <p:nvPr/>
            </p:nvCxnSpPr>
            <p:spPr>
              <a:xfrm>
                <a:off x="13330644" y="3959283"/>
                <a:ext cx="1814650"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grpSp>
      <p:grpSp>
        <p:nvGrpSpPr>
          <p:cNvPr id="65" name="Group 64">
            <a:extLst>
              <a:ext uri="{FF2B5EF4-FFF2-40B4-BE49-F238E27FC236}">
                <a16:creationId xmlns:a16="http://schemas.microsoft.com/office/drawing/2014/main" id="{9E105267-9178-12CB-D45F-04A513E162AF}"/>
              </a:ext>
            </a:extLst>
          </p:cNvPr>
          <p:cNvGrpSpPr/>
          <p:nvPr/>
        </p:nvGrpSpPr>
        <p:grpSpPr>
          <a:xfrm>
            <a:off x="7287861" y="1466165"/>
            <a:ext cx="5812125" cy="6659270"/>
            <a:chOff x="7847631" y="1614986"/>
            <a:chExt cx="4668962" cy="5349486"/>
          </a:xfrm>
        </p:grpSpPr>
        <p:grpSp>
          <p:nvGrpSpPr>
            <p:cNvPr id="21" name="グループ化 20"/>
            <p:cNvGrpSpPr/>
            <p:nvPr/>
          </p:nvGrpSpPr>
          <p:grpSpPr>
            <a:xfrm>
              <a:off x="7847631" y="2582654"/>
              <a:ext cx="3169287" cy="4381818"/>
              <a:chOff x="6176291" y="2085248"/>
              <a:chExt cx="2502701" cy="3460204"/>
            </a:xfrm>
          </p:grpSpPr>
          <p:sp>
            <p:nvSpPr>
              <p:cNvPr id="25" name="テキスト ボックス 24"/>
              <p:cNvSpPr txBox="1"/>
              <p:nvPr/>
            </p:nvSpPr>
            <p:spPr>
              <a:xfrm>
                <a:off x="6286704" y="5132279"/>
                <a:ext cx="398260" cy="413173"/>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x</a:t>
                </a:r>
                <a:endParaRPr kumimoji="1" lang="ja-JP" altLang="en-US" sz="2800" dirty="0">
                  <a:latin typeface="Arial" panose="020B0604020202020204" pitchFamily="34" charset="0"/>
                  <a:cs typeface="Arial" panose="020B0604020202020204" pitchFamily="34" charset="0"/>
                </a:endParaRPr>
              </a:p>
            </p:txBody>
          </p:sp>
          <p:cxnSp>
            <p:nvCxnSpPr>
              <p:cNvPr id="26" name="直線コネクタ 25"/>
              <p:cNvCxnSpPr/>
              <p:nvPr/>
            </p:nvCxnSpPr>
            <p:spPr>
              <a:xfrm>
                <a:off x="6176291" y="3116961"/>
                <a:ext cx="883268" cy="67273"/>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7" name="円弧 26"/>
              <p:cNvSpPr/>
              <p:nvPr/>
            </p:nvSpPr>
            <p:spPr>
              <a:xfrm rot="16880629">
                <a:off x="7129995" y="3620239"/>
                <a:ext cx="417870" cy="341664"/>
              </a:xfrm>
              <a:prstGeom prst="arc">
                <a:avLst/>
              </a:prstGeom>
              <a:ln w="28575">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28" name="円弧 27"/>
              <p:cNvSpPr/>
              <p:nvPr/>
            </p:nvSpPr>
            <p:spPr>
              <a:xfrm rot="15403407">
                <a:off x="6758133" y="2176637"/>
                <a:ext cx="1801518" cy="2040200"/>
              </a:xfrm>
              <a:prstGeom prst="arc">
                <a:avLst>
                  <a:gd name="adj1" fmla="val 16200000"/>
                  <a:gd name="adj2" fmla="val 1393205"/>
                </a:avLst>
              </a:prstGeom>
              <a:ln w="38100">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29" name="テキスト ボックス 28"/>
              <p:cNvSpPr txBox="1"/>
              <p:nvPr/>
            </p:nvSpPr>
            <p:spPr>
              <a:xfrm>
                <a:off x="6897328" y="3324484"/>
                <a:ext cx="406403" cy="413173"/>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α</a:t>
                </a:r>
                <a:endParaRPr kumimoji="1" lang="ja-JP" altLang="en-US" sz="2800" dirty="0">
                  <a:latin typeface="Arial" panose="020B0604020202020204" pitchFamily="34" charset="0"/>
                  <a:cs typeface="Arial" panose="020B0604020202020204" pitchFamily="34" charset="0"/>
                </a:endParaRPr>
              </a:p>
            </p:txBody>
          </p:sp>
          <p:sp>
            <p:nvSpPr>
              <p:cNvPr id="30" name="テキスト ボックス 29"/>
              <p:cNvSpPr txBox="1"/>
              <p:nvPr/>
            </p:nvSpPr>
            <p:spPr>
              <a:xfrm>
                <a:off x="6870420" y="2085248"/>
                <a:ext cx="491615" cy="413173"/>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β</a:t>
                </a:r>
                <a:endParaRPr kumimoji="1" lang="ja-JP" altLang="en-US" sz="2800" dirty="0">
                  <a:latin typeface="Arial" panose="020B0604020202020204" pitchFamily="34" charset="0"/>
                  <a:cs typeface="Arial" panose="020B0604020202020204" pitchFamily="34" charset="0"/>
                </a:endParaRPr>
              </a:p>
            </p:txBody>
          </p:sp>
          <p:cxnSp>
            <p:nvCxnSpPr>
              <p:cNvPr id="31" name="直線コネクタ 30"/>
              <p:cNvCxnSpPr/>
              <p:nvPr/>
            </p:nvCxnSpPr>
            <p:spPr>
              <a:xfrm>
                <a:off x="6918749" y="3165729"/>
                <a:ext cx="122773" cy="25620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2" name="直線コネクタ 31"/>
              <p:cNvCxnSpPr/>
              <p:nvPr/>
            </p:nvCxnSpPr>
            <p:spPr>
              <a:xfrm>
                <a:off x="7041522" y="3421938"/>
                <a:ext cx="262209" cy="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3" name="直線コネクタ 32"/>
              <p:cNvCxnSpPr/>
              <p:nvPr/>
            </p:nvCxnSpPr>
            <p:spPr>
              <a:xfrm flipV="1">
                <a:off x="6176291" y="3140639"/>
                <a:ext cx="10104" cy="1649322"/>
              </a:xfrm>
              <a:prstGeom prst="line">
                <a:avLst/>
              </a:prstGeom>
              <a:ln w="38100"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4" name="円弧 33"/>
              <p:cNvSpPr/>
              <p:nvPr/>
            </p:nvSpPr>
            <p:spPr>
              <a:xfrm rot="11703345">
                <a:off x="7078726" y="4345636"/>
                <a:ext cx="417870" cy="341664"/>
              </a:xfrm>
              <a:prstGeom prst="arc">
                <a:avLst/>
              </a:prstGeom>
              <a:ln w="28575">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35" name="テキスト ボックス 34"/>
              <p:cNvSpPr txBox="1"/>
              <p:nvPr/>
            </p:nvSpPr>
            <p:spPr>
              <a:xfrm>
                <a:off x="6667218" y="4542828"/>
                <a:ext cx="406403" cy="413173"/>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α</a:t>
                </a:r>
                <a:endParaRPr kumimoji="1" lang="ja-JP" altLang="en-US" sz="2800" dirty="0">
                  <a:latin typeface="Arial" panose="020B0604020202020204" pitchFamily="34" charset="0"/>
                  <a:cs typeface="Arial" panose="020B0604020202020204" pitchFamily="34" charset="0"/>
                </a:endParaRPr>
              </a:p>
            </p:txBody>
          </p:sp>
          <p:sp>
            <p:nvSpPr>
              <p:cNvPr id="36" name="正方形/長方形 35"/>
              <p:cNvSpPr/>
              <p:nvPr/>
            </p:nvSpPr>
            <p:spPr>
              <a:xfrm>
                <a:off x="6887629" y="3723997"/>
                <a:ext cx="1730467" cy="943897"/>
              </a:xfrm>
              <a:prstGeom prst="rect">
                <a:avLst/>
              </a:prstGeom>
              <a:solidFill>
                <a:schemeClr val="accent6"/>
              </a:solidFill>
              <a:scene3d>
                <a:camera prst="isometricOffAxis2Top"/>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37" name="直線コネクタ 36"/>
              <p:cNvCxnSpPr/>
              <p:nvPr/>
            </p:nvCxnSpPr>
            <p:spPr>
              <a:xfrm flipV="1">
                <a:off x="6196228" y="4175964"/>
                <a:ext cx="1616601" cy="595034"/>
              </a:xfrm>
              <a:prstGeom prst="line">
                <a:avLst/>
              </a:prstGeom>
              <a:ln w="38100"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直線コネクタ 37"/>
              <p:cNvCxnSpPr/>
              <p:nvPr/>
            </p:nvCxnSpPr>
            <p:spPr>
              <a:xfrm flipH="1" flipV="1">
                <a:off x="7116228" y="3184234"/>
                <a:ext cx="705331" cy="996935"/>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9" name="直線矢印コネクタ 38"/>
              <p:cNvCxnSpPr/>
              <p:nvPr/>
            </p:nvCxnSpPr>
            <p:spPr>
              <a:xfrm>
                <a:off x="6186395" y="3116961"/>
                <a:ext cx="1625333" cy="1078984"/>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sp>
          <p:nvSpPr>
            <p:cNvPr id="42" name="テキスト ボックス 41"/>
            <p:cNvSpPr txBox="1"/>
            <p:nvPr/>
          </p:nvSpPr>
          <p:spPr>
            <a:xfrm>
              <a:off x="9144407" y="1614986"/>
              <a:ext cx="2174709" cy="523220"/>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z</a:t>
              </a:r>
              <a:r>
                <a:rPr kumimoji="1" lang="en-US" altLang="ja-JP" sz="2800" dirty="0">
                  <a:latin typeface="Arial" panose="020B0604020202020204" pitchFamily="34" charset="0"/>
                  <a:cs typeface="Arial" panose="020B0604020202020204" pitchFamily="34" charset="0"/>
                </a:rPr>
                <a:t> (</a:t>
              </a:r>
              <a:r>
                <a:rPr kumimoji="1" lang="en-US" altLang="ja-JP" sz="2800" dirty="0" err="1">
                  <a:latin typeface="Arial" panose="020B0604020202020204" pitchFamily="34" charset="0"/>
                  <a:cs typeface="Arial" panose="020B0604020202020204" pitchFamily="34" charset="0"/>
                </a:rPr>
                <a:t>Analizer</a:t>
              </a:r>
              <a:r>
                <a:rPr kumimoji="1" lang="en-US" altLang="ja-JP" sz="2800" dirty="0">
                  <a:latin typeface="Arial" panose="020B0604020202020204" pitchFamily="34" charset="0"/>
                  <a:cs typeface="Arial" panose="020B0604020202020204" pitchFamily="34" charset="0"/>
                </a:rPr>
                <a:t>)</a:t>
              </a:r>
              <a:endParaRPr kumimoji="1" lang="ja-JP" altLang="en-US" sz="2800" dirty="0">
                <a:latin typeface="Arial" panose="020B0604020202020204" pitchFamily="34" charset="0"/>
                <a:cs typeface="Arial" panose="020B0604020202020204" pitchFamily="34" charset="0"/>
              </a:endParaRPr>
            </a:p>
          </p:txBody>
        </p:sp>
        <p:sp>
          <p:nvSpPr>
            <p:cNvPr id="45" name="テキスト ボックス 44"/>
            <p:cNvSpPr txBox="1"/>
            <p:nvPr/>
          </p:nvSpPr>
          <p:spPr>
            <a:xfrm>
              <a:off x="12186636" y="5002582"/>
              <a:ext cx="329957" cy="523220"/>
            </a:xfrm>
            <a:prstGeom prst="rect">
              <a:avLst/>
            </a:prstGeom>
            <a:noFill/>
          </p:spPr>
          <p:txBody>
            <a:bodyPr wrap="square" rtlCol="0">
              <a:spAutoFit/>
            </a:bodyPr>
            <a:lstStyle/>
            <a:p>
              <a:r>
                <a:rPr lang="en-US" altLang="ja-JP" sz="2800" dirty="0">
                  <a:latin typeface="Arial" panose="020B0604020202020204" pitchFamily="34" charset="0"/>
                  <a:cs typeface="Arial" panose="020B0604020202020204" pitchFamily="34" charset="0"/>
                </a:rPr>
                <a:t>y</a:t>
              </a:r>
              <a:endParaRPr kumimoji="1" lang="ja-JP" altLang="en-US" sz="2800" dirty="0">
                <a:latin typeface="Arial" panose="020B0604020202020204" pitchFamily="34" charset="0"/>
                <a:cs typeface="Arial" panose="020B0604020202020204" pitchFamily="34" charset="0"/>
              </a:endParaRPr>
            </a:p>
          </p:txBody>
        </p:sp>
        <p:cxnSp>
          <p:nvCxnSpPr>
            <p:cNvPr id="62" name="Straight Arrow Connector 61">
              <a:extLst>
                <a:ext uri="{FF2B5EF4-FFF2-40B4-BE49-F238E27FC236}">
                  <a16:creationId xmlns:a16="http://schemas.microsoft.com/office/drawing/2014/main" id="{977A05F8-D2F2-2FEE-7130-245C49FE0532}"/>
                </a:ext>
              </a:extLst>
            </p:cNvPr>
            <p:cNvCxnSpPr>
              <a:cxnSpLocks/>
            </p:cNvCxnSpPr>
            <p:nvPr/>
          </p:nvCxnSpPr>
          <p:spPr>
            <a:xfrm flipV="1">
              <a:off x="9943352" y="2202334"/>
              <a:ext cx="13956" cy="3066446"/>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359EE0C9-924B-13B0-5EDD-2496BA4DA783}"/>
                </a:ext>
              </a:extLst>
            </p:cNvPr>
            <p:cNvCxnSpPr>
              <a:cxnSpLocks/>
            </p:cNvCxnSpPr>
            <p:nvPr/>
          </p:nvCxnSpPr>
          <p:spPr>
            <a:xfrm flipH="1">
              <a:off x="8273354" y="5255528"/>
              <a:ext cx="1670134" cy="1279225"/>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662FA6BF-B42E-9C95-95D5-67283D0B8133}"/>
                </a:ext>
              </a:extLst>
            </p:cNvPr>
            <p:cNvCxnSpPr>
              <a:cxnSpLocks/>
            </p:cNvCxnSpPr>
            <p:nvPr/>
          </p:nvCxnSpPr>
          <p:spPr>
            <a:xfrm>
              <a:off x="9957308" y="5255528"/>
              <a:ext cx="2047339"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96240976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315374" y="1514142"/>
            <a:ext cx="6510931" cy="584460"/>
          </a:xfrm>
        </p:spPr>
        <p:txBody>
          <a:bodyPr>
            <a:normAutofit/>
          </a:bodyPr>
          <a:lstStyle/>
          <a:p>
            <a:pPr marL="0" indent="0">
              <a:buNone/>
            </a:pPr>
            <a:r>
              <a:rPr lang="en-US" altLang="ja-JP" dirty="0">
                <a:latin typeface="Arial" panose="020B0604020202020204" pitchFamily="34" charset="0"/>
                <a:cs typeface="Arial" panose="020B0604020202020204" pitchFamily="34" charset="0"/>
              </a:rPr>
              <a:t>The surface is preferred to be TiO</a:t>
            </a:r>
            <a:r>
              <a:rPr lang="en-US" altLang="ja-JP" baseline="-25000" dirty="0">
                <a:latin typeface="Arial" panose="020B0604020202020204" pitchFamily="34" charset="0"/>
                <a:cs typeface="Arial" panose="020B0604020202020204" pitchFamily="34" charset="0"/>
              </a:rPr>
              <a:t>2</a:t>
            </a:r>
            <a:r>
              <a:rPr lang="en-US" altLang="ja-JP" dirty="0">
                <a:latin typeface="Arial" panose="020B0604020202020204" pitchFamily="34" charset="0"/>
                <a:cs typeface="Arial" panose="020B0604020202020204" pitchFamily="34" charset="0"/>
              </a:rPr>
              <a:t> side.</a:t>
            </a:r>
            <a:endParaRPr lang="en-US" altLang="ja-JP" sz="3000" b="1" dirty="0"/>
          </a:p>
        </p:txBody>
      </p:sp>
      <p:grpSp>
        <p:nvGrpSpPr>
          <p:cNvPr id="18" name="グループ化 17"/>
          <p:cNvGrpSpPr/>
          <p:nvPr/>
        </p:nvGrpSpPr>
        <p:grpSpPr>
          <a:xfrm>
            <a:off x="1969176" y="2614468"/>
            <a:ext cx="8083603" cy="3618376"/>
            <a:chOff x="2836606" y="4178710"/>
            <a:chExt cx="5889523" cy="2522820"/>
          </a:xfrm>
        </p:grpSpPr>
        <p:sp>
          <p:nvSpPr>
            <p:cNvPr id="7" name="正方形/長方形 6"/>
            <p:cNvSpPr/>
            <p:nvPr/>
          </p:nvSpPr>
          <p:spPr>
            <a:xfrm>
              <a:off x="5004620" y="4178710"/>
              <a:ext cx="1553496" cy="639096"/>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dirty="0">
                  <a:solidFill>
                    <a:schemeClr val="tx1"/>
                  </a:solidFill>
                  <a:latin typeface="Arial" panose="020B0604020202020204" pitchFamily="34" charset="0"/>
                  <a:cs typeface="Arial" panose="020B0604020202020204" pitchFamily="34" charset="0"/>
                </a:rPr>
                <a:t>TiO</a:t>
              </a:r>
              <a:r>
                <a:rPr kumimoji="1" lang="en-US" altLang="ja-JP" sz="2400" baseline="-25000" dirty="0">
                  <a:solidFill>
                    <a:schemeClr val="tx1"/>
                  </a:solidFill>
                  <a:latin typeface="Arial" panose="020B0604020202020204" pitchFamily="34" charset="0"/>
                  <a:cs typeface="Arial" panose="020B0604020202020204" pitchFamily="34" charset="0"/>
                </a:rPr>
                <a:t>2</a:t>
              </a:r>
              <a:endParaRPr kumimoji="1" lang="ja-JP" altLang="en-US" sz="2400" baseline="-25000" dirty="0">
                <a:solidFill>
                  <a:schemeClr val="tx1"/>
                </a:solidFill>
                <a:latin typeface="Arial" panose="020B0604020202020204" pitchFamily="34" charset="0"/>
                <a:cs typeface="Arial" panose="020B0604020202020204" pitchFamily="34" charset="0"/>
              </a:endParaRPr>
            </a:p>
          </p:txBody>
        </p:sp>
        <p:sp>
          <p:nvSpPr>
            <p:cNvPr id="8" name="正方形/長方形 7"/>
            <p:cNvSpPr/>
            <p:nvPr/>
          </p:nvSpPr>
          <p:spPr>
            <a:xfrm>
              <a:off x="3854245" y="4798142"/>
              <a:ext cx="3854246" cy="884903"/>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dirty="0" err="1">
                  <a:solidFill>
                    <a:schemeClr val="tx1"/>
                  </a:solidFill>
                  <a:latin typeface="Arial" panose="020B0604020202020204" pitchFamily="34" charset="0"/>
                  <a:cs typeface="Arial" panose="020B0604020202020204" pitchFamily="34" charset="0"/>
                </a:rPr>
                <a:t>SrO</a:t>
              </a:r>
              <a:endParaRPr kumimoji="1" lang="ja-JP" altLang="en-US" sz="2400" dirty="0">
                <a:solidFill>
                  <a:schemeClr val="tx1"/>
                </a:solidFill>
                <a:latin typeface="Arial" panose="020B0604020202020204" pitchFamily="34" charset="0"/>
                <a:cs typeface="Arial" panose="020B0604020202020204" pitchFamily="34" charset="0"/>
              </a:endParaRPr>
            </a:p>
          </p:txBody>
        </p:sp>
        <p:sp>
          <p:nvSpPr>
            <p:cNvPr id="9" name="正方形/長方形 8"/>
            <p:cNvSpPr/>
            <p:nvPr/>
          </p:nvSpPr>
          <p:spPr>
            <a:xfrm>
              <a:off x="2836606" y="6057517"/>
              <a:ext cx="5889523" cy="644013"/>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dirty="0" err="1">
                  <a:solidFill>
                    <a:schemeClr val="tx1"/>
                  </a:solidFill>
                  <a:latin typeface="Arial" panose="020B0604020202020204" pitchFamily="34" charset="0"/>
                  <a:cs typeface="Arial" panose="020B0604020202020204" pitchFamily="34" charset="0"/>
                </a:rPr>
                <a:t>SrO</a:t>
              </a:r>
              <a:endParaRPr kumimoji="1" lang="ja-JP" altLang="en-US" sz="2400" dirty="0">
                <a:solidFill>
                  <a:schemeClr val="tx1"/>
                </a:solidFill>
                <a:latin typeface="Arial" panose="020B0604020202020204" pitchFamily="34" charset="0"/>
                <a:cs typeface="Arial" panose="020B0604020202020204" pitchFamily="34" charset="0"/>
              </a:endParaRPr>
            </a:p>
          </p:txBody>
        </p:sp>
        <p:cxnSp>
          <p:nvCxnSpPr>
            <p:cNvPr id="15" name="直線コネクタ 14"/>
            <p:cNvCxnSpPr>
              <a:cxnSpLocks/>
            </p:cNvCxnSpPr>
            <p:nvPr/>
          </p:nvCxnSpPr>
          <p:spPr>
            <a:xfrm>
              <a:off x="3843092" y="4771462"/>
              <a:ext cx="1170432" cy="0"/>
            </a:xfrm>
            <a:prstGeom prst="line">
              <a:avLst/>
            </a:prstGeom>
            <a:ln w="76200"/>
          </p:spPr>
          <p:style>
            <a:lnRef idx="3">
              <a:schemeClr val="accent2"/>
            </a:lnRef>
            <a:fillRef idx="0">
              <a:schemeClr val="accent2"/>
            </a:fillRef>
            <a:effectRef idx="2">
              <a:schemeClr val="accent2"/>
            </a:effectRef>
            <a:fontRef idx="minor">
              <a:schemeClr val="tx1"/>
            </a:fontRef>
          </p:style>
        </p:cxnSp>
        <p:cxnSp>
          <p:nvCxnSpPr>
            <p:cNvPr id="16" name="直線コネクタ 15"/>
            <p:cNvCxnSpPr>
              <a:cxnSpLocks/>
            </p:cNvCxnSpPr>
            <p:nvPr/>
          </p:nvCxnSpPr>
          <p:spPr>
            <a:xfrm>
              <a:off x="6546964" y="4771462"/>
              <a:ext cx="1170432" cy="0"/>
            </a:xfrm>
            <a:prstGeom prst="line">
              <a:avLst/>
            </a:prstGeom>
            <a:ln w="76200"/>
          </p:spPr>
          <p:style>
            <a:lnRef idx="3">
              <a:schemeClr val="accent2"/>
            </a:lnRef>
            <a:fillRef idx="0">
              <a:schemeClr val="accent2"/>
            </a:fillRef>
            <a:effectRef idx="2">
              <a:schemeClr val="accent2"/>
            </a:effectRef>
            <a:fontRef idx="minor">
              <a:schemeClr val="tx1"/>
            </a:fontRef>
          </p:style>
        </p:cxnSp>
      </p:grpSp>
      <p:sp>
        <p:nvSpPr>
          <p:cNvPr id="17" name="テキスト ボックス 16"/>
          <p:cNvSpPr txBox="1"/>
          <p:nvPr/>
        </p:nvSpPr>
        <p:spPr>
          <a:xfrm>
            <a:off x="10320794" y="3671773"/>
            <a:ext cx="3854246" cy="2200602"/>
          </a:xfrm>
          <a:prstGeom prst="rect">
            <a:avLst/>
          </a:prstGeom>
          <a:noFill/>
        </p:spPr>
        <p:txBody>
          <a:bodyPr wrap="square" rtlCol="0">
            <a:spAutoFit/>
          </a:bodyPr>
          <a:lstStyle/>
          <a:p>
            <a:r>
              <a:rPr kumimoji="1" lang="en-US" altLang="ja-JP" sz="2800" dirty="0">
                <a:latin typeface="Arial" panose="020B0604020202020204" pitchFamily="34" charset="0"/>
                <a:cs typeface="Arial" panose="020B0604020202020204" pitchFamily="34" charset="0"/>
              </a:rPr>
              <a:t>Oxidized </a:t>
            </a:r>
            <a:r>
              <a:rPr kumimoji="1" lang="en-US" altLang="ja-JP" sz="2800" dirty="0" err="1">
                <a:latin typeface="Arial" panose="020B0604020202020204" pitchFamily="34" charset="0"/>
                <a:cs typeface="Arial" panose="020B0604020202020204" pitchFamily="34" charset="0"/>
              </a:rPr>
              <a:t>SrO</a:t>
            </a:r>
            <a:r>
              <a:rPr kumimoji="1" lang="en-US" altLang="ja-JP" sz="2800" dirty="0">
                <a:latin typeface="Arial" panose="020B0604020202020204" pitchFamily="34" charset="0"/>
                <a:cs typeface="Arial" panose="020B0604020202020204" pitchFamily="34" charset="0"/>
              </a:rPr>
              <a:t> surface:</a:t>
            </a:r>
          </a:p>
          <a:p>
            <a:r>
              <a:rPr kumimoji="1" lang="en-US" altLang="ja-JP" sz="2800" dirty="0" err="1">
                <a:latin typeface="Arial" panose="020B0604020202020204" pitchFamily="34" charset="0"/>
                <a:cs typeface="Arial" panose="020B0604020202020204" pitchFamily="34" charset="0"/>
              </a:rPr>
              <a:t>SrO</a:t>
            </a:r>
            <a:r>
              <a:rPr kumimoji="1" lang="en-US" altLang="ja-JP" sz="2800" dirty="0">
                <a:latin typeface="Arial" panose="020B0604020202020204" pitchFamily="34" charset="0"/>
                <a:cs typeface="Arial" panose="020B0604020202020204" pitchFamily="34" charset="0"/>
              </a:rPr>
              <a:t> </a:t>
            </a:r>
            <a:r>
              <a:rPr kumimoji="1" lang="ja-JP" altLang="en-US" sz="2800" dirty="0">
                <a:latin typeface="Arial" panose="020B0604020202020204" pitchFamily="34" charset="0"/>
                <a:cs typeface="Arial" panose="020B0604020202020204" pitchFamily="34" charset="0"/>
              </a:rPr>
              <a:t>→ </a:t>
            </a:r>
            <a:r>
              <a:rPr kumimoji="1" lang="en-US" altLang="ja-JP" sz="2800" dirty="0">
                <a:latin typeface="Arial" panose="020B0604020202020204" pitchFamily="34" charset="0"/>
                <a:cs typeface="Arial" panose="020B0604020202020204" pitchFamily="34" charset="0"/>
              </a:rPr>
              <a:t>Sr(OH)2</a:t>
            </a:r>
          </a:p>
          <a:p>
            <a:r>
              <a:rPr kumimoji="1" lang="en-US" altLang="ja-JP" sz="2800" dirty="0">
                <a:latin typeface="Arial" panose="020B0604020202020204" pitchFamily="34" charset="0"/>
                <a:cs typeface="Arial" panose="020B0604020202020204" pitchFamily="34" charset="0"/>
              </a:rPr>
              <a:t>+carbon contaminate</a:t>
            </a:r>
          </a:p>
          <a:p>
            <a:endParaRPr kumimoji="1" lang="en-US" altLang="ja-JP" sz="2500" dirty="0"/>
          </a:p>
          <a:p>
            <a:r>
              <a:rPr kumimoji="1" lang="en-US" altLang="ja-JP" sz="2800" dirty="0">
                <a:latin typeface="Arial" panose="020B0604020202020204" pitchFamily="34" charset="0"/>
                <a:cs typeface="Arial" panose="020B0604020202020204" pitchFamily="34" charset="0"/>
              </a:rPr>
              <a:t>The effect is tiny…</a:t>
            </a:r>
            <a:endParaRPr kumimoji="1" lang="ja-JP" altLang="en-US" sz="2800" dirty="0">
              <a:latin typeface="Arial" panose="020B0604020202020204" pitchFamily="34" charset="0"/>
              <a:cs typeface="Arial" panose="020B0604020202020204" pitchFamily="34" charset="0"/>
            </a:endParaRPr>
          </a:p>
        </p:txBody>
      </p:sp>
      <p:sp>
        <p:nvSpPr>
          <p:cNvPr id="22" name="テキスト ボックス 21"/>
          <p:cNvSpPr txBox="1"/>
          <p:nvPr/>
        </p:nvSpPr>
        <p:spPr>
          <a:xfrm>
            <a:off x="4541524" y="128016"/>
            <a:ext cx="5079558"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Experimental setup</a:t>
            </a:r>
          </a:p>
        </p:txBody>
      </p:sp>
      <p:sp>
        <p:nvSpPr>
          <p:cNvPr id="6" name="TextBox 5">
            <a:extLst>
              <a:ext uri="{FF2B5EF4-FFF2-40B4-BE49-F238E27FC236}">
                <a16:creationId xmlns:a16="http://schemas.microsoft.com/office/drawing/2014/main" id="{48A9CB1B-CCDF-BEBD-B829-E48D28910C31}"/>
              </a:ext>
            </a:extLst>
          </p:cNvPr>
          <p:cNvSpPr txBox="1"/>
          <p:nvPr/>
        </p:nvSpPr>
        <p:spPr>
          <a:xfrm>
            <a:off x="315374" y="6950503"/>
            <a:ext cx="8154955" cy="1384995"/>
          </a:xfrm>
          <a:prstGeom prst="rect">
            <a:avLst/>
          </a:prstGeom>
          <a:noFill/>
        </p:spPr>
        <p:txBody>
          <a:bodyPr wrap="square" rtlCol="0">
            <a:spAutoFit/>
          </a:bodyPr>
          <a:lstStyle/>
          <a:p>
            <a:pPr>
              <a:buFont typeface="Arial" panose="020B0604020202020204" pitchFamily="34" charset="0"/>
              <a:buChar char="•"/>
            </a:pPr>
            <a:r>
              <a:rPr lang="en-US" altLang="ja-JP" sz="2800" b="1" dirty="0">
                <a:latin typeface="Arial" panose="020B0604020202020204" pitchFamily="34" charset="0"/>
                <a:cs typeface="Arial" panose="020B0604020202020204" pitchFamily="34" charset="0"/>
              </a:rPr>
              <a:t>Sr: </a:t>
            </a:r>
            <a:r>
              <a:rPr lang="en-US" altLang="ja-JP" sz="2800" dirty="0">
                <a:latin typeface="Arial" panose="020B0604020202020204" pitchFamily="34" charset="0"/>
                <a:cs typeface="Arial" panose="020B0604020202020204" pitchFamily="34" charset="0"/>
              </a:rPr>
              <a:t>3d5/2 (1344.5 eV),  3d3/2 (1344.5+1.74 eV)</a:t>
            </a:r>
          </a:p>
          <a:p>
            <a:pPr>
              <a:buFont typeface="Arial" panose="020B0604020202020204" pitchFamily="34" charset="0"/>
              <a:buChar char="•"/>
            </a:pPr>
            <a:r>
              <a:rPr lang="en-US" altLang="ja-JP" sz="2800" b="1" dirty="0">
                <a:latin typeface="Arial" panose="020B0604020202020204" pitchFamily="34" charset="0"/>
                <a:cs typeface="Arial" panose="020B0604020202020204" pitchFamily="34" charset="0"/>
              </a:rPr>
              <a:t>Ti:</a:t>
            </a:r>
            <a:r>
              <a:rPr lang="en-US" altLang="ja-JP" sz="2800" dirty="0">
                <a:latin typeface="Arial" panose="020B0604020202020204" pitchFamily="34" charset="0"/>
                <a:cs typeface="Arial" panose="020B0604020202020204" pitchFamily="34" charset="0"/>
              </a:rPr>
              <a:t> 2p3/2 (1018.8eV)</a:t>
            </a:r>
          </a:p>
          <a:p>
            <a:pPr>
              <a:buFont typeface="Arial" panose="020B0604020202020204" pitchFamily="34" charset="0"/>
              <a:buChar char="•"/>
            </a:pPr>
            <a:r>
              <a:rPr lang="en-US" altLang="ja-JP" sz="2800" b="1" dirty="0">
                <a:latin typeface="Arial" panose="020B0604020202020204" pitchFamily="34" charset="0"/>
                <a:cs typeface="Arial" panose="020B0604020202020204" pitchFamily="34" charset="0"/>
              </a:rPr>
              <a:t>O: </a:t>
            </a:r>
            <a:r>
              <a:rPr lang="en-US" altLang="ja-JP" sz="2800" dirty="0">
                <a:latin typeface="Arial" panose="020B0604020202020204" pitchFamily="34" charset="0"/>
                <a:cs typeface="Arial" panose="020B0604020202020204" pitchFamily="34" charset="0"/>
              </a:rPr>
              <a:t>1s (947.6eV)</a:t>
            </a:r>
          </a:p>
        </p:txBody>
      </p:sp>
      <p:cxnSp>
        <p:nvCxnSpPr>
          <p:cNvPr id="14" name="Straight Connector 13">
            <a:extLst>
              <a:ext uri="{FF2B5EF4-FFF2-40B4-BE49-F238E27FC236}">
                <a16:creationId xmlns:a16="http://schemas.microsoft.com/office/drawing/2014/main" id="{417A1706-406D-B8E4-6101-C7476222CE3E}"/>
              </a:ext>
            </a:extLst>
          </p:cNvPr>
          <p:cNvCxnSpPr/>
          <p:nvPr/>
        </p:nvCxnSpPr>
        <p:spPr>
          <a:xfrm>
            <a:off x="8668253" y="3464628"/>
            <a:ext cx="1652541" cy="0"/>
          </a:xfrm>
          <a:prstGeom prst="line">
            <a:avLst/>
          </a:prstGeom>
          <a:ln w="57150">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19" name="直線コネクタ 15">
            <a:extLst>
              <a:ext uri="{FF2B5EF4-FFF2-40B4-BE49-F238E27FC236}">
                <a16:creationId xmlns:a16="http://schemas.microsoft.com/office/drawing/2014/main" id="{984AF97A-B3E1-51B4-D75B-A905F27846FA}"/>
              </a:ext>
            </a:extLst>
          </p:cNvPr>
          <p:cNvCxnSpPr>
            <a:cxnSpLocks/>
          </p:cNvCxnSpPr>
          <p:nvPr/>
        </p:nvCxnSpPr>
        <p:spPr>
          <a:xfrm>
            <a:off x="10477399" y="3464628"/>
            <a:ext cx="1606464" cy="0"/>
          </a:xfrm>
          <a:prstGeom prst="line">
            <a:avLst/>
          </a:prstGeom>
          <a:ln w="76200"/>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9158432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4EE17-CD1B-05B9-0780-2E70F8E0FB6C}"/>
            </a:ext>
          </a:extLst>
        </p:cNvPr>
        <p:cNvGrpSpPr/>
        <p:nvPr/>
      </p:nvGrpSpPr>
      <p:grpSpPr>
        <a:xfrm>
          <a:off x="0" y="0"/>
          <a:ext cx="0" cy="0"/>
          <a:chOff x="0" y="0"/>
          <a:chExt cx="0" cy="0"/>
        </a:xfrm>
      </p:grpSpPr>
      <p:pic>
        <p:nvPicPr>
          <p:cNvPr id="12" name="object 2">
            <a:extLst>
              <a:ext uri="{FF2B5EF4-FFF2-40B4-BE49-F238E27FC236}">
                <a16:creationId xmlns:a16="http://schemas.microsoft.com/office/drawing/2014/main" id="{627CA182-0B2D-8300-65A2-18D44695034E}"/>
              </a:ext>
            </a:extLst>
          </p:cNvPr>
          <p:cNvPicPr/>
          <p:nvPr/>
        </p:nvPicPr>
        <p:blipFill>
          <a:blip r:embed="rId3" cstate="print"/>
          <a:stretch>
            <a:fillRect/>
          </a:stretch>
        </p:blipFill>
        <p:spPr>
          <a:xfrm>
            <a:off x="571259" y="2249723"/>
            <a:ext cx="6863221" cy="4425544"/>
          </a:xfrm>
          <a:prstGeom prst="rect">
            <a:avLst/>
          </a:prstGeom>
        </p:spPr>
      </p:pic>
      <p:sp>
        <p:nvSpPr>
          <p:cNvPr id="11" name="テキスト ボックス 10">
            <a:extLst>
              <a:ext uri="{FF2B5EF4-FFF2-40B4-BE49-F238E27FC236}">
                <a16:creationId xmlns:a16="http://schemas.microsoft.com/office/drawing/2014/main" id="{4871DDD3-6B3C-B1B6-2E27-73CE4C15F1B1}"/>
              </a:ext>
            </a:extLst>
          </p:cNvPr>
          <p:cNvSpPr txBox="1"/>
          <p:nvPr/>
        </p:nvSpPr>
        <p:spPr>
          <a:xfrm>
            <a:off x="4702889" y="290659"/>
            <a:ext cx="4341404" cy="605294"/>
          </a:xfrm>
          <a:prstGeom prst="rect">
            <a:avLst/>
          </a:prstGeom>
          <a:noFill/>
        </p:spPr>
        <p:txBody>
          <a:bodyPr wrap="square">
            <a:spAutoFit/>
          </a:bodyPr>
          <a:lstStyle/>
          <a:p>
            <a:pPr marL="38100">
              <a:spcBef>
                <a:spcPts val="100"/>
              </a:spcBef>
            </a:pPr>
            <a:r>
              <a:rPr lang="en-US" altLang="ja-JP" sz="5000" b="1" baseline="23000" dirty="0">
                <a:latin typeface="Arial" panose="02080604020202020204" pitchFamily="34" charset="0"/>
                <a:cs typeface="Arial" panose="02080604020202020204" pitchFamily="34" charset="0"/>
              </a:rPr>
              <a:t>Origin of divergence</a:t>
            </a:r>
          </a:p>
        </p:txBody>
      </p:sp>
      <p:sp>
        <p:nvSpPr>
          <p:cNvPr id="45" name="Rectangle 44">
            <a:extLst>
              <a:ext uri="{FF2B5EF4-FFF2-40B4-BE49-F238E27FC236}">
                <a16:creationId xmlns:a16="http://schemas.microsoft.com/office/drawing/2014/main" id="{85AE1984-4CB3-E5CF-EF52-4442DEA51989}"/>
              </a:ext>
            </a:extLst>
          </p:cNvPr>
          <p:cNvSpPr/>
          <p:nvPr/>
        </p:nvSpPr>
        <p:spPr>
          <a:xfrm>
            <a:off x="1075413" y="1592020"/>
            <a:ext cx="2673617" cy="4285490"/>
          </a:xfrm>
          <a:prstGeom prst="rect">
            <a:avLst/>
          </a:prstGeom>
          <a:noFill/>
          <a:ln w="762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grpSp>
        <p:nvGrpSpPr>
          <p:cNvPr id="127" name="Group 126">
            <a:extLst>
              <a:ext uri="{FF2B5EF4-FFF2-40B4-BE49-F238E27FC236}">
                <a16:creationId xmlns:a16="http://schemas.microsoft.com/office/drawing/2014/main" id="{EAE686EF-997D-298D-FCBD-DC60048D3628}"/>
              </a:ext>
            </a:extLst>
          </p:cNvPr>
          <p:cNvGrpSpPr/>
          <p:nvPr/>
        </p:nvGrpSpPr>
        <p:grpSpPr>
          <a:xfrm>
            <a:off x="9498318" y="1625206"/>
            <a:ext cx="4493761" cy="4975163"/>
            <a:chOff x="9538095" y="1827167"/>
            <a:chExt cx="4493761" cy="4975163"/>
          </a:xfrm>
        </p:grpSpPr>
        <p:sp>
          <p:nvSpPr>
            <p:cNvPr id="17" name="object 11">
              <a:extLst>
                <a:ext uri="{FF2B5EF4-FFF2-40B4-BE49-F238E27FC236}">
                  <a16:creationId xmlns:a16="http://schemas.microsoft.com/office/drawing/2014/main" id="{E88316D8-DA0D-12F5-E4CF-B396F5B97475}"/>
                </a:ext>
              </a:extLst>
            </p:cNvPr>
            <p:cNvSpPr txBox="1"/>
            <p:nvPr/>
          </p:nvSpPr>
          <p:spPr>
            <a:xfrm>
              <a:off x="11072005" y="1827167"/>
              <a:ext cx="625384" cy="443711"/>
            </a:xfrm>
            <a:prstGeom prst="rect">
              <a:avLst/>
            </a:prstGeom>
          </p:spPr>
          <p:txBody>
            <a:bodyPr vert="horz" wrap="square" lIns="0" tIns="12700" rIns="0" bIns="0" rtlCol="0">
              <a:spAutoFit/>
            </a:bodyPr>
            <a:lstStyle/>
            <a:p>
              <a:pPr marL="12700">
                <a:lnSpc>
                  <a:spcPct val="100000"/>
                </a:lnSpc>
                <a:spcBef>
                  <a:spcPts val="100"/>
                </a:spcBef>
              </a:pPr>
              <a:r>
                <a:rPr sz="2800" spc="-20" dirty="0">
                  <a:latin typeface="Arial" panose="020B0604020202020204" pitchFamily="34" charset="0"/>
                  <a:cs typeface="Arial" panose="020B0604020202020204" pitchFamily="34" charset="0"/>
                </a:rPr>
                <a:t>z</a:t>
              </a:r>
              <a:endParaRPr sz="2800" dirty="0">
                <a:latin typeface="Arial" panose="020B0604020202020204" pitchFamily="34" charset="0"/>
                <a:cs typeface="Arial" panose="020B0604020202020204" pitchFamily="34" charset="0"/>
              </a:endParaRPr>
            </a:p>
          </p:txBody>
        </p:sp>
        <p:sp>
          <p:nvSpPr>
            <p:cNvPr id="18" name="object 11">
              <a:extLst>
                <a:ext uri="{FF2B5EF4-FFF2-40B4-BE49-F238E27FC236}">
                  <a16:creationId xmlns:a16="http://schemas.microsoft.com/office/drawing/2014/main" id="{23ECA69B-7761-EC9B-75C0-5B35773BEA63}"/>
                </a:ext>
              </a:extLst>
            </p:cNvPr>
            <p:cNvSpPr txBox="1"/>
            <p:nvPr/>
          </p:nvSpPr>
          <p:spPr>
            <a:xfrm>
              <a:off x="13406472" y="4851486"/>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y</a:t>
              </a:r>
              <a:endParaRPr sz="2800" dirty="0">
                <a:latin typeface="Arial" panose="020B0604020202020204" pitchFamily="34" charset="0"/>
                <a:cs typeface="Arial" panose="020B0604020202020204" pitchFamily="34" charset="0"/>
              </a:endParaRPr>
            </a:p>
          </p:txBody>
        </p:sp>
        <p:sp>
          <p:nvSpPr>
            <p:cNvPr id="121" name="Ellipse 360">
              <a:extLst>
                <a:ext uri="{FF2B5EF4-FFF2-40B4-BE49-F238E27FC236}">
                  <a16:creationId xmlns:a16="http://schemas.microsoft.com/office/drawing/2014/main" id="{17E186B1-1B28-AEF8-7A31-171756033FB3}"/>
                </a:ext>
              </a:extLst>
            </p:cNvPr>
            <p:cNvSpPr/>
            <p:nvPr/>
          </p:nvSpPr>
          <p:spPr>
            <a:xfrm>
              <a:off x="11950521" y="4050693"/>
              <a:ext cx="630381" cy="625129"/>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object 11">
              <a:extLst>
                <a:ext uri="{FF2B5EF4-FFF2-40B4-BE49-F238E27FC236}">
                  <a16:creationId xmlns:a16="http://schemas.microsoft.com/office/drawing/2014/main" id="{D0B6E7EE-5175-3B88-AC89-D11CFB0A8930}"/>
                </a:ext>
              </a:extLst>
            </p:cNvPr>
            <p:cNvSpPr txBox="1"/>
            <p:nvPr/>
          </p:nvSpPr>
          <p:spPr>
            <a:xfrm>
              <a:off x="9538095" y="6358619"/>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x</a:t>
              </a:r>
              <a:endParaRPr sz="2800" dirty="0">
                <a:latin typeface="Arial" panose="020B0604020202020204" pitchFamily="34" charset="0"/>
                <a:cs typeface="Arial" panose="020B0604020202020204" pitchFamily="34" charset="0"/>
              </a:endParaRPr>
            </a:p>
          </p:txBody>
        </p:sp>
        <p:cxnSp>
          <p:nvCxnSpPr>
            <p:cNvPr id="58" name="Straight Arrow Connector 57">
              <a:extLst>
                <a:ext uri="{FF2B5EF4-FFF2-40B4-BE49-F238E27FC236}">
                  <a16:creationId xmlns:a16="http://schemas.microsoft.com/office/drawing/2014/main" id="{0C555237-9E5D-1257-E208-DA50B053A642}"/>
                </a:ext>
              </a:extLst>
            </p:cNvPr>
            <p:cNvCxnSpPr>
              <a:cxnSpLocks/>
            </p:cNvCxnSpPr>
            <p:nvPr/>
          </p:nvCxnSpPr>
          <p:spPr>
            <a:xfrm flipV="1">
              <a:off x="11380962" y="2124965"/>
              <a:ext cx="11476" cy="3338607"/>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DFE4D4A-5B0A-8192-AE0E-FA8C385631C2}"/>
                </a:ext>
              </a:extLst>
            </p:cNvPr>
            <p:cNvCxnSpPr>
              <a:cxnSpLocks/>
            </p:cNvCxnSpPr>
            <p:nvPr/>
          </p:nvCxnSpPr>
          <p:spPr>
            <a:xfrm>
              <a:off x="11392439" y="5433310"/>
              <a:ext cx="2326725"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49BA7DFC-2A5B-2C44-6171-E7EF9A5D6FE2}"/>
                </a:ext>
              </a:extLst>
            </p:cNvPr>
            <p:cNvCxnSpPr>
              <a:cxnSpLocks/>
            </p:cNvCxnSpPr>
            <p:nvPr/>
          </p:nvCxnSpPr>
          <p:spPr>
            <a:xfrm flipH="1">
              <a:off x="9797459" y="5418037"/>
              <a:ext cx="1594980" cy="1384293"/>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3" name="Ellipse 379">
              <a:extLst>
                <a:ext uri="{FF2B5EF4-FFF2-40B4-BE49-F238E27FC236}">
                  <a16:creationId xmlns:a16="http://schemas.microsoft.com/office/drawing/2014/main" id="{DA07B139-B8D1-B965-7D79-B7967CC3B550}"/>
                </a:ext>
              </a:extLst>
            </p:cNvPr>
            <p:cNvSpPr/>
            <p:nvPr/>
          </p:nvSpPr>
          <p:spPr>
            <a:xfrm>
              <a:off x="11125175" y="5174658"/>
              <a:ext cx="521649" cy="517303"/>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6" name="Ellipse 372">
              <a:extLst>
                <a:ext uri="{FF2B5EF4-FFF2-40B4-BE49-F238E27FC236}">
                  <a16:creationId xmlns:a16="http://schemas.microsoft.com/office/drawing/2014/main" id="{3A2D4475-4FAC-B60F-01E8-79A3FD610273}"/>
                </a:ext>
              </a:extLst>
            </p:cNvPr>
            <p:cNvSpPr/>
            <p:nvPr/>
          </p:nvSpPr>
          <p:spPr>
            <a:xfrm>
              <a:off x="11217230" y="4494803"/>
              <a:ext cx="337538" cy="334971"/>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9" name="Ellipse 372">
              <a:extLst>
                <a:ext uri="{FF2B5EF4-FFF2-40B4-BE49-F238E27FC236}">
                  <a16:creationId xmlns:a16="http://schemas.microsoft.com/office/drawing/2014/main" id="{8FE810F0-E4F6-9E05-51EA-10A08B3E8E5D}"/>
                </a:ext>
              </a:extLst>
            </p:cNvPr>
            <p:cNvSpPr/>
            <p:nvPr/>
          </p:nvSpPr>
          <p:spPr>
            <a:xfrm>
              <a:off x="10575702" y="5788090"/>
              <a:ext cx="337538" cy="334971"/>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3" name="Ellipse 372">
              <a:extLst>
                <a:ext uri="{FF2B5EF4-FFF2-40B4-BE49-F238E27FC236}">
                  <a16:creationId xmlns:a16="http://schemas.microsoft.com/office/drawing/2014/main" id="{F8BCC499-8392-A06C-4CC9-8CF43B47C1CF}"/>
                </a:ext>
              </a:extLst>
            </p:cNvPr>
            <p:cNvSpPr/>
            <p:nvPr/>
          </p:nvSpPr>
          <p:spPr>
            <a:xfrm>
              <a:off x="12006946" y="5265823"/>
              <a:ext cx="337538" cy="334971"/>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4" name="Ellipse 360">
              <a:extLst>
                <a:ext uri="{FF2B5EF4-FFF2-40B4-BE49-F238E27FC236}">
                  <a16:creationId xmlns:a16="http://schemas.microsoft.com/office/drawing/2014/main" id="{65EA896B-6E8C-AB8F-B4BE-D0DC8815D07D}"/>
                </a:ext>
              </a:extLst>
            </p:cNvPr>
            <p:cNvSpPr/>
            <p:nvPr/>
          </p:nvSpPr>
          <p:spPr>
            <a:xfrm>
              <a:off x="11599672" y="4468014"/>
              <a:ext cx="630381" cy="625129"/>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7" name="Ellipse 360">
              <a:extLst>
                <a:ext uri="{FF2B5EF4-FFF2-40B4-BE49-F238E27FC236}">
                  <a16:creationId xmlns:a16="http://schemas.microsoft.com/office/drawing/2014/main" id="{FAEEF31F-58A7-CF19-A01C-93B69EE7185E}"/>
                </a:ext>
              </a:extLst>
            </p:cNvPr>
            <p:cNvSpPr/>
            <p:nvPr/>
          </p:nvSpPr>
          <p:spPr>
            <a:xfrm>
              <a:off x="10572326" y="4080673"/>
              <a:ext cx="630381" cy="625129"/>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0" name="Ellipse 360">
              <a:extLst>
                <a:ext uri="{FF2B5EF4-FFF2-40B4-BE49-F238E27FC236}">
                  <a16:creationId xmlns:a16="http://schemas.microsoft.com/office/drawing/2014/main" id="{8E1F72AD-6C9E-D4DD-2E08-254ED40CA1AB}"/>
                </a:ext>
              </a:extLst>
            </p:cNvPr>
            <p:cNvSpPr/>
            <p:nvPr/>
          </p:nvSpPr>
          <p:spPr>
            <a:xfrm>
              <a:off x="10163479" y="4458973"/>
              <a:ext cx="630381" cy="625129"/>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4" name="Ellipse 372">
              <a:extLst>
                <a:ext uri="{FF2B5EF4-FFF2-40B4-BE49-F238E27FC236}">
                  <a16:creationId xmlns:a16="http://schemas.microsoft.com/office/drawing/2014/main" id="{19762653-9697-5FF0-41D3-966C17183B75}"/>
                </a:ext>
              </a:extLst>
            </p:cNvPr>
            <p:cNvSpPr/>
            <p:nvPr/>
          </p:nvSpPr>
          <p:spPr>
            <a:xfrm>
              <a:off x="11223489" y="3002108"/>
              <a:ext cx="337538" cy="334971"/>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5" name="Ellipse 379">
              <a:extLst>
                <a:ext uri="{FF2B5EF4-FFF2-40B4-BE49-F238E27FC236}">
                  <a16:creationId xmlns:a16="http://schemas.microsoft.com/office/drawing/2014/main" id="{D93D072C-B4F9-4A4C-8F5C-9B65861885D8}"/>
                </a:ext>
              </a:extLst>
            </p:cNvPr>
            <p:cNvSpPr/>
            <p:nvPr/>
          </p:nvSpPr>
          <p:spPr>
            <a:xfrm>
              <a:off x="11131434" y="3667097"/>
              <a:ext cx="521649" cy="517303"/>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cxnSp>
        <p:nvCxnSpPr>
          <p:cNvPr id="129" name="Straight Arrow Connector 128">
            <a:extLst>
              <a:ext uri="{FF2B5EF4-FFF2-40B4-BE49-F238E27FC236}">
                <a16:creationId xmlns:a16="http://schemas.microsoft.com/office/drawing/2014/main" id="{52C70CE9-40F4-7171-44BC-FEC41BE943E8}"/>
              </a:ext>
            </a:extLst>
          </p:cNvPr>
          <p:cNvCxnSpPr>
            <a:cxnSpLocks/>
          </p:cNvCxnSpPr>
          <p:nvPr/>
        </p:nvCxnSpPr>
        <p:spPr>
          <a:xfrm flipH="1">
            <a:off x="3799889" y="3236796"/>
            <a:ext cx="6323813" cy="0"/>
          </a:xfrm>
          <a:prstGeom prst="straightConnector1">
            <a:avLst/>
          </a:prstGeom>
          <a:ln w="57150">
            <a:solidFill>
              <a:schemeClr val="accent5"/>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a:extLst>
              <a:ext uri="{FF2B5EF4-FFF2-40B4-BE49-F238E27FC236}">
                <a16:creationId xmlns:a16="http://schemas.microsoft.com/office/drawing/2014/main" id="{B4B9FC0F-DC8B-B889-E9FA-F70D9A16CA50}"/>
              </a:ext>
            </a:extLst>
          </p:cNvPr>
          <p:cNvSpPr txBox="1"/>
          <p:nvPr/>
        </p:nvSpPr>
        <p:spPr>
          <a:xfrm>
            <a:off x="11148425" y="2747888"/>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sp>
        <p:nvSpPr>
          <p:cNvPr id="135" name="TextBox 134">
            <a:extLst>
              <a:ext uri="{FF2B5EF4-FFF2-40B4-BE49-F238E27FC236}">
                <a16:creationId xmlns:a16="http://schemas.microsoft.com/office/drawing/2014/main" id="{3AE6A2AB-0A23-D75F-8DF9-BF8878DF1413}"/>
              </a:ext>
            </a:extLst>
          </p:cNvPr>
          <p:cNvSpPr txBox="1"/>
          <p:nvPr/>
        </p:nvSpPr>
        <p:spPr>
          <a:xfrm>
            <a:off x="11144891" y="4243595"/>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sp>
        <p:nvSpPr>
          <p:cNvPr id="136" name="TextBox 135">
            <a:extLst>
              <a:ext uri="{FF2B5EF4-FFF2-40B4-BE49-F238E27FC236}">
                <a16:creationId xmlns:a16="http://schemas.microsoft.com/office/drawing/2014/main" id="{754A6A72-95B0-DD20-7EC5-E319545BE931}"/>
              </a:ext>
            </a:extLst>
          </p:cNvPr>
          <p:cNvSpPr txBox="1"/>
          <p:nvPr/>
        </p:nvSpPr>
        <p:spPr>
          <a:xfrm>
            <a:off x="11932409" y="5013352"/>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sp>
        <p:nvSpPr>
          <p:cNvPr id="137" name="TextBox 136">
            <a:extLst>
              <a:ext uri="{FF2B5EF4-FFF2-40B4-BE49-F238E27FC236}">
                <a16:creationId xmlns:a16="http://schemas.microsoft.com/office/drawing/2014/main" id="{69277077-FD6F-208B-7BE2-5E6C99FC9740}"/>
              </a:ext>
            </a:extLst>
          </p:cNvPr>
          <p:cNvSpPr txBox="1"/>
          <p:nvPr/>
        </p:nvSpPr>
        <p:spPr>
          <a:xfrm>
            <a:off x="10502331" y="5536714"/>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sp>
        <p:nvSpPr>
          <p:cNvPr id="138" name="TextBox 137">
            <a:extLst>
              <a:ext uri="{FF2B5EF4-FFF2-40B4-BE49-F238E27FC236}">
                <a16:creationId xmlns:a16="http://schemas.microsoft.com/office/drawing/2014/main" id="{72D010FA-E987-EAD5-1006-58F9F8FD753C}"/>
              </a:ext>
            </a:extLst>
          </p:cNvPr>
          <p:cNvSpPr txBox="1"/>
          <p:nvPr/>
        </p:nvSpPr>
        <p:spPr>
          <a:xfrm>
            <a:off x="10205846" y="4341773"/>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39" name="TextBox 138">
            <a:extLst>
              <a:ext uri="{FF2B5EF4-FFF2-40B4-BE49-F238E27FC236}">
                <a16:creationId xmlns:a16="http://schemas.microsoft.com/office/drawing/2014/main" id="{26EB726A-00E3-3E02-DB54-3A3776A106A8}"/>
              </a:ext>
            </a:extLst>
          </p:cNvPr>
          <p:cNvSpPr txBox="1"/>
          <p:nvPr/>
        </p:nvSpPr>
        <p:spPr>
          <a:xfrm>
            <a:off x="10614405" y="3963131"/>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40" name="TextBox 139">
            <a:extLst>
              <a:ext uri="{FF2B5EF4-FFF2-40B4-BE49-F238E27FC236}">
                <a16:creationId xmlns:a16="http://schemas.microsoft.com/office/drawing/2014/main" id="{80EE43E7-92FC-0FDA-C31F-7E1065EB9974}"/>
              </a:ext>
            </a:extLst>
          </p:cNvPr>
          <p:cNvSpPr txBox="1"/>
          <p:nvPr/>
        </p:nvSpPr>
        <p:spPr>
          <a:xfrm>
            <a:off x="11997604" y="3934004"/>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41" name="TextBox 140">
            <a:extLst>
              <a:ext uri="{FF2B5EF4-FFF2-40B4-BE49-F238E27FC236}">
                <a16:creationId xmlns:a16="http://schemas.microsoft.com/office/drawing/2014/main" id="{561F391A-2D81-C8BD-FA65-AC48AF638B0B}"/>
              </a:ext>
            </a:extLst>
          </p:cNvPr>
          <p:cNvSpPr txBox="1"/>
          <p:nvPr/>
        </p:nvSpPr>
        <p:spPr>
          <a:xfrm>
            <a:off x="11652605" y="4354724"/>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142" name="TextBox 141">
            <a:extLst>
              <a:ext uri="{FF2B5EF4-FFF2-40B4-BE49-F238E27FC236}">
                <a16:creationId xmlns:a16="http://schemas.microsoft.com/office/drawing/2014/main" id="{8F9DC81D-C6B2-B328-C649-09992FFC6BCA}"/>
              </a:ext>
            </a:extLst>
          </p:cNvPr>
          <p:cNvSpPr txBox="1"/>
          <p:nvPr/>
        </p:nvSpPr>
        <p:spPr>
          <a:xfrm>
            <a:off x="11131895" y="5001503"/>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a:t>
            </a:r>
          </a:p>
        </p:txBody>
      </p:sp>
      <p:sp>
        <p:nvSpPr>
          <p:cNvPr id="143" name="TextBox 142">
            <a:extLst>
              <a:ext uri="{FF2B5EF4-FFF2-40B4-BE49-F238E27FC236}">
                <a16:creationId xmlns:a16="http://schemas.microsoft.com/office/drawing/2014/main" id="{864FB166-1FDE-07CC-866A-A563D8435601}"/>
              </a:ext>
            </a:extLst>
          </p:cNvPr>
          <p:cNvSpPr txBox="1"/>
          <p:nvPr/>
        </p:nvSpPr>
        <p:spPr>
          <a:xfrm>
            <a:off x="11131895" y="3502234"/>
            <a:ext cx="475152" cy="40544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a:t>
            </a:r>
          </a:p>
        </p:txBody>
      </p:sp>
      <mc:AlternateContent xmlns:mc="http://schemas.openxmlformats.org/markup-compatibility/2006" xmlns:a14="http://schemas.microsoft.com/office/drawing/2010/main">
        <mc:Choice Requires="a14">
          <p:sp>
            <p:nvSpPr>
              <p:cNvPr id="144" name="TextBox 143">
                <a:extLst>
                  <a:ext uri="{FF2B5EF4-FFF2-40B4-BE49-F238E27FC236}">
                    <a16:creationId xmlns:a16="http://schemas.microsoft.com/office/drawing/2014/main" id="{5457CEF9-6265-76EB-71CE-B5C1E0CBBB8A}"/>
                  </a:ext>
                </a:extLst>
              </p:cNvPr>
              <p:cNvSpPr txBox="1"/>
              <p:nvPr/>
            </p:nvSpPr>
            <p:spPr>
              <a:xfrm>
                <a:off x="571259" y="6963341"/>
                <a:ext cx="6743942"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The divergence peak centered around the direction of </a:t>
                </a:r>
                <a14:m>
                  <m:oMath xmlns:m="http://schemas.openxmlformats.org/officeDocument/2006/math">
                    <m:r>
                      <m:rPr>
                        <m:sty m:val="p"/>
                      </m:rPr>
                      <a:rPr lang="en-US" sz="2800" b="0" i="0" smtClean="0">
                        <a:latin typeface="Cambria Math" panose="02040503050406030204" pitchFamily="18" charset="0"/>
                      </a:rPr>
                      <m:t>Theta</m:t>
                    </m:r>
                    <m:r>
                      <a:rPr lang="en-US" sz="2800" b="0" i="0" smtClean="0">
                        <a:latin typeface="Cambria Math" panose="02040503050406030204" pitchFamily="18" charset="0"/>
                      </a:rPr>
                      <m:t>=0</m:t>
                    </m:r>
                    <m:r>
                      <a:rPr lang="en-US" sz="2800" b="0" i="1" baseline="30000" smtClean="0">
                        <a:latin typeface="Cambria Math" panose="02040503050406030204" pitchFamily="18" charset="0"/>
                        <a:ea typeface="Cambria Math" panose="02040503050406030204" pitchFamily="18" charset="0"/>
                      </a:rPr>
                      <m:t>∘</m:t>
                    </m:r>
                  </m:oMath>
                </a14:m>
                <a:r>
                  <a:rPr lang="en-US" sz="2800" dirty="0">
                    <a:latin typeface="Arial" panose="020B0604020202020204" pitchFamily="34" charset="0"/>
                    <a:cs typeface="Arial" panose="020B0604020202020204" pitchFamily="34" charset="0"/>
                  </a:rPr>
                  <a:t>.</a:t>
                </a:r>
              </a:p>
            </p:txBody>
          </p:sp>
        </mc:Choice>
        <mc:Fallback xmlns="">
          <p:sp>
            <p:nvSpPr>
              <p:cNvPr id="144" name="TextBox 143">
                <a:extLst>
                  <a:ext uri="{FF2B5EF4-FFF2-40B4-BE49-F238E27FC236}">
                    <a16:creationId xmlns:a16="http://schemas.microsoft.com/office/drawing/2014/main" id="{09C686CB-0F57-ED8E-51F9-0B5CB2A78512}"/>
                  </a:ext>
                </a:extLst>
              </p:cNvPr>
              <p:cNvSpPr txBox="1">
                <a:spLocks noRot="1" noChangeAspect="1" noMove="1" noResize="1" noEditPoints="1" noAdjustHandles="1" noChangeArrowheads="1" noChangeShapeType="1" noTextEdit="1"/>
              </p:cNvSpPr>
              <p:nvPr/>
            </p:nvSpPr>
            <p:spPr>
              <a:xfrm>
                <a:off x="571259" y="6963341"/>
                <a:ext cx="6743942" cy="954107"/>
              </a:xfrm>
              <a:prstGeom prst="rect">
                <a:avLst/>
              </a:prstGeom>
              <a:blipFill>
                <a:blip r:embed="rId4"/>
                <a:stretch>
                  <a:fillRect l="-1883" t="-6579" b="-15789"/>
                </a:stretch>
              </a:blipFill>
            </p:spPr>
            <p:txBody>
              <a:bodyPr/>
              <a:lstStyle/>
              <a:p>
                <a:r>
                  <a:rPr lang="en-US">
                    <a:noFill/>
                  </a:rPr>
                  <a:t> </a:t>
                </a:r>
              </a:p>
            </p:txBody>
          </p:sp>
        </mc:Fallback>
      </mc:AlternateContent>
      <p:cxnSp>
        <p:nvCxnSpPr>
          <p:cNvPr id="147" name="Straight Arrow Connector 146">
            <a:extLst>
              <a:ext uri="{FF2B5EF4-FFF2-40B4-BE49-F238E27FC236}">
                <a16:creationId xmlns:a16="http://schemas.microsoft.com/office/drawing/2014/main" id="{6C4EC51A-EEB1-924A-8D24-231D4911074C}"/>
              </a:ext>
            </a:extLst>
          </p:cNvPr>
          <p:cNvCxnSpPr>
            <a:cxnSpLocks/>
          </p:cNvCxnSpPr>
          <p:nvPr/>
        </p:nvCxnSpPr>
        <p:spPr>
          <a:xfrm>
            <a:off x="3799889" y="3226597"/>
            <a:ext cx="6323813" cy="0"/>
          </a:xfrm>
          <a:prstGeom prst="straightConnector1">
            <a:avLst/>
          </a:prstGeom>
          <a:ln w="57150">
            <a:solidFill>
              <a:schemeClr val="accent5"/>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49" name="Straight Arrow Connector 148">
            <a:extLst>
              <a:ext uri="{FF2B5EF4-FFF2-40B4-BE49-F238E27FC236}">
                <a16:creationId xmlns:a16="http://schemas.microsoft.com/office/drawing/2014/main" id="{DFBC194B-FF26-B0BF-BE4D-0DC48963A3A6}"/>
              </a:ext>
            </a:extLst>
          </p:cNvPr>
          <p:cNvCxnSpPr>
            <a:cxnSpLocks/>
          </p:cNvCxnSpPr>
          <p:nvPr/>
        </p:nvCxnSpPr>
        <p:spPr>
          <a:xfrm>
            <a:off x="7315200" y="7370426"/>
            <a:ext cx="1688719" cy="0"/>
          </a:xfrm>
          <a:prstGeom prst="straightConnector1">
            <a:avLst/>
          </a:prstGeom>
          <a:ln w="57150">
            <a:solidFill>
              <a:schemeClr val="accent5"/>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51" name="TextBox 150">
            <a:extLst>
              <a:ext uri="{FF2B5EF4-FFF2-40B4-BE49-F238E27FC236}">
                <a16:creationId xmlns:a16="http://schemas.microsoft.com/office/drawing/2014/main" id="{A02F52D8-4347-3B8A-CAEF-51F74E3852BF}"/>
              </a:ext>
            </a:extLst>
          </p:cNvPr>
          <p:cNvSpPr txBox="1"/>
          <p:nvPr/>
        </p:nvSpPr>
        <p:spPr>
          <a:xfrm>
            <a:off x="9144053" y="6946648"/>
            <a:ext cx="4848026" cy="1384995"/>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One dense atomic direction along z-axis (with high photoelectron intensity)</a:t>
            </a:r>
          </a:p>
        </p:txBody>
      </p:sp>
      <mc:AlternateContent xmlns:mc="http://schemas.openxmlformats.org/markup-compatibility/2006" xmlns:a14="http://schemas.microsoft.com/office/drawing/2010/main">
        <mc:Choice Requires="a14">
          <p:sp>
            <p:nvSpPr>
              <p:cNvPr id="154" name="TextBox 153">
                <a:extLst>
                  <a:ext uri="{FF2B5EF4-FFF2-40B4-BE49-F238E27FC236}">
                    <a16:creationId xmlns:a16="http://schemas.microsoft.com/office/drawing/2014/main" id="{54EF8265-CE3A-AB83-4540-D53372C363C4}"/>
                  </a:ext>
                </a:extLst>
              </p:cNvPr>
              <p:cNvSpPr txBox="1"/>
              <p:nvPr/>
            </p:nvSpPr>
            <p:spPr>
              <a:xfrm>
                <a:off x="1629973" y="8692553"/>
                <a:ext cx="11382987" cy="992451"/>
              </a:xfrm>
              <a:prstGeom prst="rect">
                <a:avLst/>
              </a:prstGeom>
              <a:noFill/>
              <a:ln w="57150">
                <a:solidFill>
                  <a:srgbClr val="0070C0"/>
                </a:solidFill>
              </a:ln>
            </p:spPr>
            <p:txBody>
              <a:bodyPr wrap="square" rtlCol="0">
                <a:spAutoFit/>
              </a:bodyPr>
              <a:lstStyle/>
              <a:p>
                <a:r>
                  <a:rPr lang="en-US" sz="2800" dirty="0">
                    <a:latin typeface="Arial" panose="020B0604020202020204" pitchFamily="34" charset="0"/>
                    <a:cs typeface="Arial" panose="020B0604020202020204" pitchFamily="34" charset="0"/>
                  </a:rPr>
                  <a:t>Hypothesis: The atomic chain (Ti-O-Ti-O-…) is responsible for this divergence and has a good approximation of </a:t>
                </a:r>
                <a14:m>
                  <m:oMath xmlns:m="http://schemas.openxmlformats.org/officeDocument/2006/math">
                    <m:sSub>
                      <m:sSubPr>
                        <m:ctrlPr>
                          <a:rPr kumimoji="1" lang="en-US" altLang="ja-JP" sz="2800" i="1">
                            <a:latin typeface="Cambria Math" panose="02040503050406030204" pitchFamily="18" charset="0"/>
                          </a:rPr>
                        </m:ctrlPr>
                      </m:sSubPr>
                      <m:e>
                        <m:r>
                          <m:rPr>
                            <m:sty m:val="p"/>
                          </m:rPr>
                          <a:rPr kumimoji="1" lang="ja-JP" altLang="en-US" sz="2800">
                            <a:latin typeface="Cambria Math" panose="02040503050406030204" pitchFamily="18" charset="0"/>
                          </a:rPr>
                          <m:t>ω</m:t>
                        </m:r>
                      </m:e>
                      <m:sub>
                        <m:r>
                          <m:rPr>
                            <m:sty m:val="p"/>
                          </m:rPr>
                          <a:rPr kumimoji="1" lang="en-US" altLang="ja-JP" sz="2800">
                            <a:latin typeface="Cambria Math" panose="02040503050406030204" pitchFamily="18" charset="0"/>
                          </a:rPr>
                          <m:t>opt</m:t>
                        </m:r>
                      </m:sub>
                    </m:sSub>
                  </m:oMath>
                </a14:m>
                <a:r>
                  <a:rPr lang="en-US" sz="2800" dirty="0">
                    <a:latin typeface="Arial" panose="020B0604020202020204" pitchFamily="34" charset="0"/>
                    <a:cs typeface="Arial" panose="020B0604020202020204" pitchFamily="34" charset="0"/>
                  </a:rPr>
                  <a:t> for the whole cluster.</a:t>
                </a:r>
              </a:p>
            </p:txBody>
          </p:sp>
        </mc:Choice>
        <mc:Fallback xmlns="">
          <p:sp>
            <p:nvSpPr>
              <p:cNvPr id="154" name="TextBox 153">
                <a:extLst>
                  <a:ext uri="{FF2B5EF4-FFF2-40B4-BE49-F238E27FC236}">
                    <a16:creationId xmlns:a16="http://schemas.microsoft.com/office/drawing/2014/main" id="{F336E28E-16EE-4D3C-7FE9-BEC5C828058C}"/>
                  </a:ext>
                </a:extLst>
              </p:cNvPr>
              <p:cNvSpPr txBox="1">
                <a:spLocks noRot="1" noChangeAspect="1" noMove="1" noResize="1" noEditPoints="1" noAdjustHandles="1" noChangeArrowheads="1" noChangeShapeType="1" noTextEdit="1"/>
              </p:cNvSpPr>
              <p:nvPr/>
            </p:nvSpPr>
            <p:spPr>
              <a:xfrm>
                <a:off x="1629973" y="8692553"/>
                <a:ext cx="11382987" cy="992451"/>
              </a:xfrm>
              <a:prstGeom prst="rect">
                <a:avLst/>
              </a:prstGeom>
              <a:blipFill>
                <a:blip r:embed="rId5"/>
                <a:stretch>
                  <a:fillRect l="-887" t="-3571" r="-776" b="-7143"/>
                </a:stretch>
              </a:blipFill>
              <a:ln w="57150">
                <a:solidFill>
                  <a:srgbClr val="0070C0"/>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4AC73CD5-89E3-7534-3D7A-FB985E1DC222}"/>
                  </a:ext>
                </a:extLst>
              </p:cNvPr>
              <p:cNvSpPr txBox="1"/>
              <p:nvPr/>
            </p:nvSpPr>
            <p:spPr>
              <a:xfrm>
                <a:off x="8225757" y="1907412"/>
                <a:ext cx="1863541" cy="523220"/>
              </a:xfrm>
              <a:prstGeom prst="rect">
                <a:avLst/>
              </a:prstGeom>
              <a:solidFill>
                <a:schemeClr val="accent6">
                  <a:lumMod val="60000"/>
                  <a:lumOff val="40000"/>
                </a:schemeClr>
              </a:solidFill>
            </p:spPr>
            <p:txBody>
              <a:bodyPr wrap="square" rtlCol="0">
                <a:spAutoFit/>
              </a:bodyPr>
              <a:lstStyle/>
              <a:p>
                <a:pPr/>
                <a14:m>
                  <m:oMathPara xmlns:m="http://schemas.openxmlformats.org/officeDocument/2006/math">
                    <m:oMathParaPr>
                      <m:jc m:val="centerGroup"/>
                    </m:oMathParaPr>
                    <m:oMath xmlns:m="http://schemas.openxmlformats.org/officeDocument/2006/math">
                      <m:r>
                        <a:rPr lang="ja-JP" altLang="en-US" sz="2800" b="1" smtClean="0">
                          <a:latin typeface="Cambria Math" panose="02040503050406030204" pitchFamily="18" charset="0"/>
                        </a:rPr>
                        <m:t>𝛒</m:t>
                      </m:r>
                      <m:d>
                        <m:dPr>
                          <m:ctrlPr>
                            <a:rPr lang="en-US" altLang="ja-JP" sz="2800" b="1" i="1">
                              <a:latin typeface="Cambria Math" panose="02040503050406030204" pitchFamily="18" charset="0"/>
                            </a:rPr>
                          </m:ctrlPr>
                        </m:dPr>
                        <m:e>
                          <m:r>
                            <a:rPr lang="en-US" altLang="ja-JP" sz="2800" b="1">
                              <a:latin typeface="Cambria Math" panose="02040503050406030204" pitchFamily="18" charset="0"/>
                            </a:rPr>
                            <m:t>𝐆</m:t>
                          </m:r>
                        </m:e>
                      </m:d>
                      <m:r>
                        <a:rPr lang="en-US" altLang="ja-JP" sz="2800" b="1" i="1">
                          <a:latin typeface="Cambria Math" panose="02040503050406030204" pitchFamily="18" charset="0"/>
                        </a:rPr>
                        <m:t>&lt;</m:t>
                      </m:r>
                      <m:r>
                        <a:rPr lang="en-US" altLang="ja-JP" sz="2800" b="1" i="1" smtClean="0">
                          <a:latin typeface="Cambria Math" panose="02040503050406030204" pitchFamily="18" charset="0"/>
                        </a:rPr>
                        <m:t>𝟏</m:t>
                      </m:r>
                    </m:oMath>
                  </m:oMathPara>
                </a14:m>
                <a:endParaRPr lang="en-US" sz="2800" dirty="0"/>
              </a:p>
            </p:txBody>
          </p:sp>
        </mc:Choice>
        <mc:Fallback xmlns="">
          <p:sp>
            <p:nvSpPr>
              <p:cNvPr id="2" name="TextBox 1">
                <a:extLst>
                  <a:ext uri="{FF2B5EF4-FFF2-40B4-BE49-F238E27FC236}">
                    <a16:creationId xmlns:a16="http://schemas.microsoft.com/office/drawing/2014/main" id="{4AC73CD5-89E3-7534-3D7A-FB985E1DC222}"/>
                  </a:ext>
                </a:extLst>
              </p:cNvPr>
              <p:cNvSpPr txBox="1">
                <a:spLocks noRot="1" noChangeAspect="1" noMove="1" noResize="1" noEditPoints="1" noAdjustHandles="1" noChangeArrowheads="1" noChangeShapeType="1" noTextEdit="1"/>
              </p:cNvSpPr>
              <p:nvPr/>
            </p:nvSpPr>
            <p:spPr>
              <a:xfrm>
                <a:off x="8225757" y="1907412"/>
                <a:ext cx="1863541" cy="523220"/>
              </a:xfrm>
              <a:prstGeom prst="rect">
                <a:avLst/>
              </a:prstGeom>
              <a:blipFill>
                <a:blip r:embed="rId6"/>
                <a:stretch>
                  <a:fillRect b="-9524"/>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1E2D4E72-6B3E-4AF5-E327-5BCC4A021D5D}"/>
              </a:ext>
            </a:extLst>
          </p:cNvPr>
          <p:cNvSpPr txBox="1"/>
          <p:nvPr/>
        </p:nvSpPr>
        <p:spPr>
          <a:xfrm>
            <a:off x="8066295" y="1344913"/>
            <a:ext cx="296593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We expect that:</a:t>
            </a:r>
          </a:p>
        </p:txBody>
      </p:sp>
    </p:spTree>
    <p:extLst>
      <p:ext uri="{BB962C8B-B14F-4D97-AF65-F5344CB8AC3E}">
        <p14:creationId xmlns:p14="http://schemas.microsoft.com/office/powerpoint/2010/main" val="30276425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06E7E1-73C9-AA04-E460-80C7F266A93D}"/>
            </a:ext>
          </a:extLst>
        </p:cNvPr>
        <p:cNvGrpSpPr/>
        <p:nvPr/>
      </p:nvGrpSpPr>
      <p:grpSpPr>
        <a:xfrm>
          <a:off x="0" y="0"/>
          <a:ext cx="0" cy="0"/>
          <a:chOff x="0" y="0"/>
          <a:chExt cx="0" cy="0"/>
        </a:xfrm>
      </p:grpSpPr>
      <p:grpSp>
        <p:nvGrpSpPr>
          <p:cNvPr id="33" name="Group 32">
            <a:extLst>
              <a:ext uri="{FF2B5EF4-FFF2-40B4-BE49-F238E27FC236}">
                <a16:creationId xmlns:a16="http://schemas.microsoft.com/office/drawing/2014/main" id="{CAF2E1F9-4A94-DF2B-2CB3-B110F4CB5E8E}"/>
              </a:ext>
            </a:extLst>
          </p:cNvPr>
          <p:cNvGrpSpPr/>
          <p:nvPr/>
        </p:nvGrpSpPr>
        <p:grpSpPr>
          <a:xfrm>
            <a:off x="1488363" y="2132985"/>
            <a:ext cx="5317296" cy="6391303"/>
            <a:chOff x="394672" y="2150914"/>
            <a:chExt cx="5317296" cy="6391303"/>
          </a:xfrm>
        </p:grpSpPr>
        <p:sp>
          <p:nvSpPr>
            <p:cNvPr id="12" name="Rectangle à coins arrondis 115">
              <a:extLst>
                <a:ext uri="{FF2B5EF4-FFF2-40B4-BE49-F238E27FC236}">
                  <a16:creationId xmlns:a16="http://schemas.microsoft.com/office/drawing/2014/main" id="{D34E9C6D-5701-F255-463E-AACA349B0965}"/>
                </a:ext>
              </a:extLst>
            </p:cNvPr>
            <p:cNvSpPr/>
            <p:nvPr/>
          </p:nvSpPr>
          <p:spPr>
            <a:xfrm>
              <a:off x="394672" y="2150914"/>
              <a:ext cx="5299166" cy="6391303"/>
            </a:xfrm>
            <a:prstGeom prst="roundRect">
              <a:avLst>
                <a:gd name="adj" fmla="val 0"/>
              </a:avLst>
            </a:prstGeom>
            <a:solidFill>
              <a:srgbClr val="E8D292">
                <a:alpha val="90000"/>
              </a:srgbClr>
            </a:solidFill>
            <a:ln w="12700">
              <a:solidFill>
                <a:schemeClr val="tx1"/>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lvl="0"/>
              <a:endParaRPr lang="fr-FR" sz="1600" dirty="0">
                <a:solidFill>
                  <a:srgbClr val="000000"/>
                </a:solidFill>
                <a:latin typeface="Arial" panose="02080604020202020204" pitchFamily="34" charset="0"/>
              </a:endParaRPr>
            </a:p>
          </p:txBody>
        </p:sp>
        <p:sp>
          <p:nvSpPr>
            <p:cNvPr id="7" name="ZoneTexte 113">
              <a:extLst>
                <a:ext uri="{FF2B5EF4-FFF2-40B4-BE49-F238E27FC236}">
                  <a16:creationId xmlns:a16="http://schemas.microsoft.com/office/drawing/2014/main" id="{E2D8142B-DF15-199C-89E5-DD80586E8D27}"/>
                </a:ext>
              </a:extLst>
            </p:cNvPr>
            <p:cNvSpPr txBox="1"/>
            <p:nvPr/>
          </p:nvSpPr>
          <p:spPr>
            <a:xfrm>
              <a:off x="991194" y="4975795"/>
              <a:ext cx="1053065" cy="363892"/>
            </a:xfrm>
            <a:prstGeom prst="rect">
              <a:avLst/>
            </a:prstGeom>
            <a:noFill/>
          </p:spPr>
          <p:txBody>
            <a:bodyPr wrap="none" rtlCol="0">
              <a:spAutoFit/>
            </a:bodyPr>
            <a:lstStyle/>
            <a:p>
              <a:r>
                <a:rPr lang="fr-FR" sz="1400" dirty="0"/>
                <a:t>Surface</a:t>
              </a:r>
            </a:p>
          </p:txBody>
        </p:sp>
        <p:sp>
          <p:nvSpPr>
            <p:cNvPr id="8" name="ZoneTexte 119">
              <a:extLst>
                <a:ext uri="{FF2B5EF4-FFF2-40B4-BE49-F238E27FC236}">
                  <a16:creationId xmlns:a16="http://schemas.microsoft.com/office/drawing/2014/main" id="{A77DB9F0-2712-FD95-56D1-DF22FA3B89BD}"/>
                </a:ext>
              </a:extLst>
            </p:cNvPr>
            <p:cNvSpPr txBox="1"/>
            <p:nvPr/>
          </p:nvSpPr>
          <p:spPr>
            <a:xfrm>
              <a:off x="2758605" y="3852797"/>
              <a:ext cx="804641" cy="363892"/>
            </a:xfrm>
            <a:prstGeom prst="rect">
              <a:avLst/>
            </a:prstGeom>
            <a:noFill/>
          </p:spPr>
          <p:txBody>
            <a:bodyPr wrap="none" rtlCol="0">
              <a:spAutoFit/>
            </a:bodyPr>
            <a:lstStyle/>
            <a:p>
              <a:r>
                <a:rPr lang="fr-FR" sz="1400" dirty="0"/>
                <a:t>X-ray</a:t>
              </a:r>
            </a:p>
          </p:txBody>
        </p:sp>
        <p:sp>
          <p:nvSpPr>
            <p:cNvPr id="13" name="ZoneTexte 116">
              <a:extLst>
                <a:ext uri="{FF2B5EF4-FFF2-40B4-BE49-F238E27FC236}">
                  <a16:creationId xmlns:a16="http://schemas.microsoft.com/office/drawing/2014/main" id="{8817BA59-A85D-D393-1601-EAC4A029B212}"/>
                </a:ext>
              </a:extLst>
            </p:cNvPr>
            <p:cNvSpPr txBox="1"/>
            <p:nvPr/>
          </p:nvSpPr>
          <p:spPr>
            <a:xfrm>
              <a:off x="943741" y="2150914"/>
              <a:ext cx="4478021" cy="783291"/>
            </a:xfrm>
            <a:prstGeom prst="rect">
              <a:avLst/>
            </a:prstGeom>
            <a:noFill/>
          </p:spPr>
          <p:txBody>
            <a:bodyPr wrap="square" rtlCol="0">
              <a:spAutoFit/>
            </a:bodyPr>
            <a:lstStyle/>
            <a:p>
              <a:r>
                <a:rPr lang="en-GB" sz="2200" dirty="0">
                  <a:latin typeface="Arial" panose="020B0604020202020204" pitchFamily="34" charset="0"/>
                  <a:cs typeface="Arial" panose="020B0604020202020204" pitchFamily="34" charset="0"/>
                </a:rPr>
                <a:t>Peaks of intensity along dense atomic directions</a:t>
              </a:r>
            </a:p>
          </p:txBody>
        </p:sp>
        <p:sp>
          <p:nvSpPr>
            <p:cNvPr id="15" name="Flèche droite 123">
              <a:extLst>
                <a:ext uri="{FF2B5EF4-FFF2-40B4-BE49-F238E27FC236}">
                  <a16:creationId xmlns:a16="http://schemas.microsoft.com/office/drawing/2014/main" id="{DEA06658-A2D0-69F8-2FC7-5C3E71430EE1}"/>
                </a:ext>
              </a:extLst>
            </p:cNvPr>
            <p:cNvSpPr/>
            <p:nvPr/>
          </p:nvSpPr>
          <p:spPr>
            <a:xfrm>
              <a:off x="485033" y="2219160"/>
              <a:ext cx="458709" cy="292964"/>
            </a:xfrm>
            <a:prstGeom prst="rightArrow">
              <a:avLst/>
            </a:prstGeom>
            <a:solidFill>
              <a:srgbClr val="FFC500"/>
            </a:solidFill>
            <a:ln w="3175">
              <a:solidFill>
                <a:schemeClr val="tx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lèche droite 124">
              <a:extLst>
                <a:ext uri="{FF2B5EF4-FFF2-40B4-BE49-F238E27FC236}">
                  <a16:creationId xmlns:a16="http://schemas.microsoft.com/office/drawing/2014/main" id="{B10AD380-5C8C-DDD7-C374-42D23E79DA8F}"/>
                </a:ext>
              </a:extLst>
            </p:cNvPr>
            <p:cNvSpPr/>
            <p:nvPr/>
          </p:nvSpPr>
          <p:spPr>
            <a:xfrm>
              <a:off x="486158" y="6768923"/>
              <a:ext cx="458709" cy="292964"/>
            </a:xfrm>
            <a:prstGeom prst="rightArrow">
              <a:avLst/>
            </a:prstGeom>
            <a:solidFill>
              <a:srgbClr val="FFC500"/>
            </a:solidFill>
            <a:ln w="3175">
              <a:solidFill>
                <a:schemeClr val="tx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 name="Groupe 19">
              <a:extLst>
                <a:ext uri="{FF2B5EF4-FFF2-40B4-BE49-F238E27FC236}">
                  <a16:creationId xmlns:a16="http://schemas.microsoft.com/office/drawing/2014/main" id="{D465914E-213B-704C-B583-435153748CAF}"/>
                </a:ext>
              </a:extLst>
            </p:cNvPr>
            <p:cNvGrpSpPr/>
            <p:nvPr/>
          </p:nvGrpSpPr>
          <p:grpSpPr>
            <a:xfrm>
              <a:off x="593018" y="3305979"/>
              <a:ext cx="4919768" cy="2413403"/>
              <a:chOff x="-4007545" y="1771962"/>
              <a:chExt cx="3746000" cy="2041237"/>
            </a:xfrm>
          </p:grpSpPr>
          <p:sp>
            <p:nvSpPr>
              <p:cNvPr id="25" name="Rectangle 17">
                <a:extLst>
                  <a:ext uri="{FF2B5EF4-FFF2-40B4-BE49-F238E27FC236}">
                    <a16:creationId xmlns:a16="http://schemas.microsoft.com/office/drawing/2014/main" id="{F8073044-FCA2-CA30-5FCD-0CDF19D6EDD3}"/>
                  </a:ext>
                </a:extLst>
              </p:cNvPr>
              <p:cNvSpPr/>
              <p:nvPr/>
            </p:nvSpPr>
            <p:spPr>
              <a:xfrm>
                <a:off x="-4004811" y="1771962"/>
                <a:ext cx="3743265" cy="4961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6" name="Image 5">
                <a:extLst>
                  <a:ext uri="{FF2B5EF4-FFF2-40B4-BE49-F238E27FC236}">
                    <a16:creationId xmlns:a16="http://schemas.microsoft.com/office/drawing/2014/main" id="{59248002-7325-41D3-85E1-051FBEC83BF2}"/>
                  </a:ext>
                </a:extLst>
              </p:cNvPr>
              <p:cNvPicPr>
                <a:picLocks noChangeAspect="1"/>
              </p:cNvPicPr>
              <p:nvPr/>
            </p:nvPicPr>
            <p:blipFill rotWithShape="1">
              <a:blip r:embed="rId3"/>
              <a:srcRect t="7411"/>
              <a:stretch>
                <a:fillRect/>
              </a:stretch>
            </p:blipFill>
            <p:spPr>
              <a:xfrm>
                <a:off x="-4007545" y="2244444"/>
                <a:ext cx="3746000" cy="1568755"/>
              </a:xfrm>
              <a:prstGeom prst="rect">
                <a:avLst/>
              </a:prstGeom>
            </p:spPr>
          </p:pic>
          <p:cxnSp>
            <p:nvCxnSpPr>
              <p:cNvPr id="27" name="Connecteur droit 7">
                <a:extLst>
                  <a:ext uri="{FF2B5EF4-FFF2-40B4-BE49-F238E27FC236}">
                    <a16:creationId xmlns:a16="http://schemas.microsoft.com/office/drawing/2014/main" id="{2A3FD788-2C43-9A5B-73CD-6A442DE69077}"/>
                  </a:ext>
                </a:extLst>
              </p:cNvPr>
              <p:cNvCxnSpPr/>
              <p:nvPr/>
            </p:nvCxnSpPr>
            <p:spPr>
              <a:xfrm>
                <a:off x="-3896757" y="2249201"/>
                <a:ext cx="3477419" cy="5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ZoneTexte 18">
                <a:extLst>
                  <a:ext uri="{FF2B5EF4-FFF2-40B4-BE49-F238E27FC236}">
                    <a16:creationId xmlns:a16="http://schemas.microsoft.com/office/drawing/2014/main" id="{511C9F0B-FF6E-2727-1BD3-93813F7F87D7}"/>
                  </a:ext>
                </a:extLst>
              </p:cNvPr>
              <p:cNvSpPr txBox="1"/>
              <p:nvPr/>
            </p:nvSpPr>
            <p:spPr>
              <a:xfrm>
                <a:off x="-3566074" y="1881561"/>
                <a:ext cx="2911269" cy="286346"/>
              </a:xfrm>
              <a:prstGeom prst="rect">
                <a:avLst/>
              </a:prstGeom>
              <a:noFill/>
            </p:spPr>
            <p:txBody>
              <a:bodyPr wrap="none" rtlCol="0">
                <a:spAutoFit/>
              </a:bodyPr>
              <a:lstStyle/>
              <a:p>
                <a:r>
                  <a:rPr lang="en-GB" sz="1600" dirty="0">
                    <a:latin typeface="Arial" panose="020B0604020202020204" pitchFamily="34" charset="0"/>
                    <a:cs typeface="Arial" panose="020B0604020202020204" pitchFamily="34" charset="0"/>
                  </a:rPr>
                  <a:t>Polar scan of Si(2p) in Si(001) substrate</a:t>
                </a:r>
              </a:p>
            </p:txBody>
          </p:sp>
        </p:grpSp>
        <p:grpSp>
          <p:nvGrpSpPr>
            <p:cNvPr id="18" name="Groupe 117">
              <a:extLst>
                <a:ext uri="{FF2B5EF4-FFF2-40B4-BE49-F238E27FC236}">
                  <a16:creationId xmlns:a16="http://schemas.microsoft.com/office/drawing/2014/main" id="{E6D8BB68-E986-D918-08BC-1FB96E60FEC7}"/>
                </a:ext>
              </a:extLst>
            </p:cNvPr>
            <p:cNvGrpSpPr/>
            <p:nvPr/>
          </p:nvGrpSpPr>
          <p:grpSpPr>
            <a:xfrm>
              <a:off x="1424177" y="5104764"/>
              <a:ext cx="2449805" cy="1474331"/>
              <a:chOff x="867163" y="3691590"/>
              <a:chExt cx="1662138" cy="1246978"/>
            </a:xfrm>
          </p:grpSpPr>
          <p:sp>
            <p:nvSpPr>
              <p:cNvPr id="21" name="ZoneTexte 131">
                <a:extLst>
                  <a:ext uri="{FF2B5EF4-FFF2-40B4-BE49-F238E27FC236}">
                    <a16:creationId xmlns:a16="http://schemas.microsoft.com/office/drawing/2014/main" id="{DDB76707-E39A-1334-A04A-54526799DDE2}"/>
                  </a:ext>
                </a:extLst>
              </p:cNvPr>
              <p:cNvSpPr txBox="1"/>
              <p:nvPr/>
            </p:nvSpPr>
            <p:spPr>
              <a:xfrm>
                <a:off x="867163" y="4600158"/>
                <a:ext cx="511390" cy="338410"/>
              </a:xfrm>
              <a:prstGeom prst="rect">
                <a:avLst/>
              </a:prstGeom>
              <a:noFill/>
            </p:spPr>
            <p:txBody>
              <a:bodyPr wrap="none" rtlCol="0">
                <a:spAutoFit/>
              </a:bodyPr>
              <a:lstStyle/>
              <a:p>
                <a:r>
                  <a:rPr lang="en-GB" sz="2000" dirty="0">
                    <a:latin typeface="Arial" panose="020B0604020202020204" pitchFamily="34" charset="0"/>
                    <a:cs typeface="Arial" panose="020B0604020202020204" pitchFamily="34" charset="0"/>
                  </a:rPr>
                  <a:t>[001]</a:t>
                </a:r>
              </a:p>
            </p:txBody>
          </p:sp>
          <p:sp>
            <p:nvSpPr>
              <p:cNvPr id="22" name="ZoneTexte 132">
                <a:extLst>
                  <a:ext uri="{FF2B5EF4-FFF2-40B4-BE49-F238E27FC236}">
                    <a16:creationId xmlns:a16="http://schemas.microsoft.com/office/drawing/2014/main" id="{5B7B9BB8-CF7A-5646-DF90-7BB5CCDE27E2}"/>
                  </a:ext>
                </a:extLst>
              </p:cNvPr>
              <p:cNvSpPr txBox="1"/>
              <p:nvPr/>
            </p:nvSpPr>
            <p:spPr>
              <a:xfrm>
                <a:off x="2017911" y="4600158"/>
                <a:ext cx="511390" cy="338410"/>
              </a:xfrm>
              <a:prstGeom prst="rect">
                <a:avLst/>
              </a:prstGeom>
              <a:noFill/>
            </p:spPr>
            <p:txBody>
              <a:bodyPr wrap="none" rtlCol="0">
                <a:spAutoFit/>
              </a:bodyPr>
              <a:lstStyle/>
              <a:p>
                <a:r>
                  <a:rPr lang="en-GB" sz="2000" dirty="0">
                    <a:latin typeface="Arial" panose="020B0604020202020204" pitchFamily="34" charset="0"/>
                    <a:cs typeface="Arial" panose="020B0604020202020204" pitchFamily="34" charset="0"/>
                  </a:rPr>
                  <a:t>[101]</a:t>
                </a:r>
              </a:p>
            </p:txBody>
          </p:sp>
          <p:cxnSp>
            <p:nvCxnSpPr>
              <p:cNvPr id="23" name="Connecteur droit avec flèche 129">
                <a:extLst>
                  <a:ext uri="{FF2B5EF4-FFF2-40B4-BE49-F238E27FC236}">
                    <a16:creationId xmlns:a16="http://schemas.microsoft.com/office/drawing/2014/main" id="{CAFE1839-0728-0EC8-C434-A74D7419B664}"/>
                  </a:ext>
                </a:extLst>
              </p:cNvPr>
              <p:cNvCxnSpPr/>
              <p:nvPr/>
            </p:nvCxnSpPr>
            <p:spPr>
              <a:xfrm flipV="1">
                <a:off x="2337582" y="3691590"/>
                <a:ext cx="9092" cy="94435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cteur droit avec flèche 130">
                <a:extLst>
                  <a:ext uri="{FF2B5EF4-FFF2-40B4-BE49-F238E27FC236}">
                    <a16:creationId xmlns:a16="http://schemas.microsoft.com/office/drawing/2014/main" id="{9B038785-0858-FAD9-4CB8-3BF744B27CC0}"/>
                  </a:ext>
                </a:extLst>
              </p:cNvPr>
              <p:cNvCxnSpPr/>
              <p:nvPr/>
            </p:nvCxnSpPr>
            <p:spPr>
              <a:xfrm flipV="1">
                <a:off x="1165658" y="3861570"/>
                <a:ext cx="0" cy="7743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Rectangle 23">
              <a:extLst>
                <a:ext uri="{FF2B5EF4-FFF2-40B4-BE49-F238E27FC236}">
                  <a16:creationId xmlns:a16="http://schemas.microsoft.com/office/drawing/2014/main" id="{4BBDE8EB-6341-F05B-534D-DDE62DC19497}"/>
                </a:ext>
              </a:extLst>
            </p:cNvPr>
            <p:cNvSpPr/>
            <p:nvPr/>
          </p:nvSpPr>
          <p:spPr>
            <a:xfrm>
              <a:off x="976735" y="7644492"/>
              <a:ext cx="4735233" cy="584775"/>
            </a:xfrm>
            <a:prstGeom prst="rect">
              <a:avLst/>
            </a:prstGeom>
          </p:spPr>
          <p:txBody>
            <a:bodyPr wrap="square">
              <a:spAutoFit/>
            </a:bodyPr>
            <a:lstStyle/>
            <a:p>
              <a:r>
                <a:rPr lang="en-US" altLang="fr-FR" sz="1600" dirty="0">
                  <a:latin typeface="Arial" panose="020B0604020202020204" pitchFamily="34" charset="0"/>
                  <a:cs typeface="Arial" panose="020B0604020202020204" pitchFamily="34" charset="0"/>
                </a:rPr>
                <a:t>[2] </a:t>
              </a:r>
              <a:r>
                <a:rPr lang="fr-FR" sz="1600" dirty="0">
                  <a:latin typeface="Arial" panose="020B0604020202020204" pitchFamily="34" charset="0"/>
                  <a:cs typeface="Arial" panose="020B0604020202020204" pitchFamily="34" charset="0"/>
                </a:rPr>
                <a:t>S. Tricot, T. Jaouen, D. </a:t>
              </a:r>
              <a:r>
                <a:rPr lang="fr-FR" sz="1600" dirty="0" err="1">
                  <a:latin typeface="Arial" panose="020B0604020202020204" pitchFamily="34" charset="0"/>
                  <a:cs typeface="Arial" panose="020B0604020202020204" pitchFamily="34" charset="0"/>
                </a:rPr>
                <a:t>Sébilleau</a:t>
              </a:r>
              <a:r>
                <a:rPr lang="fr-FR" sz="1600" dirty="0">
                  <a:latin typeface="Arial" panose="020B0604020202020204" pitchFamily="34" charset="0"/>
                  <a:cs typeface="Arial" panose="020B0604020202020204" pitchFamily="34" charset="0"/>
                </a:rPr>
                <a:t>, P. </a:t>
              </a:r>
              <a:r>
                <a:rPr lang="fr-FR" sz="1600" dirty="0" err="1">
                  <a:latin typeface="Arial" panose="020B0604020202020204" pitchFamily="34" charset="0"/>
                  <a:cs typeface="Arial" panose="020B0604020202020204" pitchFamily="34" charset="0"/>
                </a:rPr>
                <a:t>Schieffer</a:t>
              </a:r>
              <a:r>
                <a:rPr lang="fr-FR" sz="1600" dirty="0">
                  <a:latin typeface="Arial" panose="020B0604020202020204" pitchFamily="34" charset="0"/>
                  <a:cs typeface="Arial" panose="020B0604020202020204" pitchFamily="34" charset="0"/>
                </a:rPr>
                <a:t>, </a:t>
              </a:r>
              <a:r>
                <a:rPr lang="en-US" sz="1600" i="1" dirty="0">
                  <a:solidFill>
                    <a:srgbClr val="000000"/>
                  </a:solidFill>
                  <a:latin typeface="Arial" panose="020B0604020202020204" pitchFamily="34" charset="0"/>
                  <a:cs typeface="Arial" panose="020B0604020202020204" pitchFamily="34" charset="0"/>
                </a:rPr>
                <a:t>J. Electron. </a:t>
              </a:r>
              <a:r>
                <a:rPr lang="en-US" sz="1600" i="1" dirty="0" err="1">
                  <a:solidFill>
                    <a:srgbClr val="000000"/>
                  </a:solidFill>
                  <a:latin typeface="Arial" panose="020B0604020202020204" pitchFamily="34" charset="0"/>
                  <a:cs typeface="Arial" panose="020B0604020202020204" pitchFamily="34" charset="0"/>
                </a:rPr>
                <a:t>Spectrosc</a:t>
              </a:r>
              <a:r>
                <a:rPr lang="en-US" sz="1600" i="1" dirty="0">
                  <a:solidFill>
                    <a:srgbClr val="000000"/>
                  </a:solidFill>
                  <a:latin typeface="Arial" panose="020B0604020202020204" pitchFamily="34" charset="0"/>
                  <a:cs typeface="Arial" panose="020B0604020202020204" pitchFamily="34" charset="0"/>
                </a:rPr>
                <a:t>., </a:t>
              </a:r>
              <a:r>
                <a:rPr lang="en-US" sz="1600" b="1" dirty="0">
                  <a:solidFill>
                    <a:srgbClr val="000000"/>
                  </a:solidFill>
                  <a:latin typeface="Arial" panose="020B0604020202020204" pitchFamily="34" charset="0"/>
                  <a:cs typeface="Arial" panose="020B0604020202020204" pitchFamily="34" charset="0"/>
                </a:rPr>
                <a:t>256</a:t>
              </a:r>
              <a:r>
                <a:rPr lang="en-US" sz="1600" i="1" dirty="0">
                  <a:solidFill>
                    <a:srgbClr val="000000"/>
                  </a:solidFill>
                  <a:latin typeface="Arial" panose="020B0604020202020204" pitchFamily="34" charset="0"/>
                  <a:cs typeface="Arial" panose="020B0604020202020204" pitchFamily="34" charset="0"/>
                </a:rPr>
                <a:t>, </a:t>
              </a:r>
              <a:r>
                <a:rPr lang="en-US" sz="1600" dirty="0">
                  <a:solidFill>
                    <a:srgbClr val="000000"/>
                  </a:solidFill>
                  <a:latin typeface="Arial" panose="020B0604020202020204" pitchFamily="34" charset="0"/>
                  <a:cs typeface="Arial" panose="020B0604020202020204" pitchFamily="34" charset="0"/>
                </a:rPr>
                <a:t>147176</a:t>
              </a:r>
              <a:r>
                <a:rPr lang="en-US" sz="1600" dirty="0">
                  <a:latin typeface="Arial" panose="020B0604020202020204" pitchFamily="34" charset="0"/>
                  <a:cs typeface="Arial" panose="020B0604020202020204" pitchFamily="34" charset="0"/>
                </a:rPr>
                <a:t> </a:t>
              </a:r>
              <a:r>
                <a:rPr lang="en-US" sz="1600" dirty="0">
                  <a:solidFill>
                    <a:srgbClr val="000000"/>
                  </a:solidFill>
                  <a:latin typeface="Arial" panose="020B0604020202020204" pitchFamily="34" charset="0"/>
                  <a:cs typeface="Arial" panose="020B0604020202020204" pitchFamily="34" charset="0"/>
                </a:rPr>
                <a:t>(2022) .</a:t>
              </a:r>
              <a:endParaRPr lang="en-GB" sz="1600" dirty="0">
                <a:latin typeface="Arial" panose="020B0604020202020204" pitchFamily="34" charset="0"/>
                <a:cs typeface="Arial" panose="020B0604020202020204" pitchFamily="34" charset="0"/>
              </a:endParaRPr>
            </a:p>
          </p:txBody>
        </p:sp>
        <p:pic>
          <p:nvPicPr>
            <p:cNvPr id="20" name="Picture 1928">
              <a:extLst>
                <a:ext uri="{FF2B5EF4-FFF2-40B4-BE49-F238E27FC236}">
                  <a16:creationId xmlns:a16="http://schemas.microsoft.com/office/drawing/2014/main" id="{62264BA6-62D8-D993-7987-C6D0EEDB292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0146" y="7727215"/>
              <a:ext cx="286589" cy="3572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9" name="図 28" descr="グラフ">
            <a:extLst>
              <a:ext uri="{FF2B5EF4-FFF2-40B4-BE49-F238E27FC236}">
                <a16:creationId xmlns:a16="http://schemas.microsoft.com/office/drawing/2014/main" id="{EE3FFD4E-9CF3-6CB0-2131-9B07D94EE366}"/>
              </a:ext>
            </a:extLst>
          </p:cNvPr>
          <p:cNvPicPr>
            <a:picLocks noChangeAspect="1"/>
          </p:cNvPicPr>
          <p:nvPr/>
        </p:nvPicPr>
        <p:blipFill>
          <a:blip r:embed="rId5" cstate="print">
            <a:extLst>
              <a:ext uri="{28A0092B-C50C-407E-A947-70E740481C1C}">
                <a14:useLocalDpi xmlns:a14="http://schemas.microsoft.com/office/drawing/2010/main" val="0"/>
              </a:ext>
            </a:extLst>
          </a:blip>
          <a:srcRect l="3970" t="1565" r="10981" b="3745"/>
          <a:stretch>
            <a:fillRect/>
          </a:stretch>
        </p:blipFill>
        <p:spPr bwMode="auto">
          <a:xfrm>
            <a:off x="8075929" y="1814912"/>
            <a:ext cx="5170171" cy="6391303"/>
          </a:xfrm>
          <a:prstGeom prst="rect">
            <a:avLst/>
          </a:prstGeom>
          <a:noFill/>
          <a:ln>
            <a:noFill/>
          </a:ln>
        </p:spPr>
      </p:pic>
      <p:sp>
        <p:nvSpPr>
          <p:cNvPr id="30" name="テキスト ボックス 4">
            <a:extLst>
              <a:ext uri="{FF2B5EF4-FFF2-40B4-BE49-F238E27FC236}">
                <a16:creationId xmlns:a16="http://schemas.microsoft.com/office/drawing/2014/main" id="{67ABB49B-6DE3-7FC0-027F-C0FBB3D1E091}"/>
              </a:ext>
            </a:extLst>
          </p:cNvPr>
          <p:cNvSpPr txBox="1"/>
          <p:nvPr/>
        </p:nvSpPr>
        <p:spPr>
          <a:xfrm>
            <a:off x="7814255" y="8204395"/>
            <a:ext cx="6421697" cy="81966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noAutofit/>
          </a:bodyPr>
          <a:lstStyle/>
          <a:p>
            <a:r>
              <a:rPr lang="en-US" sz="2200" dirty="0">
                <a:effectLst/>
                <a:latin typeface="Arial" panose="02080604020202020204" pitchFamily="34" charset="0"/>
                <a:ea typeface="Arial" panose="02080604020202020204" pitchFamily="34" charset="0"/>
              </a:rPr>
              <a:t>Fig. 2: PED calculation for LaAlO</a:t>
            </a:r>
            <a:r>
              <a:rPr lang="en-US" sz="2200" baseline="-25000" dirty="0">
                <a:latin typeface="Arial" panose="02080604020202020204" pitchFamily="34" charset="0"/>
                <a:ea typeface="Arial" panose="02080604020202020204" pitchFamily="34" charset="0"/>
              </a:rPr>
              <a:t>3</a:t>
            </a:r>
            <a:r>
              <a:rPr lang="en-US" sz="2200" dirty="0">
                <a:latin typeface="Arial" panose="02080604020202020204" pitchFamily="34" charset="0"/>
                <a:ea typeface="Arial" panose="02080604020202020204" pitchFamily="34" charset="0"/>
              </a:rPr>
              <a:t> (</a:t>
            </a:r>
            <a:r>
              <a:rPr lang="en-US" sz="2200" dirty="0">
                <a:effectLst/>
                <a:latin typeface="Arial" panose="02080604020202020204" pitchFamily="34" charset="0"/>
                <a:ea typeface="Arial" panose="02080604020202020204" pitchFamily="34" charset="0"/>
              </a:rPr>
              <a:t>Mohamed </a:t>
            </a:r>
            <a:r>
              <a:rPr lang="en-US" sz="2200" dirty="0" err="1">
                <a:effectLst/>
                <a:latin typeface="Arial" panose="02080604020202020204" pitchFamily="34" charset="0"/>
                <a:ea typeface="Arial" panose="02080604020202020204" pitchFamily="34" charset="0"/>
              </a:rPr>
              <a:t>Zanouni</a:t>
            </a:r>
            <a:r>
              <a:rPr lang="en-US" sz="2200" dirty="0">
                <a:effectLst/>
                <a:latin typeface="Arial" panose="02080604020202020204" pitchFamily="34" charset="0"/>
                <a:ea typeface="Arial" panose="02080604020202020204" pitchFamily="34" charset="0"/>
              </a:rPr>
              <a:t>, </a:t>
            </a:r>
            <a:r>
              <a:rPr lang="en-US" sz="2200" dirty="0">
                <a:latin typeface="Arial" panose="02080604020202020204" pitchFamily="34" charset="0"/>
                <a:ea typeface="Arial" panose="02080604020202020204" pitchFamily="34" charset="0"/>
              </a:rPr>
              <a:t>F</a:t>
            </a:r>
            <a:r>
              <a:rPr lang="en-US" sz="2200" dirty="0">
                <a:effectLst/>
                <a:latin typeface="Arial" panose="02080604020202020204" pitchFamily="34" charset="0"/>
                <a:ea typeface="Arial" panose="02080604020202020204" pitchFamily="34" charset="0"/>
              </a:rPr>
              <a:t>aculty of Sciences, Tangiers, Morocco)</a:t>
            </a:r>
            <a:endParaRPr lang="ja-JP" sz="2200" dirty="0">
              <a:effectLst/>
              <a:latin typeface="Arial" panose="02080604020202020204" pitchFamily="34" charset="0"/>
              <a:ea typeface="Arial" panose="02080604020202020204" pitchFamily="34" charset="0"/>
            </a:endParaRPr>
          </a:p>
        </p:txBody>
      </p:sp>
      <p:sp>
        <p:nvSpPr>
          <p:cNvPr id="2" name="テキスト ボックス 1">
            <a:extLst>
              <a:ext uri="{FF2B5EF4-FFF2-40B4-BE49-F238E27FC236}">
                <a16:creationId xmlns:a16="http://schemas.microsoft.com/office/drawing/2014/main" id="{E2F767A1-7C47-0D8C-7510-0F9CC30DB2FC}"/>
              </a:ext>
            </a:extLst>
          </p:cNvPr>
          <p:cNvSpPr txBox="1"/>
          <p:nvPr/>
        </p:nvSpPr>
        <p:spPr>
          <a:xfrm>
            <a:off x="745665" y="124011"/>
            <a:ext cx="13309008" cy="861774"/>
          </a:xfrm>
          <a:prstGeom prst="rect">
            <a:avLst/>
          </a:prstGeom>
          <a:noFill/>
        </p:spPr>
        <p:txBody>
          <a:bodyPr wrap="square">
            <a:spAutoFit/>
          </a:bodyPr>
          <a:lstStyle/>
          <a:p>
            <a:pPr marL="38100">
              <a:spcBef>
                <a:spcPts val="100"/>
              </a:spcBef>
            </a:pPr>
            <a:r>
              <a:rPr lang="en-US" altLang="ja-JP" sz="5000" b="1" baseline="23000" dirty="0">
                <a:latin typeface="Arial" panose="02080604020202020204" pitchFamily="34" charset="0"/>
                <a:cs typeface="Arial" panose="02080604020202020204" pitchFamily="34" charset="0"/>
              </a:rPr>
              <a:t> Success and failure of Series Expansion - Si vs LAO (LaAlO</a:t>
            </a:r>
            <a:r>
              <a:rPr lang="en-US" altLang="ja-JP" sz="5000" b="1" baseline="-2000" dirty="0">
                <a:latin typeface="Arial" panose="02080604020202020204" pitchFamily="34" charset="0"/>
                <a:cs typeface="Arial" panose="02080604020202020204" pitchFamily="34" charset="0"/>
              </a:rPr>
              <a:t>3</a:t>
            </a:r>
            <a:r>
              <a:rPr lang="en-US" altLang="ja-JP" sz="5000" b="1" baseline="23000" dirty="0">
                <a:latin typeface="Arial" panose="02080604020202020204" pitchFamily="34" charset="0"/>
                <a:cs typeface="Arial" panose="02080604020202020204" pitchFamily="34" charset="0"/>
              </a:rPr>
              <a:t>) -</a:t>
            </a:r>
            <a:endParaRPr lang="en-US" altLang="ja-JP" sz="5000" b="1" dirty="0">
              <a:latin typeface="Arial" panose="02080604020202020204" pitchFamily="34" charset="0"/>
              <a:cs typeface="Arial" panose="02080604020202020204" pitchFamily="34" charset="0"/>
            </a:endParaRPr>
          </a:p>
        </p:txBody>
      </p:sp>
      <p:sp>
        <p:nvSpPr>
          <p:cNvPr id="35" name="テキスト ボックス 34">
            <a:extLst>
              <a:ext uri="{FF2B5EF4-FFF2-40B4-BE49-F238E27FC236}">
                <a16:creationId xmlns:a16="http://schemas.microsoft.com/office/drawing/2014/main" id="{831D303F-5A18-03F0-B3AA-C32279643AE3}"/>
              </a:ext>
            </a:extLst>
          </p:cNvPr>
          <p:cNvSpPr txBox="1"/>
          <p:nvPr/>
        </p:nvSpPr>
        <p:spPr>
          <a:xfrm>
            <a:off x="1908974" y="9088368"/>
            <a:ext cx="9947918" cy="523220"/>
          </a:xfrm>
          <a:prstGeom prst="rect">
            <a:avLst/>
          </a:prstGeom>
          <a:noFill/>
        </p:spPr>
        <p:txBody>
          <a:bodyPr wrap="square">
            <a:spAutoFit/>
          </a:bodyPr>
          <a:lstStyle/>
          <a:p>
            <a:pPr algn="ctr"/>
            <a:r>
              <a:rPr lang="en-US" altLang="ja-JP" sz="2800" dirty="0">
                <a:solidFill>
                  <a:srgbClr val="FF0000"/>
                </a:solidFill>
                <a:latin typeface="Arial" panose="020B0604020202020204" pitchFamily="34" charset="0"/>
                <a:cs typeface="Arial" panose="020B0604020202020204" pitchFamily="34" charset="0"/>
              </a:rPr>
              <a:t>Where divergence comes from and how to cure it ?</a:t>
            </a:r>
          </a:p>
        </p:txBody>
      </p:sp>
      <p:sp>
        <p:nvSpPr>
          <p:cNvPr id="36" name="テキスト ボックス 35">
            <a:extLst>
              <a:ext uri="{FF2B5EF4-FFF2-40B4-BE49-F238E27FC236}">
                <a16:creationId xmlns:a16="http://schemas.microsoft.com/office/drawing/2014/main" id="{66317B88-AA6F-A2A1-300B-6C3DBE460F5A}"/>
              </a:ext>
            </a:extLst>
          </p:cNvPr>
          <p:cNvSpPr txBox="1"/>
          <p:nvPr/>
        </p:nvSpPr>
        <p:spPr>
          <a:xfrm>
            <a:off x="394672" y="1351302"/>
            <a:ext cx="5073646" cy="583565"/>
          </a:xfrm>
          <a:prstGeom prst="rect">
            <a:avLst/>
          </a:prstGeom>
          <a:noFill/>
        </p:spPr>
        <p:txBody>
          <a:bodyPr wrap="square" rtlCol="0">
            <a:spAutoFit/>
          </a:bodyPr>
          <a:lstStyle/>
          <a:p>
            <a:r>
              <a:rPr kumimoji="1" lang="en-US" altLang="ja-JP" sz="3200" dirty="0">
                <a:latin typeface="Arial" panose="020B0604020202020204" pitchFamily="34" charset="0"/>
                <a:cs typeface="Arial" panose="020B0604020202020204" pitchFamily="34" charset="0"/>
              </a:rPr>
              <a:t>Si(2p) in Si(001) substrate</a:t>
            </a:r>
          </a:p>
        </p:txBody>
      </p:sp>
      <p:sp>
        <p:nvSpPr>
          <p:cNvPr id="38" name="テキスト ボックス 37">
            <a:extLst>
              <a:ext uri="{FF2B5EF4-FFF2-40B4-BE49-F238E27FC236}">
                <a16:creationId xmlns:a16="http://schemas.microsoft.com/office/drawing/2014/main" id="{5D07EF47-3516-1B22-6451-83B898C57CB4}"/>
              </a:ext>
            </a:extLst>
          </p:cNvPr>
          <p:cNvSpPr txBox="1"/>
          <p:nvPr/>
        </p:nvSpPr>
        <p:spPr>
          <a:xfrm>
            <a:off x="7814255" y="1400803"/>
            <a:ext cx="3253106" cy="583565"/>
          </a:xfrm>
          <a:prstGeom prst="rect">
            <a:avLst/>
          </a:prstGeom>
          <a:noFill/>
        </p:spPr>
        <p:txBody>
          <a:bodyPr wrap="square" rtlCol="0">
            <a:spAutoFit/>
          </a:bodyPr>
          <a:lstStyle/>
          <a:p>
            <a:r>
              <a:rPr lang="en-US" altLang="ja-JP" sz="3200" dirty="0">
                <a:effectLst/>
                <a:latin typeface="Arial" panose="02080604020202020204" pitchFamily="34" charset="0"/>
                <a:ea typeface="Arial" panose="02080604020202020204" pitchFamily="34" charset="0"/>
              </a:rPr>
              <a:t>La(4d) in LaAlO</a:t>
            </a:r>
            <a:r>
              <a:rPr lang="en-US" altLang="ja-JP" sz="3200" baseline="-25000" dirty="0">
                <a:latin typeface="Arial" panose="02080604020202020204" pitchFamily="34" charset="0"/>
                <a:ea typeface="Arial" panose="02080604020202020204" pitchFamily="34" charset="0"/>
              </a:rPr>
              <a:t>3</a:t>
            </a:r>
            <a:endParaRPr kumimoji="1" lang="ja-JP" altLang="en-US" sz="3200" dirty="0"/>
          </a:p>
        </p:txBody>
      </p:sp>
      <p:sp>
        <p:nvSpPr>
          <p:cNvPr id="6" name="ZoneTexte 122">
            <a:extLst>
              <a:ext uri="{FF2B5EF4-FFF2-40B4-BE49-F238E27FC236}">
                <a16:creationId xmlns:a16="http://schemas.microsoft.com/office/drawing/2014/main" id="{BB6E55E5-9602-0A71-20FB-FA471EEC7664}"/>
              </a:ext>
            </a:extLst>
          </p:cNvPr>
          <p:cNvSpPr txBox="1"/>
          <p:nvPr/>
        </p:nvSpPr>
        <p:spPr>
          <a:xfrm>
            <a:off x="2037432" y="6677028"/>
            <a:ext cx="4884008" cy="769441"/>
          </a:xfrm>
          <a:prstGeom prst="rect">
            <a:avLst/>
          </a:prstGeom>
          <a:noFill/>
        </p:spPr>
        <p:txBody>
          <a:bodyPr wrap="square" rtlCol="0">
            <a:spAutoFit/>
          </a:bodyPr>
          <a:lstStyle/>
          <a:p>
            <a:r>
              <a:rPr lang="en-GB" sz="2200" b="1" dirty="0">
                <a:latin typeface="Arial" panose="020B0604020202020204" pitchFamily="34" charset="0"/>
                <a:cs typeface="Arial" panose="020B0604020202020204" pitchFamily="34" charset="0"/>
              </a:rPr>
              <a:t>Main peaks </a:t>
            </a:r>
            <a:r>
              <a:rPr lang="en-GB" sz="2200" dirty="0">
                <a:latin typeface="Arial" panose="020B0604020202020204" pitchFamily="34" charset="0"/>
                <a:cs typeface="Arial" panose="020B0604020202020204" pitchFamily="34" charset="0"/>
              </a:rPr>
              <a:t>corresponding to </a:t>
            </a:r>
            <a:r>
              <a:rPr lang="en-GB" sz="2200" b="1" dirty="0">
                <a:latin typeface="Arial" panose="020B0604020202020204" pitchFamily="34" charset="0"/>
                <a:cs typeface="Arial" panose="020B0604020202020204" pitchFamily="34" charset="0"/>
              </a:rPr>
              <a:t>dense atomic directions </a:t>
            </a:r>
            <a:r>
              <a:rPr lang="en-GB" sz="2200" dirty="0">
                <a:latin typeface="Arial" panose="020B0604020202020204" pitchFamily="34" charset="0"/>
                <a:cs typeface="Arial" panose="020B0604020202020204" pitchFamily="34" charset="0"/>
              </a:rPr>
              <a:t>well reproduced</a:t>
            </a:r>
          </a:p>
        </p:txBody>
      </p:sp>
    </p:spTree>
    <p:extLst>
      <p:ext uri="{BB962C8B-B14F-4D97-AF65-F5344CB8AC3E}">
        <p14:creationId xmlns:p14="http://schemas.microsoft.com/office/powerpoint/2010/main" val="3633584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500"/>
                                        <p:tgtEl>
                                          <p:spTgt spid="3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5" grpId="0"/>
      <p:bldP spid="38"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1DB7AD-EFCD-9888-C9F3-821BC366B948}"/>
            </a:ext>
          </a:extLst>
        </p:cNvPr>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83C4CAB2-7C66-D352-C4B9-7ADE2140634F}"/>
              </a:ext>
            </a:extLst>
          </p:cNvPr>
          <p:cNvSpPr txBox="1"/>
          <p:nvPr/>
        </p:nvSpPr>
        <p:spPr>
          <a:xfrm>
            <a:off x="4702889" y="290659"/>
            <a:ext cx="4341404" cy="605294"/>
          </a:xfrm>
          <a:prstGeom prst="rect">
            <a:avLst/>
          </a:prstGeom>
          <a:noFill/>
        </p:spPr>
        <p:txBody>
          <a:bodyPr wrap="square">
            <a:spAutoFit/>
          </a:bodyPr>
          <a:lstStyle/>
          <a:p>
            <a:pPr marL="38100">
              <a:spcBef>
                <a:spcPts val="100"/>
              </a:spcBef>
            </a:pPr>
            <a:r>
              <a:rPr lang="en-US" altLang="ja-JP" sz="5000" b="1" baseline="23000" dirty="0">
                <a:latin typeface="Arial" panose="02080604020202020204" pitchFamily="34" charset="0"/>
                <a:cs typeface="Arial" panose="02080604020202020204" pitchFamily="34" charset="0"/>
              </a:rPr>
              <a:t>Origin of divergence</a:t>
            </a:r>
          </a:p>
        </p:txBody>
      </p:sp>
      <p:pic>
        <p:nvPicPr>
          <p:cNvPr id="3" name="Picture 2" descr="A graph of different colored lines&#10;&#10;AI-generated content may be incorrect.">
            <a:extLst>
              <a:ext uri="{FF2B5EF4-FFF2-40B4-BE49-F238E27FC236}">
                <a16:creationId xmlns:a16="http://schemas.microsoft.com/office/drawing/2014/main" id="{80D78A5D-6F72-E6ED-2476-E93F5B4C4DFD}"/>
              </a:ext>
            </a:extLst>
          </p:cNvPr>
          <p:cNvPicPr>
            <a:picLocks noChangeAspect="1"/>
          </p:cNvPicPr>
          <p:nvPr/>
        </p:nvPicPr>
        <p:blipFill>
          <a:blip r:embed="rId3">
            <a:extLst>
              <a:ext uri="{28A0092B-C50C-407E-A947-70E740481C1C}">
                <a14:useLocalDpi xmlns:a14="http://schemas.microsoft.com/office/drawing/2010/main" val="0"/>
              </a:ext>
            </a:extLst>
          </a:blip>
          <a:srcRect l="7721" t="11397" r="9185" b="2574"/>
          <a:stretch>
            <a:fillRect/>
          </a:stretch>
        </p:blipFill>
        <p:spPr>
          <a:xfrm>
            <a:off x="2935224" y="1306448"/>
            <a:ext cx="8137589" cy="8425013"/>
          </a:xfrm>
          <a:prstGeom prst="rect">
            <a:avLst/>
          </a:prstGeom>
        </p:spPr>
      </p:pic>
      <p:pic>
        <p:nvPicPr>
          <p:cNvPr id="4" name="Picture 3" descr="A graph of different colored lines&#10;&#10;AI-generated content may be incorrect.">
            <a:extLst>
              <a:ext uri="{FF2B5EF4-FFF2-40B4-BE49-F238E27FC236}">
                <a16:creationId xmlns:a16="http://schemas.microsoft.com/office/drawing/2014/main" id="{8BD53ACA-3257-1CAB-FD2F-64660B1152B5}"/>
              </a:ext>
            </a:extLst>
          </p:cNvPr>
          <p:cNvPicPr>
            <a:picLocks noChangeAspect="1"/>
          </p:cNvPicPr>
          <p:nvPr/>
        </p:nvPicPr>
        <p:blipFill>
          <a:blip r:embed="rId4">
            <a:extLst>
              <a:ext uri="{28A0092B-C50C-407E-A947-70E740481C1C}">
                <a14:useLocalDpi xmlns:a14="http://schemas.microsoft.com/office/drawing/2010/main" val="0"/>
              </a:ext>
            </a:extLst>
          </a:blip>
          <a:srcRect l="70240" t="13048" r="10420" b="65702"/>
          <a:stretch>
            <a:fillRect/>
          </a:stretch>
        </p:blipFill>
        <p:spPr>
          <a:xfrm>
            <a:off x="7845552" y="1436752"/>
            <a:ext cx="3053965" cy="1836067"/>
          </a:xfrm>
          <a:prstGeom prst="rect">
            <a:avLst/>
          </a:prstGeom>
        </p:spPr>
      </p:pic>
    </p:spTree>
    <p:extLst>
      <p:ext uri="{BB962C8B-B14F-4D97-AF65-F5344CB8AC3E}">
        <p14:creationId xmlns:p14="http://schemas.microsoft.com/office/powerpoint/2010/main" val="3826594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A7409-8CAB-573A-992A-A5A0D66BDBDA}"/>
            </a:ext>
          </a:extLst>
        </p:cNvPr>
        <p:cNvGrpSpPr/>
        <p:nvPr/>
      </p:nvGrpSpPr>
      <p:grpSpPr>
        <a:xfrm>
          <a:off x="0" y="0"/>
          <a:ext cx="0" cy="0"/>
          <a:chOff x="0" y="0"/>
          <a:chExt cx="0" cy="0"/>
        </a:xfrm>
      </p:grpSpPr>
      <p:sp>
        <p:nvSpPr>
          <p:cNvPr id="5" name="テキスト ボックス 5">
            <a:extLst>
              <a:ext uri="{FF2B5EF4-FFF2-40B4-BE49-F238E27FC236}">
                <a16:creationId xmlns:a16="http://schemas.microsoft.com/office/drawing/2014/main" id="{FB9438C1-6C11-F4E8-3165-5EF6F13284C9}"/>
              </a:ext>
            </a:extLst>
          </p:cNvPr>
          <p:cNvSpPr txBox="1"/>
          <p:nvPr/>
        </p:nvSpPr>
        <p:spPr>
          <a:xfrm>
            <a:off x="2480849" y="132382"/>
            <a:ext cx="9945164"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Simulation and Experiment (146atoms)</a:t>
            </a:r>
          </a:p>
        </p:txBody>
      </p:sp>
      <p:pic>
        <p:nvPicPr>
          <p:cNvPr id="12" name="Picture 11">
            <a:extLst>
              <a:ext uri="{FF2B5EF4-FFF2-40B4-BE49-F238E27FC236}">
                <a16:creationId xmlns:a16="http://schemas.microsoft.com/office/drawing/2014/main" id="{5B2CEA52-DB72-7887-59B1-C309DA09FD8A}"/>
              </a:ext>
            </a:extLst>
          </p:cNvPr>
          <p:cNvPicPr>
            <a:picLocks noChangeAspect="1"/>
          </p:cNvPicPr>
          <p:nvPr/>
        </p:nvPicPr>
        <p:blipFill>
          <a:blip r:embed="rId3">
            <a:extLst>
              <a:ext uri="{28A0092B-C50C-407E-A947-70E740481C1C}">
                <a14:useLocalDpi xmlns:a14="http://schemas.microsoft.com/office/drawing/2010/main" val="0"/>
              </a:ext>
            </a:extLst>
          </a:blip>
          <a:srcRect l="7208" t="11651" r="9011" b="1923"/>
          <a:stretch>
            <a:fillRect/>
          </a:stretch>
        </p:blipFill>
        <p:spPr>
          <a:xfrm>
            <a:off x="6864517" y="2254489"/>
            <a:ext cx="6971403" cy="7191492"/>
          </a:xfrm>
          <a:prstGeom prst="rect">
            <a:avLst/>
          </a:prstGeom>
        </p:spPr>
      </p:pic>
      <p:sp>
        <p:nvSpPr>
          <p:cNvPr id="13" name="TextBox 12">
            <a:extLst>
              <a:ext uri="{FF2B5EF4-FFF2-40B4-BE49-F238E27FC236}">
                <a16:creationId xmlns:a16="http://schemas.microsoft.com/office/drawing/2014/main" id="{3653D30A-6C79-35B1-D94B-156AFC8373E1}"/>
              </a:ext>
            </a:extLst>
          </p:cNvPr>
          <p:cNvSpPr txBox="1"/>
          <p:nvPr/>
        </p:nvSpPr>
        <p:spPr>
          <a:xfrm>
            <a:off x="361023" y="1520440"/>
            <a:ext cx="3316028" cy="523220"/>
          </a:xfrm>
          <a:prstGeom prst="rect">
            <a:avLst/>
          </a:prstGeom>
          <a:solidFill>
            <a:srgbClr val="FFC000"/>
          </a:solidFill>
        </p:spPr>
        <p:txBody>
          <a:bodyPr wrap="square" rtlCol="0">
            <a:spAutoFit/>
          </a:bodyPr>
          <a:lstStyle/>
          <a:p>
            <a:r>
              <a:rPr lang="en-US" sz="2800" b="1" dirty="0">
                <a:latin typeface="Arial" panose="020B0604020202020204" pitchFamily="34" charset="0"/>
                <a:cs typeface="Arial" panose="020B0604020202020204" pitchFamily="34" charset="0"/>
              </a:rPr>
              <a:t>Series Expansion</a:t>
            </a:r>
          </a:p>
        </p:txBody>
      </p:sp>
      <mc:AlternateContent xmlns:mc="http://schemas.openxmlformats.org/markup-compatibility/2006" xmlns:a14="http://schemas.microsoft.com/office/drawing/2010/main">
        <mc:Choice Requires="a14">
          <p:sp>
            <p:nvSpPr>
              <p:cNvPr id="14" name="テキスト ボックス 157">
                <a:extLst>
                  <a:ext uri="{FF2B5EF4-FFF2-40B4-BE49-F238E27FC236}">
                    <a16:creationId xmlns:a16="http://schemas.microsoft.com/office/drawing/2014/main" id="{6DBC3FA5-8230-233D-9BFB-6F8DB6E66955}"/>
                  </a:ext>
                </a:extLst>
              </p:cNvPr>
              <p:cNvSpPr txBox="1"/>
              <p:nvPr/>
            </p:nvSpPr>
            <p:spPr>
              <a:xfrm>
                <a:off x="222069" y="2323741"/>
                <a:ext cx="5090056" cy="53296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altLang="ja-JP" sz="2800" b="1" smtClean="0">
                          <a:latin typeface="Cambria Math" panose="02040503050406030204" pitchFamily="18" charset="0"/>
                        </a:rPr>
                        <m:t>(</m:t>
                      </m:r>
                      <m:sSup>
                        <m:sSupPr>
                          <m:ctrlPr>
                            <a:rPr lang="en-US" altLang="ja-JP" sz="2800" b="1" i="1">
                              <a:latin typeface="Cambria Math" panose="02040503050406030204" pitchFamily="18" charset="0"/>
                            </a:rPr>
                          </m:ctrlPr>
                        </m:sSupPr>
                        <m:e>
                          <m:r>
                            <a:rPr lang="en-US" altLang="ja-JP" sz="2800" b="1">
                              <a:latin typeface="Cambria Math" panose="02040503050406030204" pitchFamily="18" charset="0"/>
                            </a:rPr>
                            <m:t>𝐈</m:t>
                          </m:r>
                          <m:r>
                            <a:rPr lang="en-US" altLang="ja-JP" sz="2800" b="1">
                              <a:latin typeface="Cambria Math" panose="02040503050406030204" pitchFamily="18" charset="0"/>
                            </a:rPr>
                            <m:t>−</m:t>
                          </m:r>
                          <m:r>
                            <a:rPr lang="en-US" altLang="ja-JP" sz="2800" b="1" i="0" smtClean="0">
                              <a:latin typeface="Cambria Math" panose="02040503050406030204" pitchFamily="18" charset="0"/>
                            </a:rPr>
                            <m:t>𝐊</m:t>
                          </m:r>
                          <m:r>
                            <a:rPr lang="en-US" altLang="ja-JP" sz="2800" b="1">
                              <a:latin typeface="Cambria Math" panose="02040503050406030204" pitchFamily="18" charset="0"/>
                            </a:rPr>
                            <m:t>)</m:t>
                          </m:r>
                        </m:e>
                        <m:sup>
                          <m:r>
                            <a:rPr lang="en-US" altLang="ja-JP" sz="2800" b="1">
                              <a:latin typeface="Cambria Math" panose="02040503050406030204" pitchFamily="18" charset="0"/>
                            </a:rPr>
                            <m:t>−</m:t>
                          </m:r>
                          <m:r>
                            <a:rPr lang="en-US" altLang="ja-JP" sz="2800" b="1">
                              <a:latin typeface="Cambria Math" panose="02040503050406030204" pitchFamily="18" charset="0"/>
                            </a:rPr>
                            <m:t>𝟏</m:t>
                          </m:r>
                        </m:sup>
                      </m:sSup>
                      <m:r>
                        <a:rPr lang="en-US" altLang="ja-JP" sz="2800" b="1" i="0" smtClean="0">
                          <a:latin typeface="Cambria Math" panose="02040503050406030204" pitchFamily="18" charset="0"/>
                        </a:rPr>
                        <m:t>=</m:t>
                      </m:r>
                      <m:r>
                        <a:rPr lang="en-US" altLang="ja-JP" sz="2800" b="1" i="0" smtClean="0">
                          <a:latin typeface="Cambria Math" panose="02040503050406030204" pitchFamily="18" charset="0"/>
                        </a:rPr>
                        <m:t>𝐈</m:t>
                      </m:r>
                      <m:r>
                        <a:rPr lang="en-US" altLang="ja-JP" sz="2800" b="1" i="0" smtClean="0">
                          <a:latin typeface="Cambria Math" panose="02040503050406030204" pitchFamily="18" charset="0"/>
                        </a:rPr>
                        <m:t>+</m:t>
                      </m:r>
                      <m:sSup>
                        <m:sSupPr>
                          <m:ctrlPr>
                            <a:rPr lang="en-US" altLang="ja-JP" sz="2800" b="1" i="1" smtClean="0">
                              <a:latin typeface="Cambria Math" panose="02040503050406030204" pitchFamily="18" charset="0"/>
                            </a:rPr>
                          </m:ctrlPr>
                        </m:sSupPr>
                        <m:e>
                          <m:r>
                            <a:rPr lang="en-US" altLang="ja-JP" sz="2800" b="1" i="0" smtClean="0">
                              <a:latin typeface="Cambria Math" panose="02040503050406030204" pitchFamily="18" charset="0"/>
                            </a:rPr>
                            <m:t>𝐊</m:t>
                          </m:r>
                          <m:r>
                            <a:rPr lang="en-US" altLang="ja-JP" sz="2800" b="1" i="0" smtClean="0">
                              <a:latin typeface="Cambria Math" panose="02040503050406030204" pitchFamily="18" charset="0"/>
                            </a:rPr>
                            <m:t>+</m:t>
                          </m:r>
                          <m:r>
                            <a:rPr lang="en-US" altLang="ja-JP" sz="2800" b="1" i="0" smtClean="0">
                              <a:latin typeface="Cambria Math" panose="02040503050406030204" pitchFamily="18" charset="0"/>
                            </a:rPr>
                            <m:t>𝐊</m:t>
                          </m:r>
                        </m:e>
                        <m:sup>
                          <m:r>
                            <a:rPr lang="en-US" altLang="ja-JP" sz="2800" b="1" i="1" smtClean="0">
                              <a:latin typeface="Cambria Math" panose="02040503050406030204" pitchFamily="18" charset="0"/>
                            </a:rPr>
                            <m:t>𝟐</m:t>
                          </m:r>
                        </m:sup>
                      </m:sSup>
                      <m:r>
                        <a:rPr lang="en-US" altLang="ja-JP" sz="2800" b="1" i="0" smtClean="0">
                          <a:latin typeface="Cambria Math" panose="02040503050406030204" pitchFamily="18" charset="0"/>
                        </a:rPr>
                        <m:t>+…</m:t>
                      </m:r>
                      <m:sSup>
                        <m:sSupPr>
                          <m:ctrlPr>
                            <a:rPr lang="en-US" altLang="ja-JP" sz="2800" b="1" i="1" smtClean="0">
                              <a:latin typeface="Cambria Math" panose="02040503050406030204" pitchFamily="18" charset="0"/>
                            </a:rPr>
                          </m:ctrlPr>
                        </m:sSupPr>
                        <m:e>
                          <m:r>
                            <a:rPr lang="en-US" altLang="ja-JP" sz="2800" b="1" i="0" smtClean="0">
                              <a:latin typeface="Cambria Math" panose="02040503050406030204" pitchFamily="18" charset="0"/>
                            </a:rPr>
                            <m:t>𝐊</m:t>
                          </m:r>
                        </m:e>
                        <m:sup>
                          <m:r>
                            <a:rPr lang="en-US" altLang="ja-JP" sz="2800" b="1" i="0" smtClean="0">
                              <a:latin typeface="Cambria Math" panose="02040503050406030204" pitchFamily="18" charset="0"/>
                            </a:rPr>
                            <m:t>𝐧</m:t>
                          </m:r>
                        </m:sup>
                      </m:sSup>
                    </m:oMath>
                  </m:oMathPara>
                </a14:m>
                <a:endParaRPr lang="ja-JP" altLang="en-US" sz="2800" dirty="0">
                  <a:latin typeface="Arial" panose="020B0604020202020204" pitchFamily="34" charset="0"/>
                  <a:cs typeface="Arial" panose="020B0604020202020204" pitchFamily="34" charset="0"/>
                </a:endParaRPr>
              </a:p>
            </p:txBody>
          </p:sp>
        </mc:Choice>
        <mc:Fallback xmlns="">
          <p:sp>
            <p:nvSpPr>
              <p:cNvPr id="14" name="テキスト ボックス 157">
                <a:extLst>
                  <a:ext uri="{FF2B5EF4-FFF2-40B4-BE49-F238E27FC236}">
                    <a16:creationId xmlns:a16="http://schemas.microsoft.com/office/drawing/2014/main" id="{74B0B350-03D4-F867-F556-76C6F61597F1}"/>
                  </a:ext>
                </a:extLst>
              </p:cNvPr>
              <p:cNvSpPr txBox="1">
                <a:spLocks noRot="1" noChangeAspect="1" noMove="1" noResize="1" noEditPoints="1" noAdjustHandles="1" noChangeArrowheads="1" noChangeShapeType="1" noTextEdit="1"/>
              </p:cNvSpPr>
              <p:nvPr/>
            </p:nvSpPr>
            <p:spPr>
              <a:xfrm>
                <a:off x="222069" y="2323741"/>
                <a:ext cx="5090056" cy="532966"/>
              </a:xfrm>
              <a:prstGeom prst="rect">
                <a:avLst/>
              </a:prstGeom>
              <a:blipFill>
                <a:blip r:embed="rId4"/>
                <a:stretch>
                  <a:fillRect l="-498" b="-18182"/>
                </a:stretch>
              </a:blipFill>
            </p:spPr>
            <p:txBody>
              <a:bodyPr/>
              <a:lstStyle/>
              <a:p>
                <a:r>
                  <a:rPr lang="en-US">
                    <a:noFill/>
                  </a:rPr>
                  <a:t> </a:t>
                </a:r>
              </a:p>
            </p:txBody>
          </p:sp>
        </mc:Fallback>
      </mc:AlternateContent>
      <p:grpSp>
        <p:nvGrpSpPr>
          <p:cNvPr id="43" name="Group 42">
            <a:extLst>
              <a:ext uri="{FF2B5EF4-FFF2-40B4-BE49-F238E27FC236}">
                <a16:creationId xmlns:a16="http://schemas.microsoft.com/office/drawing/2014/main" id="{B38693B9-D26C-BCBB-1992-A728481247FD}"/>
              </a:ext>
            </a:extLst>
          </p:cNvPr>
          <p:cNvGrpSpPr/>
          <p:nvPr/>
        </p:nvGrpSpPr>
        <p:grpSpPr>
          <a:xfrm>
            <a:off x="685800" y="5008786"/>
            <a:ext cx="5892002" cy="3447827"/>
            <a:chOff x="685800" y="5008786"/>
            <a:chExt cx="5892002" cy="3447827"/>
          </a:xfrm>
        </p:grpSpPr>
        <p:sp>
          <p:nvSpPr>
            <p:cNvPr id="7" name="TextBox 6">
              <a:extLst>
                <a:ext uri="{FF2B5EF4-FFF2-40B4-BE49-F238E27FC236}">
                  <a16:creationId xmlns:a16="http://schemas.microsoft.com/office/drawing/2014/main" id="{4AAB47FE-9A50-0E3C-F429-3F94B57A1C0E}"/>
                </a:ext>
              </a:extLst>
            </p:cNvPr>
            <p:cNvSpPr txBox="1"/>
            <p:nvPr/>
          </p:nvSpPr>
          <p:spPr>
            <a:xfrm>
              <a:off x="2224240" y="7933393"/>
              <a:ext cx="4353562"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Emitter: Ti(2p</a:t>
              </a:r>
              <a:r>
                <a:rPr lang="en-US" sz="2800" baseline="-25000" dirty="0">
                  <a:latin typeface="Arial" panose="020B0604020202020204" pitchFamily="34" charset="0"/>
                  <a:cs typeface="Arial" panose="020B0604020202020204" pitchFamily="34" charset="0"/>
                </a:rPr>
                <a:t>3/2</a:t>
              </a:r>
              <a:r>
                <a:rPr lang="en-US" sz="2800" dirty="0">
                  <a:latin typeface="Arial" panose="020B0604020202020204" pitchFamily="34" charset="0"/>
                  <a:cs typeface="Arial" panose="020B0604020202020204" pitchFamily="34" charset="0"/>
                </a:rPr>
                <a:t>), 1019eV</a:t>
              </a:r>
            </a:p>
          </p:txBody>
        </p:sp>
        <p:sp>
          <p:nvSpPr>
            <p:cNvPr id="21" name="TextBox 20">
              <a:extLst>
                <a:ext uri="{FF2B5EF4-FFF2-40B4-BE49-F238E27FC236}">
                  <a16:creationId xmlns:a16="http://schemas.microsoft.com/office/drawing/2014/main" id="{69651A75-CC9B-7DAE-D038-785377B1654D}"/>
                </a:ext>
              </a:extLst>
            </p:cNvPr>
            <p:cNvSpPr txBox="1"/>
            <p:nvPr/>
          </p:nvSpPr>
          <p:spPr>
            <a:xfrm>
              <a:off x="685800" y="6884582"/>
              <a:ext cx="856316"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TiO</a:t>
              </a:r>
              <a:r>
                <a:rPr lang="en-US" baseline="-25000" dirty="0">
                  <a:latin typeface="Arial" panose="020B0604020202020204" pitchFamily="34" charset="0"/>
                  <a:cs typeface="Arial" panose="020B0604020202020204" pitchFamily="34" charset="0"/>
                </a:rPr>
                <a:t>2</a:t>
              </a:r>
            </a:p>
          </p:txBody>
        </p:sp>
        <p:sp>
          <p:nvSpPr>
            <p:cNvPr id="22" name="TextBox 21">
              <a:extLst>
                <a:ext uri="{FF2B5EF4-FFF2-40B4-BE49-F238E27FC236}">
                  <a16:creationId xmlns:a16="http://schemas.microsoft.com/office/drawing/2014/main" id="{FC728A3C-380F-6A62-91E7-DE5DE845933B}"/>
                </a:ext>
              </a:extLst>
            </p:cNvPr>
            <p:cNvSpPr txBox="1"/>
            <p:nvPr/>
          </p:nvSpPr>
          <p:spPr>
            <a:xfrm>
              <a:off x="685800" y="5114871"/>
              <a:ext cx="856316"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TiO</a:t>
              </a:r>
              <a:r>
                <a:rPr lang="en-US" baseline="-25000" dirty="0">
                  <a:latin typeface="Arial" panose="020B0604020202020204" pitchFamily="34" charset="0"/>
                  <a:cs typeface="Arial" panose="020B0604020202020204" pitchFamily="34" charset="0"/>
                </a:rPr>
                <a:t>2</a:t>
              </a:r>
            </a:p>
          </p:txBody>
        </p:sp>
        <p:sp>
          <p:nvSpPr>
            <p:cNvPr id="23" name="TextBox 22">
              <a:extLst>
                <a:ext uri="{FF2B5EF4-FFF2-40B4-BE49-F238E27FC236}">
                  <a16:creationId xmlns:a16="http://schemas.microsoft.com/office/drawing/2014/main" id="{CB36EF59-558E-1A84-CC05-2F411461746E}"/>
                </a:ext>
              </a:extLst>
            </p:cNvPr>
            <p:cNvSpPr txBox="1"/>
            <p:nvPr/>
          </p:nvSpPr>
          <p:spPr>
            <a:xfrm>
              <a:off x="685800" y="6027022"/>
              <a:ext cx="856316"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TiO</a:t>
              </a:r>
              <a:r>
                <a:rPr lang="en-US" baseline="-25000" dirty="0">
                  <a:latin typeface="Arial" panose="020B0604020202020204" pitchFamily="34" charset="0"/>
                  <a:cs typeface="Arial" panose="020B0604020202020204" pitchFamily="34" charset="0"/>
                </a:rPr>
                <a:t>2</a:t>
              </a:r>
            </a:p>
          </p:txBody>
        </p:sp>
        <p:grpSp>
          <p:nvGrpSpPr>
            <p:cNvPr id="34" name="Group 33">
              <a:extLst>
                <a:ext uri="{FF2B5EF4-FFF2-40B4-BE49-F238E27FC236}">
                  <a16:creationId xmlns:a16="http://schemas.microsoft.com/office/drawing/2014/main" id="{C397B7F4-6A96-50DB-935F-A60AD91103C5}"/>
                </a:ext>
              </a:extLst>
            </p:cNvPr>
            <p:cNvGrpSpPr/>
            <p:nvPr/>
          </p:nvGrpSpPr>
          <p:grpSpPr>
            <a:xfrm>
              <a:off x="1611758" y="5008786"/>
              <a:ext cx="4761589" cy="2873463"/>
              <a:chOff x="913258" y="5008786"/>
              <a:chExt cx="4761589" cy="2873463"/>
            </a:xfrm>
          </p:grpSpPr>
          <p:pic>
            <p:nvPicPr>
              <p:cNvPr id="4" name="Picture 3" descr="A green and red circle design&#10;&#10;AI-generated content may be incorrect.">
                <a:extLst>
                  <a:ext uri="{FF2B5EF4-FFF2-40B4-BE49-F238E27FC236}">
                    <a16:creationId xmlns:a16="http://schemas.microsoft.com/office/drawing/2014/main" id="{DFCFA52A-6EAF-87D8-AF3B-97D48737050F}"/>
                  </a:ext>
                </a:extLst>
              </p:cNvPr>
              <p:cNvPicPr>
                <a:picLocks noChangeAspect="1"/>
              </p:cNvPicPr>
              <p:nvPr/>
            </p:nvPicPr>
            <p:blipFill>
              <a:blip r:embed="rId5">
                <a:extLst>
                  <a:ext uri="{28A0092B-C50C-407E-A947-70E740481C1C}">
                    <a14:useLocalDpi xmlns:a14="http://schemas.microsoft.com/office/drawing/2010/main" val="0"/>
                  </a:ext>
                </a:extLst>
              </a:blip>
              <a:srcRect r="1023"/>
              <a:stretch>
                <a:fillRect/>
              </a:stretch>
            </p:blipFill>
            <p:spPr>
              <a:xfrm>
                <a:off x="1730195" y="5008786"/>
                <a:ext cx="3944652" cy="2873463"/>
              </a:xfrm>
              <a:prstGeom prst="rect">
                <a:avLst/>
              </a:prstGeom>
            </p:spPr>
          </p:pic>
          <p:cxnSp>
            <p:nvCxnSpPr>
              <p:cNvPr id="10" name="Straight Connector 9">
                <a:extLst>
                  <a:ext uri="{FF2B5EF4-FFF2-40B4-BE49-F238E27FC236}">
                    <a16:creationId xmlns:a16="http://schemas.microsoft.com/office/drawing/2014/main" id="{D4E427B6-830A-0F44-B90C-9A32D03A497B}"/>
                  </a:ext>
                </a:extLst>
              </p:cNvPr>
              <p:cNvCxnSpPr>
                <a:cxnSpLocks/>
              </p:cNvCxnSpPr>
              <p:nvPr/>
            </p:nvCxnSpPr>
            <p:spPr>
              <a:xfrm>
                <a:off x="913258" y="7067193"/>
                <a:ext cx="856316" cy="0"/>
              </a:xfrm>
              <a:prstGeom prst="line">
                <a:avLst/>
              </a:prstGeom>
              <a:ln w="38100">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01F7FA16-5939-952A-FDBA-A694F1B5F81C}"/>
                  </a:ext>
                </a:extLst>
              </p:cNvPr>
              <p:cNvCxnSpPr>
                <a:cxnSpLocks/>
              </p:cNvCxnSpPr>
              <p:nvPr/>
            </p:nvCxnSpPr>
            <p:spPr>
              <a:xfrm>
                <a:off x="913258" y="6210300"/>
                <a:ext cx="1436242" cy="0"/>
              </a:xfrm>
              <a:prstGeom prst="line">
                <a:avLst/>
              </a:prstGeom>
              <a:ln w="38100">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5A04183C-76F4-8C32-19D5-322B9AA3D7AE}"/>
                  </a:ext>
                </a:extLst>
              </p:cNvPr>
              <p:cNvCxnSpPr>
                <a:cxnSpLocks/>
              </p:cNvCxnSpPr>
              <p:nvPr/>
            </p:nvCxnSpPr>
            <p:spPr>
              <a:xfrm>
                <a:off x="913258" y="5300886"/>
                <a:ext cx="2505580" cy="0"/>
              </a:xfrm>
              <a:prstGeom prst="line">
                <a:avLst/>
              </a:prstGeom>
              <a:ln w="38100">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71452B5A-C657-9327-C9C8-8BC9E6516EE2}"/>
                  </a:ext>
                </a:extLst>
              </p:cNvPr>
              <p:cNvCxnSpPr>
                <a:cxnSpLocks/>
              </p:cNvCxnSpPr>
              <p:nvPr/>
            </p:nvCxnSpPr>
            <p:spPr>
              <a:xfrm>
                <a:off x="913258" y="5689600"/>
                <a:ext cx="2007378" cy="0"/>
              </a:xfrm>
              <a:prstGeom prst="line">
                <a:avLst/>
              </a:prstGeom>
              <a:ln w="38100">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3C040E1A-28B2-A4C3-706F-1ECFB362E52F}"/>
                  </a:ext>
                </a:extLst>
              </p:cNvPr>
              <p:cNvCxnSpPr>
                <a:cxnSpLocks/>
              </p:cNvCxnSpPr>
              <p:nvPr/>
            </p:nvCxnSpPr>
            <p:spPr>
              <a:xfrm>
                <a:off x="913258" y="6616700"/>
                <a:ext cx="1016389" cy="0"/>
              </a:xfrm>
              <a:prstGeom prst="line">
                <a:avLst/>
              </a:prstGeom>
              <a:ln w="38100">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C342284C-BE3A-1328-E4F8-4249954C6D0A}"/>
                  </a:ext>
                </a:extLst>
              </p:cNvPr>
              <p:cNvCxnSpPr>
                <a:cxnSpLocks/>
              </p:cNvCxnSpPr>
              <p:nvPr/>
            </p:nvCxnSpPr>
            <p:spPr>
              <a:xfrm>
                <a:off x="913258" y="7460893"/>
                <a:ext cx="1029089" cy="0"/>
              </a:xfrm>
              <a:prstGeom prst="line">
                <a:avLst/>
              </a:prstGeom>
              <a:ln w="38100">
                <a:solidFill>
                  <a:schemeClr val="tx1"/>
                </a:solidFill>
                <a:prstDash val="sysDot"/>
              </a:ln>
            </p:spPr>
            <p:style>
              <a:lnRef idx="2">
                <a:schemeClr val="accent1"/>
              </a:lnRef>
              <a:fillRef idx="0">
                <a:schemeClr val="accent1"/>
              </a:fillRef>
              <a:effectRef idx="1">
                <a:schemeClr val="accent1"/>
              </a:effectRef>
              <a:fontRef idx="minor">
                <a:schemeClr val="tx1"/>
              </a:fontRef>
            </p:style>
          </p:cxnSp>
        </p:grpSp>
        <p:sp>
          <p:nvSpPr>
            <p:cNvPr id="35" name="TextBox 34">
              <a:extLst>
                <a:ext uri="{FF2B5EF4-FFF2-40B4-BE49-F238E27FC236}">
                  <a16:creationId xmlns:a16="http://schemas.microsoft.com/office/drawing/2014/main" id="{384C7806-2BFC-EBFD-C7F2-892966E8EACC}"/>
                </a:ext>
              </a:extLst>
            </p:cNvPr>
            <p:cNvSpPr txBox="1"/>
            <p:nvPr/>
          </p:nvSpPr>
          <p:spPr>
            <a:xfrm>
              <a:off x="687708" y="7253530"/>
              <a:ext cx="856316" cy="437812"/>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SrO</a:t>
              </a:r>
              <a:endParaRPr lang="en-US"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01B089C-3B04-A7EE-1869-9CAB27801AFE}"/>
                </a:ext>
              </a:extLst>
            </p:cNvPr>
            <p:cNvSpPr txBox="1"/>
            <p:nvPr/>
          </p:nvSpPr>
          <p:spPr>
            <a:xfrm>
              <a:off x="685800" y="6413880"/>
              <a:ext cx="856316" cy="437812"/>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SrO</a:t>
              </a:r>
              <a:endParaRPr lang="en-US" dirty="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9E31F502-8F61-0613-4E14-39E9CD9B02C0}"/>
                </a:ext>
              </a:extLst>
            </p:cNvPr>
            <p:cNvSpPr txBox="1"/>
            <p:nvPr/>
          </p:nvSpPr>
          <p:spPr>
            <a:xfrm>
              <a:off x="685800" y="5487223"/>
              <a:ext cx="856316" cy="437812"/>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SrO</a:t>
              </a:r>
              <a:endParaRPr lang="en-US" dirty="0">
                <a:latin typeface="Arial" panose="020B0604020202020204" pitchFamily="34" charset="0"/>
                <a:cs typeface="Arial" panose="020B0604020202020204" pitchFamily="34" charset="0"/>
              </a:endParaRPr>
            </a:p>
          </p:txBody>
        </p:sp>
      </p:grpSp>
      <p:pic>
        <p:nvPicPr>
          <p:cNvPr id="8" name="Picture 7">
            <a:extLst>
              <a:ext uri="{FF2B5EF4-FFF2-40B4-BE49-F238E27FC236}">
                <a16:creationId xmlns:a16="http://schemas.microsoft.com/office/drawing/2014/main" id="{C1642F8D-44FE-E50B-31C6-9BD9B2F045AC}"/>
              </a:ext>
            </a:extLst>
          </p:cNvPr>
          <p:cNvPicPr>
            <a:picLocks noChangeAspect="1"/>
          </p:cNvPicPr>
          <p:nvPr/>
        </p:nvPicPr>
        <p:blipFill>
          <a:blip r:embed="rId6">
            <a:extLst>
              <a:ext uri="{28A0092B-C50C-407E-A947-70E740481C1C}">
                <a14:useLocalDpi xmlns:a14="http://schemas.microsoft.com/office/drawing/2010/main" val="0"/>
              </a:ext>
            </a:extLst>
          </a:blip>
          <a:srcRect l="52859" t="12663" r="10923" b="60508"/>
          <a:stretch>
            <a:fillRect/>
          </a:stretch>
        </p:blipFill>
        <p:spPr>
          <a:xfrm>
            <a:off x="10697952" y="2424150"/>
            <a:ext cx="3010237" cy="2229875"/>
          </a:xfrm>
          <a:prstGeom prst="rect">
            <a:avLst/>
          </a:prstGeom>
        </p:spPr>
      </p:pic>
      <p:sp>
        <p:nvSpPr>
          <p:cNvPr id="2" name="楕円 16">
            <a:extLst>
              <a:ext uri="{FF2B5EF4-FFF2-40B4-BE49-F238E27FC236}">
                <a16:creationId xmlns:a16="http://schemas.microsoft.com/office/drawing/2014/main" id="{B822D042-60B5-8552-0717-9C908BDCF088}"/>
              </a:ext>
            </a:extLst>
          </p:cNvPr>
          <p:cNvSpPr/>
          <p:nvPr/>
        </p:nvSpPr>
        <p:spPr>
          <a:xfrm>
            <a:off x="1536686" y="8711486"/>
            <a:ext cx="583266" cy="570181"/>
          </a:xfrm>
          <a:prstGeom prst="ellipse">
            <a:avLst/>
          </a:prstGeom>
          <a:solidFill>
            <a:srgbClr val="40F92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3" name="楕円 17">
            <a:extLst>
              <a:ext uri="{FF2B5EF4-FFF2-40B4-BE49-F238E27FC236}">
                <a16:creationId xmlns:a16="http://schemas.microsoft.com/office/drawing/2014/main" id="{710DB729-66C4-2F62-A582-F37780A4D3B4}"/>
              </a:ext>
            </a:extLst>
          </p:cNvPr>
          <p:cNvSpPr/>
          <p:nvPr/>
        </p:nvSpPr>
        <p:spPr>
          <a:xfrm>
            <a:off x="3413724" y="8739156"/>
            <a:ext cx="526654" cy="514839"/>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6" name="楕円 18">
            <a:extLst>
              <a:ext uri="{FF2B5EF4-FFF2-40B4-BE49-F238E27FC236}">
                <a16:creationId xmlns:a16="http://schemas.microsoft.com/office/drawing/2014/main" id="{6C192104-A08C-2C40-A779-E21E616D107A}"/>
              </a:ext>
            </a:extLst>
          </p:cNvPr>
          <p:cNvSpPr/>
          <p:nvPr/>
        </p:nvSpPr>
        <p:spPr>
          <a:xfrm>
            <a:off x="5324617" y="8830806"/>
            <a:ext cx="339145" cy="331537"/>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16" name="TextBox 15">
            <a:extLst>
              <a:ext uri="{FF2B5EF4-FFF2-40B4-BE49-F238E27FC236}">
                <a16:creationId xmlns:a16="http://schemas.microsoft.com/office/drawing/2014/main" id="{E2D676F2-AD16-D80C-01A7-C0716A2BC62C}"/>
              </a:ext>
            </a:extLst>
          </p:cNvPr>
          <p:cNvSpPr txBox="1"/>
          <p:nvPr/>
        </p:nvSpPr>
        <p:spPr>
          <a:xfrm>
            <a:off x="2068400" y="8765741"/>
            <a:ext cx="875547" cy="461665"/>
          </a:xfrm>
          <a:prstGeom prst="rect">
            <a:avLst/>
          </a:prstGeom>
          <a:noFill/>
        </p:spPr>
        <p:txBody>
          <a:bodyPr wrap="square" rtlCol="0">
            <a:spAutoFit/>
          </a:bodyPr>
          <a:lstStyle/>
          <a:p>
            <a:r>
              <a:rPr kumimoji="1" lang="en-US" altLang="ja-JP" sz="2400" b="1" dirty="0">
                <a:latin typeface="Arial" panose="02080604020202020204" pitchFamily="34" charset="0"/>
                <a:cs typeface="Arial" panose="02080604020202020204" pitchFamily="34" charset="0"/>
              </a:rPr>
              <a:t>: Sr</a:t>
            </a:r>
          </a:p>
        </p:txBody>
      </p:sp>
      <p:sp>
        <p:nvSpPr>
          <p:cNvPr id="17" name="TextBox 16">
            <a:extLst>
              <a:ext uri="{FF2B5EF4-FFF2-40B4-BE49-F238E27FC236}">
                <a16:creationId xmlns:a16="http://schemas.microsoft.com/office/drawing/2014/main" id="{A2F2B8C5-A8A4-4943-F361-AEB93C366634}"/>
              </a:ext>
            </a:extLst>
          </p:cNvPr>
          <p:cNvSpPr txBox="1"/>
          <p:nvPr/>
        </p:nvSpPr>
        <p:spPr>
          <a:xfrm>
            <a:off x="3939839" y="8765741"/>
            <a:ext cx="759462" cy="461665"/>
          </a:xfrm>
          <a:prstGeom prst="rect">
            <a:avLst/>
          </a:prstGeom>
          <a:noFill/>
        </p:spPr>
        <p:txBody>
          <a:bodyPr wrap="square" rtlCol="0">
            <a:spAutoFit/>
          </a:bodyPr>
          <a:lstStyle/>
          <a:p>
            <a:r>
              <a:rPr kumimoji="1" lang="en-US" altLang="ja-JP" sz="2400" b="1" dirty="0">
                <a:latin typeface="Arial" panose="02080604020202020204" pitchFamily="34" charset="0"/>
                <a:cs typeface="Arial" panose="02080604020202020204" pitchFamily="34" charset="0"/>
              </a:rPr>
              <a:t>: Ti</a:t>
            </a:r>
          </a:p>
        </p:txBody>
      </p:sp>
      <p:sp>
        <p:nvSpPr>
          <p:cNvPr id="18" name="TextBox 17">
            <a:extLst>
              <a:ext uri="{FF2B5EF4-FFF2-40B4-BE49-F238E27FC236}">
                <a16:creationId xmlns:a16="http://schemas.microsoft.com/office/drawing/2014/main" id="{77CF316B-3063-8B8F-EAB0-ECA296CC67C7}"/>
              </a:ext>
            </a:extLst>
          </p:cNvPr>
          <p:cNvSpPr txBox="1"/>
          <p:nvPr/>
        </p:nvSpPr>
        <p:spPr>
          <a:xfrm>
            <a:off x="5675970" y="8751856"/>
            <a:ext cx="773902" cy="461665"/>
          </a:xfrm>
          <a:prstGeom prst="rect">
            <a:avLst/>
          </a:prstGeom>
          <a:noFill/>
        </p:spPr>
        <p:txBody>
          <a:bodyPr wrap="square" rtlCol="0">
            <a:spAutoFit/>
          </a:bodyPr>
          <a:lstStyle/>
          <a:p>
            <a:r>
              <a:rPr kumimoji="1" lang="en-US" altLang="ja-JP" sz="2400" b="1" dirty="0">
                <a:latin typeface="Arial" panose="02080604020202020204" pitchFamily="34" charset="0"/>
                <a:cs typeface="Arial" panose="02080604020202020204" pitchFamily="34" charset="0"/>
              </a:rPr>
              <a:t>: O</a:t>
            </a:r>
            <a:endParaRPr kumimoji="1" lang="ja-JP" altLang="en-US" sz="2400" b="1">
              <a:latin typeface="Arial" panose="02080604020202020204" pitchFamily="34" charset="0"/>
              <a:cs typeface="Arial" panose="02080604020202020204" pitchFamily="34" charset="0"/>
            </a:endParaRPr>
          </a:p>
        </p:txBody>
      </p:sp>
    </p:spTree>
    <p:extLst>
      <p:ext uri="{BB962C8B-B14F-4D97-AF65-F5344CB8AC3E}">
        <p14:creationId xmlns:p14="http://schemas.microsoft.com/office/powerpoint/2010/main" val="1109643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6" grpId="0" animBg="1"/>
      <p:bldP spid="16" grpId="0"/>
      <p:bldP spid="17" grpId="0"/>
      <p:bldP spid="18"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C2894F-076D-98C3-A4B4-3A235F7B34D2}"/>
            </a:ext>
          </a:extLst>
        </p:cNvPr>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8C95E76A-E853-279D-70DF-E1093638614D}"/>
              </a:ext>
            </a:extLst>
          </p:cNvPr>
          <p:cNvSpPr txBox="1"/>
          <p:nvPr/>
        </p:nvSpPr>
        <p:spPr>
          <a:xfrm>
            <a:off x="4702889" y="290659"/>
            <a:ext cx="4341404" cy="605294"/>
          </a:xfrm>
          <a:prstGeom prst="rect">
            <a:avLst/>
          </a:prstGeom>
          <a:noFill/>
        </p:spPr>
        <p:txBody>
          <a:bodyPr wrap="square">
            <a:spAutoFit/>
          </a:bodyPr>
          <a:lstStyle/>
          <a:p>
            <a:pPr marL="38100">
              <a:spcBef>
                <a:spcPts val="100"/>
              </a:spcBef>
            </a:pPr>
            <a:r>
              <a:rPr lang="en-US" altLang="ja-JP" sz="5000" b="1" baseline="23000" dirty="0">
                <a:latin typeface="Arial" panose="02080604020202020204" pitchFamily="34" charset="0"/>
                <a:cs typeface="Arial" panose="02080604020202020204" pitchFamily="34" charset="0"/>
              </a:rPr>
              <a:t>Origin of divergence</a:t>
            </a:r>
          </a:p>
        </p:txBody>
      </p:sp>
      <p:pic>
        <p:nvPicPr>
          <p:cNvPr id="5" name="Picture 4" descr="A graph of different colored lines&#10;&#10;AI-generated content may be incorrect.">
            <a:extLst>
              <a:ext uri="{FF2B5EF4-FFF2-40B4-BE49-F238E27FC236}">
                <a16:creationId xmlns:a16="http://schemas.microsoft.com/office/drawing/2014/main" id="{7288ED54-58CD-4321-1888-6B28E6563D14}"/>
              </a:ext>
            </a:extLst>
          </p:cNvPr>
          <p:cNvPicPr>
            <a:picLocks noChangeAspect="1"/>
          </p:cNvPicPr>
          <p:nvPr/>
        </p:nvPicPr>
        <p:blipFill>
          <a:blip r:embed="rId3">
            <a:extLst>
              <a:ext uri="{28A0092B-C50C-407E-A947-70E740481C1C}">
                <a14:useLocalDpi xmlns:a14="http://schemas.microsoft.com/office/drawing/2010/main" val="0"/>
              </a:ext>
            </a:extLst>
          </a:blip>
          <a:srcRect l="7720" t="11581" r="9191" b="2390"/>
          <a:stretch>
            <a:fillRect/>
          </a:stretch>
        </p:blipFill>
        <p:spPr>
          <a:xfrm>
            <a:off x="2935224" y="1335024"/>
            <a:ext cx="8137091" cy="8425013"/>
          </a:xfrm>
          <a:prstGeom prst="rect">
            <a:avLst/>
          </a:prstGeom>
        </p:spPr>
      </p:pic>
      <p:pic>
        <p:nvPicPr>
          <p:cNvPr id="6" name="Picture 5" descr="A graph of different colored lines&#10;&#10;AI-generated content may be incorrect.">
            <a:extLst>
              <a:ext uri="{FF2B5EF4-FFF2-40B4-BE49-F238E27FC236}">
                <a16:creationId xmlns:a16="http://schemas.microsoft.com/office/drawing/2014/main" id="{47DB5A39-19AC-37DE-13B1-6F7B85259D03}"/>
              </a:ext>
            </a:extLst>
          </p:cNvPr>
          <p:cNvPicPr>
            <a:picLocks noChangeAspect="1"/>
          </p:cNvPicPr>
          <p:nvPr/>
        </p:nvPicPr>
        <p:blipFill>
          <a:blip r:embed="rId4">
            <a:extLst>
              <a:ext uri="{28A0092B-C50C-407E-A947-70E740481C1C}">
                <a14:useLocalDpi xmlns:a14="http://schemas.microsoft.com/office/drawing/2010/main" val="0"/>
              </a:ext>
            </a:extLst>
          </a:blip>
          <a:srcRect l="70425" t="12632" r="10131" b="64086"/>
          <a:stretch>
            <a:fillRect/>
          </a:stretch>
        </p:blipFill>
        <p:spPr>
          <a:xfrm>
            <a:off x="7845552" y="1408176"/>
            <a:ext cx="3100613" cy="2240851"/>
          </a:xfrm>
          <a:prstGeom prst="rect">
            <a:avLst/>
          </a:prstGeom>
        </p:spPr>
      </p:pic>
    </p:spTree>
    <p:extLst>
      <p:ext uri="{BB962C8B-B14F-4D97-AF65-F5344CB8AC3E}">
        <p14:creationId xmlns:p14="http://schemas.microsoft.com/office/powerpoint/2010/main" val="420030750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E5EF0-6BD4-C40B-9971-37D1596B29EA}"/>
            </a:ext>
          </a:extLst>
        </p:cNvPr>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B594A67C-9D94-E76A-CBE4-2E5E038AFD82}"/>
              </a:ext>
            </a:extLst>
          </p:cNvPr>
          <p:cNvSpPr txBox="1"/>
          <p:nvPr/>
        </p:nvSpPr>
        <p:spPr>
          <a:xfrm>
            <a:off x="4702889" y="290659"/>
            <a:ext cx="4341404" cy="605294"/>
          </a:xfrm>
          <a:prstGeom prst="rect">
            <a:avLst/>
          </a:prstGeom>
          <a:noFill/>
        </p:spPr>
        <p:txBody>
          <a:bodyPr wrap="square">
            <a:spAutoFit/>
          </a:bodyPr>
          <a:lstStyle/>
          <a:p>
            <a:pPr marL="38100">
              <a:spcBef>
                <a:spcPts val="100"/>
              </a:spcBef>
            </a:pPr>
            <a:r>
              <a:rPr lang="en-US" altLang="ja-JP" sz="5000" b="1" baseline="23000" dirty="0">
                <a:latin typeface="Arial" panose="02080604020202020204" pitchFamily="34" charset="0"/>
                <a:cs typeface="Arial" panose="02080604020202020204" pitchFamily="34" charset="0"/>
              </a:rPr>
              <a:t>Origin of divergence</a:t>
            </a:r>
          </a:p>
        </p:txBody>
      </p:sp>
      <p:pic>
        <p:nvPicPr>
          <p:cNvPr id="3" name="Picture 2" descr="A graph of different colored lines&#10;&#10;AI-generated content may be incorrect.">
            <a:extLst>
              <a:ext uri="{FF2B5EF4-FFF2-40B4-BE49-F238E27FC236}">
                <a16:creationId xmlns:a16="http://schemas.microsoft.com/office/drawing/2014/main" id="{08966BDD-44F2-9C53-BBA7-884A0938F1C6}"/>
              </a:ext>
            </a:extLst>
          </p:cNvPr>
          <p:cNvPicPr>
            <a:picLocks noChangeAspect="1"/>
          </p:cNvPicPr>
          <p:nvPr/>
        </p:nvPicPr>
        <p:blipFill>
          <a:blip r:embed="rId3">
            <a:extLst>
              <a:ext uri="{28A0092B-C50C-407E-A947-70E740481C1C}">
                <a14:useLocalDpi xmlns:a14="http://schemas.microsoft.com/office/drawing/2010/main" val="0"/>
              </a:ext>
            </a:extLst>
          </a:blip>
          <a:srcRect l="7904" t="11581" r="9191" b="2941"/>
          <a:stretch>
            <a:fillRect/>
          </a:stretch>
        </p:blipFill>
        <p:spPr>
          <a:xfrm>
            <a:off x="2935223" y="1331024"/>
            <a:ext cx="8132648" cy="8385048"/>
          </a:xfrm>
          <a:prstGeom prst="rect">
            <a:avLst/>
          </a:prstGeom>
        </p:spPr>
      </p:pic>
      <p:pic>
        <p:nvPicPr>
          <p:cNvPr id="4" name="Picture 3" descr="A graph of different colored lines&#10;&#10;AI-generated content may be incorrect.">
            <a:extLst>
              <a:ext uri="{FF2B5EF4-FFF2-40B4-BE49-F238E27FC236}">
                <a16:creationId xmlns:a16="http://schemas.microsoft.com/office/drawing/2014/main" id="{D0CED2AB-3388-11F9-8FFE-F0F6CA24F035}"/>
              </a:ext>
            </a:extLst>
          </p:cNvPr>
          <p:cNvPicPr>
            <a:picLocks noChangeAspect="1"/>
          </p:cNvPicPr>
          <p:nvPr/>
        </p:nvPicPr>
        <p:blipFill>
          <a:blip r:embed="rId4">
            <a:extLst>
              <a:ext uri="{28A0092B-C50C-407E-A947-70E740481C1C}">
                <a14:useLocalDpi xmlns:a14="http://schemas.microsoft.com/office/drawing/2010/main" val="0"/>
              </a:ext>
            </a:extLst>
          </a:blip>
          <a:srcRect l="70216" t="12553" r="10340" b="60703"/>
          <a:stretch>
            <a:fillRect/>
          </a:stretch>
        </p:blipFill>
        <p:spPr>
          <a:xfrm>
            <a:off x="7802688" y="1400174"/>
            <a:ext cx="3100613" cy="2574042"/>
          </a:xfrm>
          <a:prstGeom prst="rect">
            <a:avLst/>
          </a:prstGeom>
        </p:spPr>
      </p:pic>
    </p:spTree>
    <p:extLst>
      <p:ext uri="{BB962C8B-B14F-4D97-AF65-F5344CB8AC3E}">
        <p14:creationId xmlns:p14="http://schemas.microsoft.com/office/powerpoint/2010/main" val="34977192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880187-7B1E-0ABF-945D-FB8F0DE57630}"/>
            </a:ext>
          </a:extLst>
        </p:cNvPr>
        <p:cNvGrpSpPr/>
        <p:nvPr/>
      </p:nvGrpSpPr>
      <p:grpSpPr>
        <a:xfrm>
          <a:off x="0" y="0"/>
          <a:ext cx="0" cy="0"/>
          <a:chOff x="0" y="0"/>
          <a:chExt cx="0" cy="0"/>
        </a:xfrm>
      </p:grpSpPr>
      <p:pic>
        <p:nvPicPr>
          <p:cNvPr id="19" name="Picture 18" descr="A graph of different colored lines&#10;&#10;AI-generated content may be incorrect.">
            <a:extLst>
              <a:ext uri="{FF2B5EF4-FFF2-40B4-BE49-F238E27FC236}">
                <a16:creationId xmlns:a16="http://schemas.microsoft.com/office/drawing/2014/main" id="{6F47DA6A-68DA-1CD6-614D-4B778AE16ABF}"/>
              </a:ext>
            </a:extLst>
          </p:cNvPr>
          <p:cNvPicPr>
            <a:picLocks noChangeAspect="1"/>
          </p:cNvPicPr>
          <p:nvPr/>
        </p:nvPicPr>
        <p:blipFill>
          <a:blip r:embed="rId3">
            <a:extLst>
              <a:ext uri="{28A0092B-C50C-407E-A947-70E740481C1C}">
                <a14:useLocalDpi xmlns:a14="http://schemas.microsoft.com/office/drawing/2010/main" val="0"/>
              </a:ext>
            </a:extLst>
          </a:blip>
          <a:srcRect l="7537" t="11397" r="9007" b="2574"/>
          <a:stretch>
            <a:fillRect/>
          </a:stretch>
        </p:blipFill>
        <p:spPr>
          <a:xfrm>
            <a:off x="2908808" y="1314463"/>
            <a:ext cx="8173033" cy="8425013"/>
          </a:xfrm>
          <a:prstGeom prst="rect">
            <a:avLst/>
          </a:prstGeom>
        </p:spPr>
      </p:pic>
      <p:sp>
        <p:nvSpPr>
          <p:cNvPr id="11" name="テキスト ボックス 10">
            <a:extLst>
              <a:ext uri="{FF2B5EF4-FFF2-40B4-BE49-F238E27FC236}">
                <a16:creationId xmlns:a16="http://schemas.microsoft.com/office/drawing/2014/main" id="{658D3266-8412-2DDB-F64E-09053AE025D6}"/>
              </a:ext>
            </a:extLst>
          </p:cNvPr>
          <p:cNvSpPr txBox="1"/>
          <p:nvPr/>
        </p:nvSpPr>
        <p:spPr>
          <a:xfrm>
            <a:off x="4702889" y="290659"/>
            <a:ext cx="4341404" cy="605294"/>
          </a:xfrm>
          <a:prstGeom prst="rect">
            <a:avLst/>
          </a:prstGeom>
          <a:noFill/>
        </p:spPr>
        <p:txBody>
          <a:bodyPr wrap="square">
            <a:spAutoFit/>
          </a:bodyPr>
          <a:lstStyle/>
          <a:p>
            <a:pPr marL="38100">
              <a:spcBef>
                <a:spcPts val="100"/>
              </a:spcBef>
            </a:pPr>
            <a:r>
              <a:rPr lang="en-US" altLang="ja-JP" sz="5000" b="1" baseline="23000" dirty="0">
                <a:latin typeface="Arial" panose="02080604020202020204" pitchFamily="34" charset="0"/>
                <a:cs typeface="Arial" panose="02080604020202020204" pitchFamily="34" charset="0"/>
              </a:rPr>
              <a:t>Origin of divergence</a:t>
            </a:r>
          </a:p>
        </p:txBody>
      </p:sp>
      <p:pic>
        <p:nvPicPr>
          <p:cNvPr id="15" name="Picture 14" descr="A graph of different colored lines&#10;&#10;AI-generated content may be incorrect.">
            <a:extLst>
              <a:ext uri="{FF2B5EF4-FFF2-40B4-BE49-F238E27FC236}">
                <a16:creationId xmlns:a16="http://schemas.microsoft.com/office/drawing/2014/main" id="{0E72A575-1784-35FB-8D3C-9A0E14F79F2A}"/>
              </a:ext>
            </a:extLst>
          </p:cNvPr>
          <p:cNvPicPr>
            <a:picLocks noChangeAspect="1"/>
          </p:cNvPicPr>
          <p:nvPr/>
        </p:nvPicPr>
        <p:blipFill>
          <a:blip r:embed="rId4">
            <a:extLst>
              <a:ext uri="{28A0092B-C50C-407E-A947-70E740481C1C}">
                <a14:useLocalDpi xmlns:a14="http://schemas.microsoft.com/office/drawing/2010/main" val="0"/>
              </a:ext>
            </a:extLst>
          </a:blip>
          <a:srcRect l="70221" t="12705" r="10335" b="57233"/>
          <a:stretch>
            <a:fillRect/>
          </a:stretch>
        </p:blipFill>
        <p:spPr>
          <a:xfrm>
            <a:off x="7802560" y="1414461"/>
            <a:ext cx="3089276" cy="2882791"/>
          </a:xfrm>
          <a:prstGeom prst="rect">
            <a:avLst/>
          </a:prstGeom>
        </p:spPr>
      </p:pic>
    </p:spTree>
    <p:extLst>
      <p:ext uri="{BB962C8B-B14F-4D97-AF65-F5344CB8AC3E}">
        <p14:creationId xmlns:p14="http://schemas.microsoft.com/office/powerpoint/2010/main" val="183319839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CC6684-9930-23C4-B484-83F6669E1A5C}"/>
            </a:ext>
          </a:extLst>
        </p:cNvPr>
        <p:cNvGrpSpPr/>
        <p:nvPr/>
      </p:nvGrpSpPr>
      <p:grpSpPr>
        <a:xfrm>
          <a:off x="0" y="0"/>
          <a:ext cx="0" cy="0"/>
          <a:chOff x="0" y="0"/>
          <a:chExt cx="0" cy="0"/>
        </a:xfrm>
      </p:grpSpPr>
      <p:pic>
        <p:nvPicPr>
          <p:cNvPr id="9" name="Picture 8" descr="A graph of different colored lines&#10;&#10;AI-generated content may be incorrect.">
            <a:extLst>
              <a:ext uri="{FF2B5EF4-FFF2-40B4-BE49-F238E27FC236}">
                <a16:creationId xmlns:a16="http://schemas.microsoft.com/office/drawing/2014/main" id="{EE514F40-EAF8-E90B-1466-42A9DD29DA4F}"/>
              </a:ext>
            </a:extLst>
          </p:cNvPr>
          <p:cNvPicPr>
            <a:picLocks noChangeAspect="1"/>
          </p:cNvPicPr>
          <p:nvPr/>
        </p:nvPicPr>
        <p:blipFill>
          <a:blip r:embed="rId3">
            <a:extLst>
              <a:ext uri="{28A0092B-C50C-407E-A947-70E740481C1C}">
                <a14:useLocalDpi xmlns:a14="http://schemas.microsoft.com/office/drawing/2010/main" val="0"/>
              </a:ext>
            </a:extLst>
          </a:blip>
          <a:srcRect l="9559" t="11069" r="9374" b="2741"/>
          <a:stretch>
            <a:fillRect/>
          </a:stretch>
        </p:blipFill>
        <p:spPr>
          <a:xfrm>
            <a:off x="820443" y="1296061"/>
            <a:ext cx="11717446" cy="7519285"/>
          </a:xfrm>
          <a:prstGeom prst="rect">
            <a:avLst/>
          </a:prstGeom>
        </p:spPr>
      </p:pic>
      <p:pic>
        <p:nvPicPr>
          <p:cNvPr id="3" name="Picture 2" descr="A graph of different colored lines&#10;&#10;AI-generated content may be incorrect.">
            <a:extLst>
              <a:ext uri="{FF2B5EF4-FFF2-40B4-BE49-F238E27FC236}">
                <a16:creationId xmlns:a16="http://schemas.microsoft.com/office/drawing/2014/main" id="{D2181032-7764-DE1B-6BB3-31A54C72221F}"/>
              </a:ext>
            </a:extLst>
          </p:cNvPr>
          <p:cNvPicPr>
            <a:picLocks noChangeAspect="1"/>
          </p:cNvPicPr>
          <p:nvPr/>
        </p:nvPicPr>
        <p:blipFill>
          <a:blip r:embed="rId4">
            <a:extLst>
              <a:ext uri="{28A0092B-C50C-407E-A947-70E740481C1C}">
                <a14:useLocalDpi xmlns:a14="http://schemas.microsoft.com/office/drawing/2010/main" val="0"/>
              </a:ext>
            </a:extLst>
          </a:blip>
          <a:srcRect l="53568" t="12587" r="10429" b="57223"/>
          <a:stretch>
            <a:fillRect/>
          </a:stretch>
        </p:blipFill>
        <p:spPr>
          <a:xfrm>
            <a:off x="7832033" y="1446869"/>
            <a:ext cx="4551080" cy="2303496"/>
          </a:xfrm>
          <a:prstGeom prst="rect">
            <a:avLst/>
          </a:prstGeom>
        </p:spPr>
      </p:pic>
      <p:sp>
        <p:nvSpPr>
          <p:cNvPr id="11" name="テキスト ボックス 10">
            <a:extLst>
              <a:ext uri="{FF2B5EF4-FFF2-40B4-BE49-F238E27FC236}">
                <a16:creationId xmlns:a16="http://schemas.microsoft.com/office/drawing/2014/main" id="{6C157413-2958-16C1-C29B-D4709DA7D186}"/>
              </a:ext>
            </a:extLst>
          </p:cNvPr>
          <p:cNvSpPr txBox="1"/>
          <p:nvPr/>
        </p:nvSpPr>
        <p:spPr>
          <a:xfrm>
            <a:off x="4702889" y="290659"/>
            <a:ext cx="4341404" cy="605294"/>
          </a:xfrm>
          <a:prstGeom prst="rect">
            <a:avLst/>
          </a:prstGeom>
          <a:noFill/>
        </p:spPr>
        <p:txBody>
          <a:bodyPr wrap="square">
            <a:spAutoFit/>
          </a:bodyPr>
          <a:lstStyle/>
          <a:p>
            <a:pPr marL="38100">
              <a:spcBef>
                <a:spcPts val="100"/>
              </a:spcBef>
            </a:pPr>
            <a:r>
              <a:rPr lang="en-US" altLang="ja-JP" sz="5000" b="1" baseline="23000" dirty="0">
                <a:latin typeface="Arial" panose="02080604020202020204" pitchFamily="34" charset="0"/>
                <a:cs typeface="Arial" panose="02080604020202020204" pitchFamily="34" charset="0"/>
              </a:rPr>
              <a:t>Origin of divergence</a:t>
            </a:r>
          </a:p>
        </p:txBody>
      </p:sp>
    </p:spTree>
    <p:extLst>
      <p:ext uri="{BB962C8B-B14F-4D97-AF65-F5344CB8AC3E}">
        <p14:creationId xmlns:p14="http://schemas.microsoft.com/office/powerpoint/2010/main" val="18849008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826C9D-C6B5-CADB-8F04-94F861601E6F}"/>
            </a:ext>
          </a:extLst>
        </p:cNvPr>
        <p:cNvGrpSpPr/>
        <p:nvPr/>
      </p:nvGrpSpPr>
      <p:grpSpPr>
        <a:xfrm>
          <a:off x="0" y="0"/>
          <a:ext cx="0" cy="0"/>
          <a:chOff x="0" y="0"/>
          <a:chExt cx="0" cy="0"/>
        </a:xfrm>
      </p:grpSpPr>
      <p:sp>
        <p:nvSpPr>
          <p:cNvPr id="8" name="テキスト ボックス 7">
            <a:extLst>
              <a:ext uri="{FF2B5EF4-FFF2-40B4-BE49-F238E27FC236}">
                <a16:creationId xmlns:a16="http://schemas.microsoft.com/office/drawing/2014/main" id="{C536638C-BB2E-9CC9-A07D-6AD82AFFAA75}"/>
              </a:ext>
            </a:extLst>
          </p:cNvPr>
          <p:cNvSpPr txBox="1"/>
          <p:nvPr/>
        </p:nvSpPr>
        <p:spPr>
          <a:xfrm>
            <a:off x="2973254" y="301752"/>
            <a:ext cx="8618113" cy="707886"/>
          </a:xfrm>
          <a:prstGeom prst="rect">
            <a:avLst/>
          </a:prstGeom>
          <a:noFill/>
        </p:spPr>
        <p:txBody>
          <a:bodyPr wrap="square">
            <a:spAutoFit/>
          </a:bodyPr>
          <a:lstStyle/>
          <a:p>
            <a:pPr marL="38100">
              <a:spcBef>
                <a:spcPts val="100"/>
              </a:spcBef>
            </a:pPr>
            <a:r>
              <a:rPr lang="en-US" altLang="ja-JP" sz="6000" b="1" baseline="23000" dirty="0">
                <a:latin typeface="Arial" panose="02080604020202020204" pitchFamily="34" charset="0"/>
                <a:cs typeface="Arial" panose="02080604020202020204" pitchFamily="34" charset="0"/>
              </a:rPr>
              <a:t>Path Filtering in Series Expansion</a:t>
            </a:r>
          </a:p>
        </p:txBody>
      </p:sp>
      <p:sp>
        <p:nvSpPr>
          <p:cNvPr id="302" name="正方形/長方形 301">
            <a:extLst>
              <a:ext uri="{FF2B5EF4-FFF2-40B4-BE49-F238E27FC236}">
                <a16:creationId xmlns:a16="http://schemas.microsoft.com/office/drawing/2014/main" id="{9853BE73-EDD0-3376-D678-34171C7907E6}"/>
              </a:ext>
            </a:extLst>
          </p:cNvPr>
          <p:cNvSpPr/>
          <p:nvPr/>
        </p:nvSpPr>
        <p:spPr>
          <a:xfrm>
            <a:off x="10034874" y="2417826"/>
            <a:ext cx="3779750" cy="138873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defRPr/>
            </a:pPr>
            <a:r>
              <a:rPr kumimoji="1" lang="en-US" altLang="ja-JP" dirty="0">
                <a:solidFill>
                  <a:prstClr val="black"/>
                </a:solidFill>
                <a:latin typeface="游ゴシック" panose="02110004020202020204"/>
                <a:ea typeface="游ゴシック" panose="020B0400000000000000" pitchFamily="34" charset="-128"/>
              </a:rPr>
              <a:t>      </a:t>
            </a:r>
            <a:r>
              <a:rPr kumimoji="1" lang="en-US" altLang="ja-JP" sz="2800" dirty="0">
                <a:solidFill>
                  <a:prstClr val="black"/>
                </a:solidFill>
                <a:latin typeface="Arial" panose="020B0604020202020204" pitchFamily="34" charset="0"/>
                <a:ea typeface="游ゴシック" panose="020B0400000000000000" pitchFamily="34" charset="-128"/>
                <a:cs typeface="Arial" panose="020B0604020202020204" pitchFamily="34" charset="0"/>
              </a:rPr>
              <a:t>:forward cone</a:t>
            </a:r>
          </a:p>
        </p:txBody>
      </p:sp>
      <p:grpSp>
        <p:nvGrpSpPr>
          <p:cNvPr id="62" name="グループ化 61">
            <a:extLst>
              <a:ext uri="{FF2B5EF4-FFF2-40B4-BE49-F238E27FC236}">
                <a16:creationId xmlns:a16="http://schemas.microsoft.com/office/drawing/2014/main" id="{3A5F459E-480D-B952-FA9F-D58A6DD79FBD}"/>
              </a:ext>
            </a:extLst>
          </p:cNvPr>
          <p:cNvGrpSpPr/>
          <p:nvPr/>
        </p:nvGrpSpPr>
        <p:grpSpPr>
          <a:xfrm rot="5400000">
            <a:off x="10042117" y="2982410"/>
            <a:ext cx="615919" cy="273755"/>
            <a:chOff x="-1884193" y="2488891"/>
            <a:chExt cx="1450613" cy="434063"/>
          </a:xfrm>
        </p:grpSpPr>
        <p:sp>
          <p:nvSpPr>
            <p:cNvPr id="63" name="object 48">
              <a:extLst>
                <a:ext uri="{FF2B5EF4-FFF2-40B4-BE49-F238E27FC236}">
                  <a16:creationId xmlns:a16="http://schemas.microsoft.com/office/drawing/2014/main" id="{BD67E963-516A-8F24-D6FE-D3DD36824DF2}"/>
                </a:ext>
              </a:extLst>
            </p:cNvPr>
            <p:cNvSpPr/>
            <p:nvPr/>
          </p:nvSpPr>
          <p:spPr>
            <a:xfrm>
              <a:off x="-1884193" y="2537508"/>
              <a:ext cx="790676" cy="385446"/>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dirty="0"/>
            </a:p>
          </p:txBody>
        </p:sp>
        <p:sp>
          <p:nvSpPr>
            <p:cNvPr id="64" name="object 55">
              <a:extLst>
                <a:ext uri="{FF2B5EF4-FFF2-40B4-BE49-F238E27FC236}">
                  <a16:creationId xmlns:a16="http://schemas.microsoft.com/office/drawing/2014/main" id="{6ADC475C-48F0-F601-EBB5-B95F09E20F13}"/>
                </a:ext>
              </a:extLst>
            </p:cNvPr>
            <p:cNvSpPr/>
            <p:nvPr/>
          </p:nvSpPr>
          <p:spPr>
            <a:xfrm>
              <a:off x="-1153035" y="2537508"/>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a:p>
          </p:txBody>
        </p:sp>
        <p:sp>
          <p:nvSpPr>
            <p:cNvPr id="65" name="object 57">
              <a:extLst>
                <a:ext uri="{FF2B5EF4-FFF2-40B4-BE49-F238E27FC236}">
                  <a16:creationId xmlns:a16="http://schemas.microsoft.com/office/drawing/2014/main" id="{53DA7ED4-5B85-D9E3-D884-3242B8864B8D}"/>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a:p>
          </p:txBody>
        </p:sp>
      </p:grpSp>
      <p:sp>
        <p:nvSpPr>
          <p:cNvPr id="162" name="TextBox 161">
            <a:extLst>
              <a:ext uri="{FF2B5EF4-FFF2-40B4-BE49-F238E27FC236}">
                <a16:creationId xmlns:a16="http://schemas.microsoft.com/office/drawing/2014/main" id="{E5B6AC3D-7C2A-6865-323A-D1EEF35FC0BD}"/>
              </a:ext>
            </a:extLst>
          </p:cNvPr>
          <p:cNvSpPr txBox="1"/>
          <p:nvPr/>
        </p:nvSpPr>
        <p:spPr>
          <a:xfrm>
            <a:off x="339159" y="1421884"/>
            <a:ext cx="14025890" cy="523220"/>
          </a:xfrm>
          <a:prstGeom prst="rect">
            <a:avLst/>
          </a:prstGeom>
          <a:noFill/>
        </p:spPr>
        <p:txBody>
          <a:bodyPr wrap="square" rtlCol="0">
            <a:spAutoFit/>
          </a:bodyPr>
          <a:lstStyle/>
          <a:p>
            <a:pPr marL="457200" indent="-457200">
              <a:buFont typeface="Arial" panose="020B0604020202020204" pitchFamily="34" charset="0"/>
              <a:buChar char="•"/>
            </a:pPr>
            <a:r>
              <a:rPr lang="en-US" altLang="ja-JP" sz="2800" dirty="0">
                <a:latin typeface="Arial" panose="020B0604020202020204" pitchFamily="34" charset="0"/>
                <a:cs typeface="Arial" panose="020B0604020202020204" pitchFamily="34" charset="0"/>
              </a:rPr>
              <a:t>Forward or Backward Filtering applicable in Series and Renormalized Expansions:</a:t>
            </a:r>
          </a:p>
        </p:txBody>
      </p:sp>
      <p:sp>
        <p:nvSpPr>
          <p:cNvPr id="244" name="TextBox 243">
            <a:extLst>
              <a:ext uri="{FF2B5EF4-FFF2-40B4-BE49-F238E27FC236}">
                <a16:creationId xmlns:a16="http://schemas.microsoft.com/office/drawing/2014/main" id="{8F6CE694-E873-8890-7B36-4836E81C1B7F}"/>
              </a:ext>
            </a:extLst>
          </p:cNvPr>
          <p:cNvSpPr txBox="1"/>
          <p:nvPr/>
        </p:nvSpPr>
        <p:spPr>
          <a:xfrm>
            <a:off x="339159" y="7754832"/>
            <a:ext cx="10147795" cy="954107"/>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Forward filtering reduces the number of paths.</a:t>
            </a:r>
          </a:p>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Forward filtering allows us to increase the scattering order.</a:t>
            </a:r>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F1E60C63-CE9F-8CA4-4827-98FD0DD0A0E6}"/>
                  </a:ext>
                </a:extLst>
              </p:cNvPr>
              <p:cNvSpPr txBox="1"/>
              <p:nvPr/>
            </p:nvSpPr>
            <p:spPr>
              <a:xfrm>
                <a:off x="1849804" y="2742362"/>
                <a:ext cx="665277"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m:rPr>
                              <m:sty m:val="p"/>
                            </m:rPr>
                            <a:rPr lang="en-US" sz="2400" b="0" i="0" smtClean="0">
                              <a:latin typeface="Cambria Math" panose="02040503050406030204" pitchFamily="18" charset="0"/>
                            </a:rPr>
                            <m:t>e</m:t>
                          </m:r>
                        </m:e>
                        <m:sup>
                          <m:r>
                            <a:rPr lang="en-US" sz="2400" b="0" i="0" smtClean="0">
                              <a:latin typeface="Cambria Math" panose="02040503050406030204" pitchFamily="18" charset="0"/>
                            </a:rPr>
                            <m:t>−</m:t>
                          </m:r>
                        </m:sup>
                      </m:sSup>
                    </m:oMath>
                  </m:oMathPara>
                </a14:m>
                <a:endParaRPr lang="en-US" sz="2400" dirty="0"/>
              </a:p>
            </p:txBody>
          </p:sp>
        </mc:Choice>
        <mc:Fallback xmlns="">
          <p:sp>
            <p:nvSpPr>
              <p:cNvPr id="22" name="TextBox 21">
                <a:extLst>
                  <a:ext uri="{FF2B5EF4-FFF2-40B4-BE49-F238E27FC236}">
                    <a16:creationId xmlns:a16="http://schemas.microsoft.com/office/drawing/2014/main" id="{F1E60C63-CE9F-8CA4-4827-98FD0DD0A0E6}"/>
                  </a:ext>
                </a:extLst>
              </p:cNvPr>
              <p:cNvSpPr txBox="1">
                <a:spLocks noRot="1" noChangeAspect="1" noMove="1" noResize="1" noEditPoints="1" noAdjustHandles="1" noChangeArrowheads="1" noChangeShapeType="1" noTextEdit="1"/>
              </p:cNvSpPr>
              <p:nvPr/>
            </p:nvSpPr>
            <p:spPr>
              <a:xfrm>
                <a:off x="1849804" y="2742362"/>
                <a:ext cx="665277" cy="461665"/>
              </a:xfrm>
              <a:prstGeom prst="rect">
                <a:avLst/>
              </a:prstGeom>
              <a:blipFill>
                <a:blip r:embed="rId3"/>
                <a:stretch>
                  <a:fillRect/>
                </a:stretch>
              </a:blipFill>
            </p:spPr>
            <p:txBody>
              <a:bodyPr/>
              <a:lstStyle/>
              <a:p>
                <a:r>
                  <a:rPr lang="en-US">
                    <a:noFill/>
                  </a:rPr>
                  <a:t> </a:t>
                </a:r>
              </a:p>
            </p:txBody>
          </p:sp>
        </mc:Fallback>
      </mc:AlternateContent>
      <p:grpSp>
        <p:nvGrpSpPr>
          <p:cNvPr id="53" name="グループ化 57">
            <a:extLst>
              <a:ext uri="{FF2B5EF4-FFF2-40B4-BE49-F238E27FC236}">
                <a16:creationId xmlns:a16="http://schemas.microsoft.com/office/drawing/2014/main" id="{0D06A73E-4088-CFE7-71BB-C069E07B2368}"/>
              </a:ext>
            </a:extLst>
          </p:cNvPr>
          <p:cNvGrpSpPr/>
          <p:nvPr/>
        </p:nvGrpSpPr>
        <p:grpSpPr>
          <a:xfrm rot="16200000">
            <a:off x="1857772" y="4598169"/>
            <a:ext cx="1559361" cy="697183"/>
            <a:chOff x="-1877005" y="2488891"/>
            <a:chExt cx="1443355" cy="434448"/>
          </a:xfrm>
        </p:grpSpPr>
        <p:sp>
          <p:nvSpPr>
            <p:cNvPr id="54" name="object 48">
              <a:extLst>
                <a:ext uri="{FF2B5EF4-FFF2-40B4-BE49-F238E27FC236}">
                  <a16:creationId xmlns:a16="http://schemas.microsoft.com/office/drawing/2014/main" id="{D707F043-753C-8E9C-C604-04F98E092347}"/>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a:p>
          </p:txBody>
        </p:sp>
        <p:sp>
          <p:nvSpPr>
            <p:cNvPr id="55" name="object 55">
              <a:extLst>
                <a:ext uri="{FF2B5EF4-FFF2-40B4-BE49-F238E27FC236}">
                  <a16:creationId xmlns:a16="http://schemas.microsoft.com/office/drawing/2014/main" id="{E0D32FCE-854D-C96C-3FD3-90D8D21D3282}"/>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dirty="0"/>
            </a:p>
          </p:txBody>
        </p:sp>
        <p:sp>
          <p:nvSpPr>
            <p:cNvPr id="56" name="object 57">
              <a:extLst>
                <a:ext uri="{FF2B5EF4-FFF2-40B4-BE49-F238E27FC236}">
                  <a16:creationId xmlns:a16="http://schemas.microsoft.com/office/drawing/2014/main" id="{B34FD2CD-F4DB-ED8D-2570-C479FA07D1E0}"/>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57" name="グループ化 57">
            <a:extLst>
              <a:ext uri="{FF2B5EF4-FFF2-40B4-BE49-F238E27FC236}">
                <a16:creationId xmlns:a16="http://schemas.microsoft.com/office/drawing/2014/main" id="{38F2FD8F-E940-C872-F0C3-F9B902D96D75}"/>
              </a:ext>
            </a:extLst>
          </p:cNvPr>
          <p:cNvGrpSpPr/>
          <p:nvPr/>
        </p:nvGrpSpPr>
        <p:grpSpPr>
          <a:xfrm rot="16200000">
            <a:off x="3679094" y="4583016"/>
            <a:ext cx="1559361" cy="697183"/>
            <a:chOff x="-1877005" y="2488891"/>
            <a:chExt cx="1443355" cy="434448"/>
          </a:xfrm>
        </p:grpSpPr>
        <p:sp>
          <p:nvSpPr>
            <p:cNvPr id="66" name="object 48">
              <a:extLst>
                <a:ext uri="{FF2B5EF4-FFF2-40B4-BE49-F238E27FC236}">
                  <a16:creationId xmlns:a16="http://schemas.microsoft.com/office/drawing/2014/main" id="{742BF952-5380-3FD2-B085-9384000B3A83}"/>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a:p>
          </p:txBody>
        </p:sp>
        <p:sp>
          <p:nvSpPr>
            <p:cNvPr id="67" name="object 55">
              <a:extLst>
                <a:ext uri="{FF2B5EF4-FFF2-40B4-BE49-F238E27FC236}">
                  <a16:creationId xmlns:a16="http://schemas.microsoft.com/office/drawing/2014/main" id="{3CEB726D-BBCE-775C-39AB-481D7A9EB83A}"/>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dirty="0"/>
            </a:p>
          </p:txBody>
        </p:sp>
        <p:sp>
          <p:nvSpPr>
            <p:cNvPr id="68" name="object 57">
              <a:extLst>
                <a:ext uri="{FF2B5EF4-FFF2-40B4-BE49-F238E27FC236}">
                  <a16:creationId xmlns:a16="http://schemas.microsoft.com/office/drawing/2014/main" id="{FE1A0EA8-C016-379C-95B3-6B4D574338DD}"/>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69" name="グループ化 57">
            <a:extLst>
              <a:ext uri="{FF2B5EF4-FFF2-40B4-BE49-F238E27FC236}">
                <a16:creationId xmlns:a16="http://schemas.microsoft.com/office/drawing/2014/main" id="{0B71FC19-AC2E-DAE6-03C8-F78575195697}"/>
              </a:ext>
            </a:extLst>
          </p:cNvPr>
          <p:cNvGrpSpPr/>
          <p:nvPr/>
        </p:nvGrpSpPr>
        <p:grpSpPr>
          <a:xfrm rot="16200000">
            <a:off x="5500415" y="4569576"/>
            <a:ext cx="1559361" cy="697183"/>
            <a:chOff x="-1877005" y="2488891"/>
            <a:chExt cx="1443355" cy="434448"/>
          </a:xfrm>
        </p:grpSpPr>
        <p:sp>
          <p:nvSpPr>
            <p:cNvPr id="70" name="object 48">
              <a:extLst>
                <a:ext uri="{FF2B5EF4-FFF2-40B4-BE49-F238E27FC236}">
                  <a16:creationId xmlns:a16="http://schemas.microsoft.com/office/drawing/2014/main" id="{3FDF71B2-D478-81F0-3680-505DD3207B5D}"/>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a:p>
          </p:txBody>
        </p:sp>
        <p:sp>
          <p:nvSpPr>
            <p:cNvPr id="71" name="object 55">
              <a:extLst>
                <a:ext uri="{FF2B5EF4-FFF2-40B4-BE49-F238E27FC236}">
                  <a16:creationId xmlns:a16="http://schemas.microsoft.com/office/drawing/2014/main" id="{9F34D679-BA76-35C3-4185-FDA7E30EB792}"/>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dirty="0"/>
            </a:p>
          </p:txBody>
        </p:sp>
        <p:sp>
          <p:nvSpPr>
            <p:cNvPr id="72" name="object 57">
              <a:extLst>
                <a:ext uri="{FF2B5EF4-FFF2-40B4-BE49-F238E27FC236}">
                  <a16:creationId xmlns:a16="http://schemas.microsoft.com/office/drawing/2014/main" id="{E4D01A9C-B1FF-DE4E-2A34-B10EB6170157}"/>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73" name="グループ化 57">
            <a:extLst>
              <a:ext uri="{FF2B5EF4-FFF2-40B4-BE49-F238E27FC236}">
                <a16:creationId xmlns:a16="http://schemas.microsoft.com/office/drawing/2014/main" id="{344849D5-600B-FB2B-4887-D64A2B28E733}"/>
              </a:ext>
            </a:extLst>
          </p:cNvPr>
          <p:cNvGrpSpPr/>
          <p:nvPr/>
        </p:nvGrpSpPr>
        <p:grpSpPr>
          <a:xfrm rot="16200000">
            <a:off x="7351527" y="4598169"/>
            <a:ext cx="1559361" cy="697183"/>
            <a:chOff x="-1877005" y="2488891"/>
            <a:chExt cx="1443355" cy="434448"/>
          </a:xfrm>
        </p:grpSpPr>
        <p:sp>
          <p:nvSpPr>
            <p:cNvPr id="74" name="object 48">
              <a:extLst>
                <a:ext uri="{FF2B5EF4-FFF2-40B4-BE49-F238E27FC236}">
                  <a16:creationId xmlns:a16="http://schemas.microsoft.com/office/drawing/2014/main" id="{09BF8B83-6BA9-3056-408E-167E1BEF00C2}"/>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a:p>
          </p:txBody>
        </p:sp>
        <p:sp>
          <p:nvSpPr>
            <p:cNvPr id="75" name="object 55">
              <a:extLst>
                <a:ext uri="{FF2B5EF4-FFF2-40B4-BE49-F238E27FC236}">
                  <a16:creationId xmlns:a16="http://schemas.microsoft.com/office/drawing/2014/main" id="{8DA0C0FD-F7AB-F551-72B5-2639F1D69950}"/>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dirty="0"/>
            </a:p>
          </p:txBody>
        </p:sp>
        <p:sp>
          <p:nvSpPr>
            <p:cNvPr id="76" name="object 57">
              <a:extLst>
                <a:ext uri="{FF2B5EF4-FFF2-40B4-BE49-F238E27FC236}">
                  <a16:creationId xmlns:a16="http://schemas.microsoft.com/office/drawing/2014/main" id="{98B62D2F-C04F-FBEE-9C87-190AE98EE956}"/>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12" name="グループ化 4">
            <a:extLst>
              <a:ext uri="{FF2B5EF4-FFF2-40B4-BE49-F238E27FC236}">
                <a16:creationId xmlns:a16="http://schemas.microsoft.com/office/drawing/2014/main" id="{B229909E-1BA4-304B-23B7-2E6BFE99B443}"/>
              </a:ext>
            </a:extLst>
          </p:cNvPr>
          <p:cNvGrpSpPr/>
          <p:nvPr/>
        </p:nvGrpSpPr>
        <p:grpSpPr>
          <a:xfrm>
            <a:off x="7991890" y="4452326"/>
            <a:ext cx="942498" cy="993424"/>
            <a:chOff x="4576015" y="3490660"/>
            <a:chExt cx="504057" cy="531293"/>
          </a:xfrm>
        </p:grpSpPr>
        <p:sp>
          <p:nvSpPr>
            <p:cNvPr id="47" name="Ellipse 111">
              <a:extLst>
                <a:ext uri="{FF2B5EF4-FFF2-40B4-BE49-F238E27FC236}">
                  <a16:creationId xmlns:a16="http://schemas.microsoft.com/office/drawing/2014/main" id="{9BAA20D4-00C2-1C90-ECC3-A6595BBAD4DE}"/>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8" name="Ellipse 112">
              <a:extLst>
                <a:ext uri="{FF2B5EF4-FFF2-40B4-BE49-F238E27FC236}">
                  <a16:creationId xmlns:a16="http://schemas.microsoft.com/office/drawing/2014/main" id="{121BDABB-6901-2525-AFC4-9B1D21A7AFE4}"/>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3" name="グループ化 9">
            <a:extLst>
              <a:ext uri="{FF2B5EF4-FFF2-40B4-BE49-F238E27FC236}">
                <a16:creationId xmlns:a16="http://schemas.microsoft.com/office/drawing/2014/main" id="{187DEA9F-9B5C-4C55-C088-BB2F9773C60A}"/>
              </a:ext>
            </a:extLst>
          </p:cNvPr>
          <p:cNvGrpSpPr/>
          <p:nvPr/>
        </p:nvGrpSpPr>
        <p:grpSpPr>
          <a:xfrm>
            <a:off x="2515379" y="4437489"/>
            <a:ext cx="942498" cy="993424"/>
            <a:chOff x="4576015" y="3490660"/>
            <a:chExt cx="504057" cy="531293"/>
          </a:xfrm>
        </p:grpSpPr>
        <p:sp>
          <p:nvSpPr>
            <p:cNvPr id="45" name="Ellipse 111">
              <a:extLst>
                <a:ext uri="{FF2B5EF4-FFF2-40B4-BE49-F238E27FC236}">
                  <a16:creationId xmlns:a16="http://schemas.microsoft.com/office/drawing/2014/main" id="{8EC15285-310F-B761-55D3-9E720FBEC9FE}"/>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6" name="Ellipse 112">
              <a:extLst>
                <a:ext uri="{FF2B5EF4-FFF2-40B4-BE49-F238E27FC236}">
                  <a16:creationId xmlns:a16="http://schemas.microsoft.com/office/drawing/2014/main" id="{12FD205A-F523-64F7-A629-D4D162E1A675}"/>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5" name="グループ化 17">
            <a:extLst>
              <a:ext uri="{FF2B5EF4-FFF2-40B4-BE49-F238E27FC236}">
                <a16:creationId xmlns:a16="http://schemas.microsoft.com/office/drawing/2014/main" id="{04CE0FDE-E92C-41A7-C39A-33F1AE279139}"/>
              </a:ext>
            </a:extLst>
          </p:cNvPr>
          <p:cNvGrpSpPr/>
          <p:nvPr/>
        </p:nvGrpSpPr>
        <p:grpSpPr>
          <a:xfrm>
            <a:off x="6162727" y="4447460"/>
            <a:ext cx="942498" cy="993424"/>
            <a:chOff x="4576015" y="3490660"/>
            <a:chExt cx="504057" cy="531293"/>
          </a:xfrm>
        </p:grpSpPr>
        <p:sp>
          <p:nvSpPr>
            <p:cNvPr id="37" name="Ellipse 111">
              <a:extLst>
                <a:ext uri="{FF2B5EF4-FFF2-40B4-BE49-F238E27FC236}">
                  <a16:creationId xmlns:a16="http://schemas.microsoft.com/office/drawing/2014/main" id="{30AEA594-42FC-103F-C25D-C6875804D35F}"/>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44" name="Ellipse 112">
              <a:extLst>
                <a:ext uri="{FF2B5EF4-FFF2-40B4-BE49-F238E27FC236}">
                  <a16:creationId xmlns:a16="http://schemas.microsoft.com/office/drawing/2014/main" id="{CFC47FFA-574B-35F2-5BF2-BC2CD5469A43}"/>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6" name="グループ化 37">
            <a:extLst>
              <a:ext uri="{FF2B5EF4-FFF2-40B4-BE49-F238E27FC236}">
                <a16:creationId xmlns:a16="http://schemas.microsoft.com/office/drawing/2014/main" id="{AA2CA021-523B-1D9E-0943-15A73F84A41E}"/>
              </a:ext>
            </a:extLst>
          </p:cNvPr>
          <p:cNvGrpSpPr/>
          <p:nvPr/>
        </p:nvGrpSpPr>
        <p:grpSpPr>
          <a:xfrm>
            <a:off x="4337910" y="4446632"/>
            <a:ext cx="942498" cy="993424"/>
            <a:chOff x="4576015" y="3490660"/>
            <a:chExt cx="504057" cy="531293"/>
          </a:xfrm>
        </p:grpSpPr>
        <p:sp>
          <p:nvSpPr>
            <p:cNvPr id="35" name="Ellipse 111">
              <a:extLst>
                <a:ext uri="{FF2B5EF4-FFF2-40B4-BE49-F238E27FC236}">
                  <a16:creationId xmlns:a16="http://schemas.microsoft.com/office/drawing/2014/main" id="{9A47032D-EE45-24BD-FC63-63A6C5CBA670}"/>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6" name="Ellipse 112">
              <a:extLst>
                <a:ext uri="{FF2B5EF4-FFF2-40B4-BE49-F238E27FC236}">
                  <a16:creationId xmlns:a16="http://schemas.microsoft.com/office/drawing/2014/main" id="{BEB7AABF-14D6-DF35-2137-C008D01DAA89}"/>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7" name="グループ化 40">
            <a:extLst>
              <a:ext uri="{FF2B5EF4-FFF2-40B4-BE49-F238E27FC236}">
                <a16:creationId xmlns:a16="http://schemas.microsoft.com/office/drawing/2014/main" id="{C2E45E1A-ADF0-7D57-6E25-45D247256BFF}"/>
              </a:ext>
            </a:extLst>
          </p:cNvPr>
          <p:cNvGrpSpPr/>
          <p:nvPr/>
        </p:nvGrpSpPr>
        <p:grpSpPr>
          <a:xfrm>
            <a:off x="680624" y="4436163"/>
            <a:ext cx="942498" cy="993422"/>
            <a:chOff x="4576015" y="3490661"/>
            <a:chExt cx="504057" cy="531292"/>
          </a:xfrm>
        </p:grpSpPr>
        <p:sp>
          <p:nvSpPr>
            <p:cNvPr id="32" name="Ellipse 111">
              <a:extLst>
                <a:ext uri="{FF2B5EF4-FFF2-40B4-BE49-F238E27FC236}">
                  <a16:creationId xmlns:a16="http://schemas.microsoft.com/office/drawing/2014/main" id="{177DD7E7-1248-CDD2-380F-1B0E603CB0DF}"/>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33" name="Ellipse 112">
              <a:extLst>
                <a:ext uri="{FF2B5EF4-FFF2-40B4-BE49-F238E27FC236}">
                  <a16:creationId xmlns:a16="http://schemas.microsoft.com/office/drawing/2014/main" id="{FD55F8AF-0AE7-31C3-7E61-081CCFDFB0FE}"/>
                </a:ext>
              </a:extLst>
            </p:cNvPr>
            <p:cNvSpPr/>
            <p:nvPr/>
          </p:nvSpPr>
          <p:spPr>
            <a:xfrm>
              <a:off x="4648024" y="3490661"/>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cxnSp>
        <p:nvCxnSpPr>
          <p:cNvPr id="20" name="Straight Arrow Connector 19">
            <a:extLst>
              <a:ext uri="{FF2B5EF4-FFF2-40B4-BE49-F238E27FC236}">
                <a16:creationId xmlns:a16="http://schemas.microsoft.com/office/drawing/2014/main" id="{AEEADF0D-A7AC-F516-D31A-9091039E2889}"/>
              </a:ext>
            </a:extLst>
          </p:cNvPr>
          <p:cNvCxnSpPr>
            <a:cxnSpLocks/>
          </p:cNvCxnSpPr>
          <p:nvPr/>
        </p:nvCxnSpPr>
        <p:spPr>
          <a:xfrm>
            <a:off x="1168046"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2F9E126B-281E-0729-F163-956380C5EFB1}"/>
              </a:ext>
            </a:extLst>
          </p:cNvPr>
          <p:cNvCxnSpPr>
            <a:cxnSpLocks/>
          </p:cNvCxnSpPr>
          <p:nvPr/>
        </p:nvCxnSpPr>
        <p:spPr>
          <a:xfrm>
            <a:off x="2989367"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4BA8F44C-E8EE-77A0-3D90-70E8231768F4}"/>
              </a:ext>
            </a:extLst>
          </p:cNvPr>
          <p:cNvCxnSpPr>
            <a:cxnSpLocks/>
          </p:cNvCxnSpPr>
          <p:nvPr/>
        </p:nvCxnSpPr>
        <p:spPr>
          <a:xfrm flipH="1">
            <a:off x="2289670"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16EC65DE-A00A-E7E0-8E01-7F02A0D42B55}"/>
              </a:ext>
            </a:extLst>
          </p:cNvPr>
          <p:cNvCxnSpPr>
            <a:cxnSpLocks/>
          </p:cNvCxnSpPr>
          <p:nvPr/>
        </p:nvCxnSpPr>
        <p:spPr>
          <a:xfrm>
            <a:off x="4823304"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7494087B-1907-A9F0-BE9D-52E05AB2F8BA}"/>
              </a:ext>
            </a:extLst>
          </p:cNvPr>
          <p:cNvCxnSpPr>
            <a:cxnSpLocks/>
          </p:cNvCxnSpPr>
          <p:nvPr/>
        </p:nvCxnSpPr>
        <p:spPr>
          <a:xfrm flipH="1">
            <a:off x="4123607"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C0ADFEA0-1530-ADDF-21A8-A854CAFEB447}"/>
              </a:ext>
            </a:extLst>
          </p:cNvPr>
          <p:cNvCxnSpPr>
            <a:cxnSpLocks/>
          </p:cNvCxnSpPr>
          <p:nvPr/>
        </p:nvCxnSpPr>
        <p:spPr>
          <a:xfrm>
            <a:off x="6651899"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DDDB0192-EA9C-2DA5-CE76-285CAC14770A}"/>
              </a:ext>
            </a:extLst>
          </p:cNvPr>
          <p:cNvCxnSpPr>
            <a:cxnSpLocks/>
          </p:cNvCxnSpPr>
          <p:nvPr/>
        </p:nvCxnSpPr>
        <p:spPr>
          <a:xfrm flipH="1">
            <a:off x="5951393"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7CA221B0-C437-16DC-AF39-55EA6FA0B4F9}"/>
              </a:ext>
            </a:extLst>
          </p:cNvPr>
          <p:cNvCxnSpPr>
            <a:cxnSpLocks/>
          </p:cNvCxnSpPr>
          <p:nvPr/>
        </p:nvCxnSpPr>
        <p:spPr>
          <a:xfrm>
            <a:off x="8480387"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79A08C50-FBAB-7034-33FB-0628C783D127}"/>
              </a:ext>
            </a:extLst>
          </p:cNvPr>
          <p:cNvCxnSpPr>
            <a:cxnSpLocks/>
          </p:cNvCxnSpPr>
          <p:nvPr/>
        </p:nvCxnSpPr>
        <p:spPr>
          <a:xfrm flipH="1">
            <a:off x="7782616" y="4946761"/>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77" name="正方形/長方形 301">
            <a:extLst>
              <a:ext uri="{FF2B5EF4-FFF2-40B4-BE49-F238E27FC236}">
                <a16:creationId xmlns:a16="http://schemas.microsoft.com/office/drawing/2014/main" id="{9EE7DAF3-D76D-53EE-08D7-8E3136F48CA8}"/>
              </a:ext>
            </a:extLst>
          </p:cNvPr>
          <p:cNvSpPr/>
          <p:nvPr/>
        </p:nvSpPr>
        <p:spPr>
          <a:xfrm>
            <a:off x="10034874" y="4337710"/>
            <a:ext cx="3779750" cy="1388731"/>
          </a:xfrm>
          <a:prstGeom prst="rect">
            <a:avLst/>
          </a:prstGeom>
          <a:ln>
            <a:solidFill>
              <a:schemeClr val="tx2">
                <a:lumMod val="75000"/>
                <a:lumOff val="25000"/>
              </a:schemeClr>
            </a:solidFill>
          </a:ln>
        </p:spPr>
        <p:style>
          <a:lnRef idx="2">
            <a:schemeClr val="dk1"/>
          </a:lnRef>
          <a:fillRef idx="1">
            <a:schemeClr val="lt1"/>
          </a:fillRef>
          <a:effectRef idx="0">
            <a:schemeClr val="dk1"/>
          </a:effectRef>
          <a:fontRef idx="minor">
            <a:schemeClr val="dk1"/>
          </a:fontRef>
        </p:style>
        <p:txBody>
          <a:bodyPr rtlCol="0" anchor="ctr"/>
          <a:lstStyle/>
          <a:p>
            <a:pPr>
              <a:defRPr/>
            </a:pPr>
            <a:r>
              <a:rPr kumimoji="1" lang="en-US" altLang="ja-JP" dirty="0">
                <a:solidFill>
                  <a:prstClr val="black"/>
                </a:solidFill>
                <a:latin typeface="游ゴシック" panose="02110004020202020204"/>
                <a:ea typeface="游ゴシック" panose="020B0400000000000000" pitchFamily="34" charset="-128"/>
              </a:rPr>
              <a:t>      </a:t>
            </a:r>
            <a:r>
              <a:rPr kumimoji="1" lang="en-US" altLang="ja-JP" sz="2800" dirty="0">
                <a:solidFill>
                  <a:prstClr val="black"/>
                </a:solidFill>
                <a:latin typeface="Arial" panose="020B0604020202020204" pitchFamily="34" charset="0"/>
                <a:ea typeface="游ゴシック" panose="020B0400000000000000" pitchFamily="34" charset="-128"/>
                <a:cs typeface="Arial" panose="020B0604020202020204" pitchFamily="34" charset="0"/>
              </a:rPr>
              <a:t>:forward cone</a:t>
            </a:r>
          </a:p>
        </p:txBody>
      </p:sp>
      <p:grpSp>
        <p:nvGrpSpPr>
          <p:cNvPr id="78" name="グループ化 61">
            <a:extLst>
              <a:ext uri="{FF2B5EF4-FFF2-40B4-BE49-F238E27FC236}">
                <a16:creationId xmlns:a16="http://schemas.microsoft.com/office/drawing/2014/main" id="{B7D0582D-F48C-FD90-134E-EB7D53A27CD9}"/>
              </a:ext>
            </a:extLst>
          </p:cNvPr>
          <p:cNvGrpSpPr/>
          <p:nvPr/>
        </p:nvGrpSpPr>
        <p:grpSpPr>
          <a:xfrm rot="16200000">
            <a:off x="10113199" y="4924787"/>
            <a:ext cx="615919" cy="273755"/>
            <a:chOff x="-1884193" y="2488891"/>
            <a:chExt cx="1450613" cy="434063"/>
          </a:xfrm>
        </p:grpSpPr>
        <p:sp>
          <p:nvSpPr>
            <p:cNvPr id="79" name="object 48">
              <a:extLst>
                <a:ext uri="{FF2B5EF4-FFF2-40B4-BE49-F238E27FC236}">
                  <a16:creationId xmlns:a16="http://schemas.microsoft.com/office/drawing/2014/main" id="{F3124197-2DBF-2B80-4F07-87F669E1D6BB}"/>
                </a:ext>
              </a:extLst>
            </p:cNvPr>
            <p:cNvSpPr/>
            <p:nvPr/>
          </p:nvSpPr>
          <p:spPr>
            <a:xfrm>
              <a:off x="-1884193" y="2537508"/>
              <a:ext cx="790676" cy="385446"/>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dirty="0"/>
            </a:p>
          </p:txBody>
        </p:sp>
        <p:sp>
          <p:nvSpPr>
            <p:cNvPr id="80" name="object 55">
              <a:extLst>
                <a:ext uri="{FF2B5EF4-FFF2-40B4-BE49-F238E27FC236}">
                  <a16:creationId xmlns:a16="http://schemas.microsoft.com/office/drawing/2014/main" id="{976BDD53-92E5-7D14-5BB1-134FDB711EBE}"/>
                </a:ext>
              </a:extLst>
            </p:cNvPr>
            <p:cNvSpPr/>
            <p:nvPr/>
          </p:nvSpPr>
          <p:spPr>
            <a:xfrm>
              <a:off x="-1153035" y="2537508"/>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a:p>
          </p:txBody>
        </p:sp>
        <p:sp>
          <p:nvSpPr>
            <p:cNvPr id="81" name="object 57">
              <a:extLst>
                <a:ext uri="{FF2B5EF4-FFF2-40B4-BE49-F238E27FC236}">
                  <a16:creationId xmlns:a16="http://schemas.microsoft.com/office/drawing/2014/main" id="{8F295685-64C5-05C5-DA50-A80ED0E3B6CA}"/>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a:p>
          </p:txBody>
        </p:sp>
      </p:grpSp>
      <p:grpSp>
        <p:nvGrpSpPr>
          <p:cNvPr id="82" name="グループ化 57">
            <a:extLst>
              <a:ext uri="{FF2B5EF4-FFF2-40B4-BE49-F238E27FC236}">
                <a16:creationId xmlns:a16="http://schemas.microsoft.com/office/drawing/2014/main" id="{9185342E-2447-2126-601C-275284517B07}"/>
              </a:ext>
            </a:extLst>
          </p:cNvPr>
          <p:cNvGrpSpPr/>
          <p:nvPr/>
        </p:nvGrpSpPr>
        <p:grpSpPr>
          <a:xfrm rot="5400000">
            <a:off x="6349776" y="2673901"/>
            <a:ext cx="1559361" cy="697183"/>
            <a:chOff x="-1877005" y="2488891"/>
            <a:chExt cx="1443355" cy="434448"/>
          </a:xfrm>
        </p:grpSpPr>
        <p:sp>
          <p:nvSpPr>
            <p:cNvPr id="83" name="object 48">
              <a:extLst>
                <a:ext uri="{FF2B5EF4-FFF2-40B4-BE49-F238E27FC236}">
                  <a16:creationId xmlns:a16="http://schemas.microsoft.com/office/drawing/2014/main" id="{745094C9-1D65-EB18-EDFF-F857D13D461B}"/>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84" name="object 55">
              <a:extLst>
                <a:ext uri="{FF2B5EF4-FFF2-40B4-BE49-F238E27FC236}">
                  <a16:creationId xmlns:a16="http://schemas.microsoft.com/office/drawing/2014/main" id="{D0936F13-26A9-29F4-53B4-68DD7D927E93}"/>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85" name="object 57">
              <a:extLst>
                <a:ext uri="{FF2B5EF4-FFF2-40B4-BE49-F238E27FC236}">
                  <a16:creationId xmlns:a16="http://schemas.microsoft.com/office/drawing/2014/main" id="{8E0B29F5-7064-4BE8-BE2C-5DAC9CFDCA30}"/>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a:p>
          </p:txBody>
        </p:sp>
      </p:grpSp>
      <p:grpSp>
        <p:nvGrpSpPr>
          <p:cNvPr id="86" name="グループ化 57">
            <a:extLst>
              <a:ext uri="{FF2B5EF4-FFF2-40B4-BE49-F238E27FC236}">
                <a16:creationId xmlns:a16="http://schemas.microsoft.com/office/drawing/2014/main" id="{E6936754-9B59-2E5E-CEE2-496C1F6C589F}"/>
              </a:ext>
            </a:extLst>
          </p:cNvPr>
          <p:cNvGrpSpPr/>
          <p:nvPr/>
        </p:nvGrpSpPr>
        <p:grpSpPr>
          <a:xfrm rot="5400000">
            <a:off x="4518798" y="2678285"/>
            <a:ext cx="1559361" cy="697183"/>
            <a:chOff x="-1877005" y="2488891"/>
            <a:chExt cx="1443355" cy="434448"/>
          </a:xfrm>
        </p:grpSpPr>
        <p:sp>
          <p:nvSpPr>
            <p:cNvPr id="87" name="object 48">
              <a:extLst>
                <a:ext uri="{FF2B5EF4-FFF2-40B4-BE49-F238E27FC236}">
                  <a16:creationId xmlns:a16="http://schemas.microsoft.com/office/drawing/2014/main" id="{3133EB74-8BA8-5615-B6E3-6E6593DCFBA6}"/>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88" name="object 55">
              <a:extLst>
                <a:ext uri="{FF2B5EF4-FFF2-40B4-BE49-F238E27FC236}">
                  <a16:creationId xmlns:a16="http://schemas.microsoft.com/office/drawing/2014/main" id="{B89DB7E5-49C7-FAFE-5F7B-C0D3E008C102}"/>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89" name="object 57">
              <a:extLst>
                <a:ext uri="{FF2B5EF4-FFF2-40B4-BE49-F238E27FC236}">
                  <a16:creationId xmlns:a16="http://schemas.microsoft.com/office/drawing/2014/main" id="{458A5475-37B9-21BD-D2FD-6D637FF8E61D}"/>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a:p>
          </p:txBody>
        </p:sp>
      </p:grpSp>
      <p:grpSp>
        <p:nvGrpSpPr>
          <p:cNvPr id="90" name="グループ化 57">
            <a:extLst>
              <a:ext uri="{FF2B5EF4-FFF2-40B4-BE49-F238E27FC236}">
                <a16:creationId xmlns:a16="http://schemas.microsoft.com/office/drawing/2014/main" id="{710726A5-6828-8CD9-A6B3-6222919EB4E8}"/>
              </a:ext>
            </a:extLst>
          </p:cNvPr>
          <p:cNvGrpSpPr/>
          <p:nvPr/>
        </p:nvGrpSpPr>
        <p:grpSpPr>
          <a:xfrm rot="5400000">
            <a:off x="2684801" y="2671679"/>
            <a:ext cx="1559361" cy="697183"/>
            <a:chOff x="-1877005" y="2488891"/>
            <a:chExt cx="1443355" cy="434448"/>
          </a:xfrm>
        </p:grpSpPr>
        <p:sp>
          <p:nvSpPr>
            <p:cNvPr id="91" name="object 48">
              <a:extLst>
                <a:ext uri="{FF2B5EF4-FFF2-40B4-BE49-F238E27FC236}">
                  <a16:creationId xmlns:a16="http://schemas.microsoft.com/office/drawing/2014/main" id="{724A08E5-7B9C-C7FA-1A46-63F49BC3AFF6}"/>
                </a:ext>
              </a:extLst>
            </p:cNvPr>
            <p:cNvSpPr/>
            <p:nvPr/>
          </p:nvSpPr>
          <p:spPr>
            <a:xfrm>
              <a:off x="-1862979" y="2537894"/>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a:p>
          </p:txBody>
        </p:sp>
        <p:sp>
          <p:nvSpPr>
            <p:cNvPr id="92" name="object 55">
              <a:extLst>
                <a:ext uri="{FF2B5EF4-FFF2-40B4-BE49-F238E27FC236}">
                  <a16:creationId xmlns:a16="http://schemas.microsoft.com/office/drawing/2014/main" id="{6AB8EF4C-7A6D-E03B-01EA-7F2584B4E478}"/>
                </a:ext>
              </a:extLst>
            </p:cNvPr>
            <p:cNvSpPr/>
            <p:nvPr/>
          </p:nvSpPr>
          <p:spPr>
            <a:xfrm>
              <a:off x="-1157163" y="2535115"/>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dirty="0"/>
            </a:p>
          </p:txBody>
        </p:sp>
        <p:sp>
          <p:nvSpPr>
            <p:cNvPr id="93" name="object 57">
              <a:extLst>
                <a:ext uri="{FF2B5EF4-FFF2-40B4-BE49-F238E27FC236}">
                  <a16:creationId xmlns:a16="http://schemas.microsoft.com/office/drawing/2014/main" id="{60F263BC-0EA4-456A-8778-B7F2F68DF35E}"/>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a:p>
          </p:txBody>
        </p:sp>
      </p:grpSp>
      <p:grpSp>
        <p:nvGrpSpPr>
          <p:cNvPr id="98" name="グループ化 4">
            <a:extLst>
              <a:ext uri="{FF2B5EF4-FFF2-40B4-BE49-F238E27FC236}">
                <a16:creationId xmlns:a16="http://schemas.microsoft.com/office/drawing/2014/main" id="{31C49D79-2DC2-3999-663C-A99E2E9A9233}"/>
              </a:ext>
            </a:extLst>
          </p:cNvPr>
          <p:cNvGrpSpPr/>
          <p:nvPr/>
        </p:nvGrpSpPr>
        <p:grpSpPr>
          <a:xfrm>
            <a:off x="7992398" y="2517452"/>
            <a:ext cx="942498" cy="993424"/>
            <a:chOff x="4576015" y="3490660"/>
            <a:chExt cx="504057" cy="531293"/>
          </a:xfrm>
        </p:grpSpPr>
        <p:sp>
          <p:nvSpPr>
            <p:cNvPr id="99" name="Ellipse 111">
              <a:extLst>
                <a:ext uri="{FF2B5EF4-FFF2-40B4-BE49-F238E27FC236}">
                  <a16:creationId xmlns:a16="http://schemas.microsoft.com/office/drawing/2014/main" id="{60BB8AA7-75CA-FE37-8E23-EAC0D57CD011}"/>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00" name="Ellipse 112">
              <a:extLst>
                <a:ext uri="{FF2B5EF4-FFF2-40B4-BE49-F238E27FC236}">
                  <a16:creationId xmlns:a16="http://schemas.microsoft.com/office/drawing/2014/main" id="{9FCD67BC-8C6B-6F7B-2C28-B35D2071CD12}"/>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1" name="グループ化 9">
            <a:extLst>
              <a:ext uri="{FF2B5EF4-FFF2-40B4-BE49-F238E27FC236}">
                <a16:creationId xmlns:a16="http://schemas.microsoft.com/office/drawing/2014/main" id="{34CC105F-4408-2727-CDB8-8CFD3E03F3A4}"/>
              </a:ext>
            </a:extLst>
          </p:cNvPr>
          <p:cNvGrpSpPr/>
          <p:nvPr/>
        </p:nvGrpSpPr>
        <p:grpSpPr>
          <a:xfrm>
            <a:off x="2515887" y="2502615"/>
            <a:ext cx="942498" cy="993424"/>
            <a:chOff x="4576015" y="3490660"/>
            <a:chExt cx="504057" cy="531293"/>
          </a:xfrm>
        </p:grpSpPr>
        <p:sp>
          <p:nvSpPr>
            <p:cNvPr id="102" name="Ellipse 111">
              <a:extLst>
                <a:ext uri="{FF2B5EF4-FFF2-40B4-BE49-F238E27FC236}">
                  <a16:creationId xmlns:a16="http://schemas.microsoft.com/office/drawing/2014/main" id="{CEDB0CD0-3E05-73DB-4D9A-279CDACE9733}"/>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03" name="Ellipse 112">
              <a:extLst>
                <a:ext uri="{FF2B5EF4-FFF2-40B4-BE49-F238E27FC236}">
                  <a16:creationId xmlns:a16="http://schemas.microsoft.com/office/drawing/2014/main" id="{C3940A01-E24D-7E9D-A767-EC6DB9EDF3D7}"/>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4" name="グループ化 17">
            <a:extLst>
              <a:ext uri="{FF2B5EF4-FFF2-40B4-BE49-F238E27FC236}">
                <a16:creationId xmlns:a16="http://schemas.microsoft.com/office/drawing/2014/main" id="{18A36737-E2F7-A957-6F30-1EE4D7B6A252}"/>
              </a:ext>
            </a:extLst>
          </p:cNvPr>
          <p:cNvGrpSpPr/>
          <p:nvPr/>
        </p:nvGrpSpPr>
        <p:grpSpPr>
          <a:xfrm>
            <a:off x="6163235" y="2512586"/>
            <a:ext cx="942498" cy="993424"/>
            <a:chOff x="4576015" y="3490660"/>
            <a:chExt cx="504057" cy="531293"/>
          </a:xfrm>
        </p:grpSpPr>
        <p:sp>
          <p:nvSpPr>
            <p:cNvPr id="105" name="Ellipse 111">
              <a:extLst>
                <a:ext uri="{FF2B5EF4-FFF2-40B4-BE49-F238E27FC236}">
                  <a16:creationId xmlns:a16="http://schemas.microsoft.com/office/drawing/2014/main" id="{FC909428-CF58-CA31-A45F-0189DF96D5C9}"/>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06" name="Ellipse 112">
              <a:extLst>
                <a:ext uri="{FF2B5EF4-FFF2-40B4-BE49-F238E27FC236}">
                  <a16:creationId xmlns:a16="http://schemas.microsoft.com/office/drawing/2014/main" id="{D1A40C93-F5E4-F80E-40FB-CF7F85CDFB5C}"/>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7" name="グループ化 37">
            <a:extLst>
              <a:ext uri="{FF2B5EF4-FFF2-40B4-BE49-F238E27FC236}">
                <a16:creationId xmlns:a16="http://schemas.microsoft.com/office/drawing/2014/main" id="{23BC8F5F-A76A-2398-470D-21792FECFC00}"/>
              </a:ext>
            </a:extLst>
          </p:cNvPr>
          <p:cNvGrpSpPr/>
          <p:nvPr/>
        </p:nvGrpSpPr>
        <p:grpSpPr>
          <a:xfrm>
            <a:off x="4338418" y="2511758"/>
            <a:ext cx="942498" cy="993424"/>
            <a:chOff x="4576015" y="3490660"/>
            <a:chExt cx="504057" cy="531293"/>
          </a:xfrm>
        </p:grpSpPr>
        <p:sp>
          <p:nvSpPr>
            <p:cNvPr id="108" name="Ellipse 111">
              <a:extLst>
                <a:ext uri="{FF2B5EF4-FFF2-40B4-BE49-F238E27FC236}">
                  <a16:creationId xmlns:a16="http://schemas.microsoft.com/office/drawing/2014/main" id="{B4E3D971-09E4-3DF7-2C04-1E75AB4C6F50}"/>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09" name="Ellipse 112">
              <a:extLst>
                <a:ext uri="{FF2B5EF4-FFF2-40B4-BE49-F238E27FC236}">
                  <a16:creationId xmlns:a16="http://schemas.microsoft.com/office/drawing/2014/main" id="{0D2FE0FA-264F-CB6D-BCFA-E66E35B8BCA7}"/>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10" name="グループ化 40">
            <a:extLst>
              <a:ext uri="{FF2B5EF4-FFF2-40B4-BE49-F238E27FC236}">
                <a16:creationId xmlns:a16="http://schemas.microsoft.com/office/drawing/2014/main" id="{DE243F3B-12B1-E852-AF39-B7FC1F58C53E}"/>
              </a:ext>
            </a:extLst>
          </p:cNvPr>
          <p:cNvGrpSpPr/>
          <p:nvPr/>
        </p:nvGrpSpPr>
        <p:grpSpPr>
          <a:xfrm>
            <a:off x="681132" y="2501289"/>
            <a:ext cx="942498" cy="993422"/>
            <a:chOff x="4576015" y="3490661"/>
            <a:chExt cx="504057" cy="531292"/>
          </a:xfrm>
        </p:grpSpPr>
        <p:sp>
          <p:nvSpPr>
            <p:cNvPr id="111" name="Ellipse 111">
              <a:extLst>
                <a:ext uri="{FF2B5EF4-FFF2-40B4-BE49-F238E27FC236}">
                  <a16:creationId xmlns:a16="http://schemas.microsoft.com/office/drawing/2014/main" id="{C3B3FD7F-3FC4-34D3-420C-EC9C204B3A68}"/>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12" name="Ellipse 112">
              <a:extLst>
                <a:ext uri="{FF2B5EF4-FFF2-40B4-BE49-F238E27FC236}">
                  <a16:creationId xmlns:a16="http://schemas.microsoft.com/office/drawing/2014/main" id="{46A9DC9E-237E-27ED-400F-3E48FFCC0266}"/>
                </a:ext>
              </a:extLst>
            </p:cNvPr>
            <p:cNvSpPr/>
            <p:nvPr/>
          </p:nvSpPr>
          <p:spPr>
            <a:xfrm>
              <a:off x="4648024" y="3490661"/>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dirty="0"/>
            </a:p>
          </p:txBody>
        </p:sp>
      </p:grpSp>
      <p:cxnSp>
        <p:nvCxnSpPr>
          <p:cNvPr id="113" name="Straight Arrow Connector 112">
            <a:extLst>
              <a:ext uri="{FF2B5EF4-FFF2-40B4-BE49-F238E27FC236}">
                <a16:creationId xmlns:a16="http://schemas.microsoft.com/office/drawing/2014/main" id="{D6F46AF4-49B9-78B7-1999-8E7B723D5613}"/>
              </a:ext>
            </a:extLst>
          </p:cNvPr>
          <p:cNvCxnSpPr>
            <a:cxnSpLocks/>
          </p:cNvCxnSpPr>
          <p:nvPr/>
        </p:nvCxnSpPr>
        <p:spPr>
          <a:xfrm>
            <a:off x="1168554" y="3011887"/>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5" name="Straight Arrow Connector 114">
            <a:extLst>
              <a:ext uri="{FF2B5EF4-FFF2-40B4-BE49-F238E27FC236}">
                <a16:creationId xmlns:a16="http://schemas.microsoft.com/office/drawing/2014/main" id="{E90905C3-1FF4-C1CF-E0A8-7E892B0347B1}"/>
              </a:ext>
            </a:extLst>
          </p:cNvPr>
          <p:cNvCxnSpPr>
            <a:cxnSpLocks/>
          </p:cNvCxnSpPr>
          <p:nvPr/>
        </p:nvCxnSpPr>
        <p:spPr>
          <a:xfrm>
            <a:off x="2989875" y="3011887"/>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6" name="Straight Arrow Connector 115">
            <a:extLst>
              <a:ext uri="{FF2B5EF4-FFF2-40B4-BE49-F238E27FC236}">
                <a16:creationId xmlns:a16="http://schemas.microsoft.com/office/drawing/2014/main" id="{A8562F3E-1E7D-E51E-64D9-49EC44A0DE4F}"/>
              </a:ext>
            </a:extLst>
          </p:cNvPr>
          <p:cNvCxnSpPr>
            <a:cxnSpLocks/>
          </p:cNvCxnSpPr>
          <p:nvPr/>
        </p:nvCxnSpPr>
        <p:spPr>
          <a:xfrm flipH="1">
            <a:off x="2290178" y="3011887"/>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F5AB3F7D-0013-A08E-F67B-D14EBF7C1BFD}"/>
              </a:ext>
            </a:extLst>
          </p:cNvPr>
          <p:cNvCxnSpPr>
            <a:cxnSpLocks/>
          </p:cNvCxnSpPr>
          <p:nvPr/>
        </p:nvCxnSpPr>
        <p:spPr>
          <a:xfrm>
            <a:off x="4823812" y="3011887"/>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8" name="Straight Arrow Connector 117">
            <a:extLst>
              <a:ext uri="{FF2B5EF4-FFF2-40B4-BE49-F238E27FC236}">
                <a16:creationId xmlns:a16="http://schemas.microsoft.com/office/drawing/2014/main" id="{3BC9FB08-B786-8A71-20A4-C2B64398AC6A}"/>
              </a:ext>
            </a:extLst>
          </p:cNvPr>
          <p:cNvCxnSpPr>
            <a:cxnSpLocks/>
          </p:cNvCxnSpPr>
          <p:nvPr/>
        </p:nvCxnSpPr>
        <p:spPr>
          <a:xfrm flipH="1">
            <a:off x="4124115" y="3011887"/>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9" name="Straight Arrow Connector 118">
            <a:extLst>
              <a:ext uri="{FF2B5EF4-FFF2-40B4-BE49-F238E27FC236}">
                <a16:creationId xmlns:a16="http://schemas.microsoft.com/office/drawing/2014/main" id="{78E5D06A-691E-8331-BD3F-EE9EB7E8EF56}"/>
              </a:ext>
            </a:extLst>
          </p:cNvPr>
          <p:cNvCxnSpPr>
            <a:cxnSpLocks/>
          </p:cNvCxnSpPr>
          <p:nvPr/>
        </p:nvCxnSpPr>
        <p:spPr>
          <a:xfrm>
            <a:off x="6652407" y="3011887"/>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69C140FA-F34C-821B-2FBD-37C0CC2E9787}"/>
              </a:ext>
            </a:extLst>
          </p:cNvPr>
          <p:cNvCxnSpPr>
            <a:cxnSpLocks/>
          </p:cNvCxnSpPr>
          <p:nvPr/>
        </p:nvCxnSpPr>
        <p:spPr>
          <a:xfrm flipH="1">
            <a:off x="5951901" y="3011887"/>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1" name="Straight Arrow Connector 120">
            <a:extLst>
              <a:ext uri="{FF2B5EF4-FFF2-40B4-BE49-F238E27FC236}">
                <a16:creationId xmlns:a16="http://schemas.microsoft.com/office/drawing/2014/main" id="{E1FA7D65-533A-8FF9-53F2-FC42E5E6FAEE}"/>
              </a:ext>
            </a:extLst>
          </p:cNvPr>
          <p:cNvCxnSpPr>
            <a:cxnSpLocks/>
          </p:cNvCxnSpPr>
          <p:nvPr/>
        </p:nvCxnSpPr>
        <p:spPr>
          <a:xfrm>
            <a:off x="8480895" y="3011887"/>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2" name="Straight Arrow Connector 121">
            <a:extLst>
              <a:ext uri="{FF2B5EF4-FFF2-40B4-BE49-F238E27FC236}">
                <a16:creationId xmlns:a16="http://schemas.microsoft.com/office/drawing/2014/main" id="{EC73188D-BC12-09E0-F93A-6A8EB27D7110}"/>
              </a:ext>
            </a:extLst>
          </p:cNvPr>
          <p:cNvCxnSpPr>
            <a:cxnSpLocks/>
          </p:cNvCxnSpPr>
          <p:nvPr/>
        </p:nvCxnSpPr>
        <p:spPr>
          <a:xfrm flipH="1">
            <a:off x="7783124" y="3011887"/>
            <a:ext cx="699697"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27" name="TextBox 126">
                <a:extLst>
                  <a:ext uri="{FF2B5EF4-FFF2-40B4-BE49-F238E27FC236}">
                    <a16:creationId xmlns:a16="http://schemas.microsoft.com/office/drawing/2014/main" id="{D5ADE928-33A7-46CA-420F-80D6558BFC0E}"/>
                  </a:ext>
                </a:extLst>
              </p:cNvPr>
              <p:cNvSpPr txBox="1"/>
              <p:nvPr/>
            </p:nvSpPr>
            <p:spPr>
              <a:xfrm>
                <a:off x="1795233" y="4708009"/>
                <a:ext cx="665277"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m:rPr>
                              <m:sty m:val="p"/>
                            </m:rPr>
                            <a:rPr lang="en-US" sz="2400" b="0" i="0" smtClean="0">
                              <a:latin typeface="Cambria Math" panose="02040503050406030204" pitchFamily="18" charset="0"/>
                            </a:rPr>
                            <m:t>e</m:t>
                          </m:r>
                        </m:e>
                        <m:sup>
                          <m:r>
                            <a:rPr lang="en-US" sz="2400" b="0" i="0" smtClean="0">
                              <a:latin typeface="Cambria Math" panose="02040503050406030204" pitchFamily="18" charset="0"/>
                            </a:rPr>
                            <m:t>−</m:t>
                          </m:r>
                        </m:sup>
                      </m:sSup>
                    </m:oMath>
                  </m:oMathPara>
                </a14:m>
                <a:endParaRPr lang="en-US" sz="2400" dirty="0"/>
              </a:p>
            </p:txBody>
          </p:sp>
        </mc:Choice>
        <mc:Fallback xmlns="">
          <p:sp>
            <p:nvSpPr>
              <p:cNvPr id="127" name="TextBox 126">
                <a:extLst>
                  <a:ext uri="{FF2B5EF4-FFF2-40B4-BE49-F238E27FC236}">
                    <a16:creationId xmlns:a16="http://schemas.microsoft.com/office/drawing/2014/main" id="{D5ADE928-33A7-46CA-420F-80D6558BFC0E}"/>
                  </a:ext>
                </a:extLst>
              </p:cNvPr>
              <p:cNvSpPr txBox="1">
                <a:spLocks noRot="1" noChangeAspect="1" noMove="1" noResize="1" noEditPoints="1" noAdjustHandles="1" noChangeArrowheads="1" noChangeShapeType="1" noTextEdit="1"/>
              </p:cNvSpPr>
              <p:nvPr/>
            </p:nvSpPr>
            <p:spPr>
              <a:xfrm>
                <a:off x="1795233" y="4708009"/>
                <a:ext cx="665277" cy="461665"/>
              </a:xfrm>
              <a:prstGeom prst="rect">
                <a:avLst/>
              </a:prstGeom>
              <a:blipFill>
                <a:blip r:embed="rId4"/>
                <a:stretch>
                  <a:fillRect/>
                </a:stretch>
              </a:blipFill>
            </p:spPr>
            <p:txBody>
              <a:bodyPr/>
              <a:lstStyle/>
              <a:p>
                <a:r>
                  <a:rPr lang="en-US">
                    <a:noFill/>
                  </a:rPr>
                  <a:t> </a:t>
                </a:r>
              </a:p>
            </p:txBody>
          </p:sp>
        </mc:Fallback>
      </mc:AlternateContent>
      <p:pic>
        <p:nvPicPr>
          <p:cNvPr id="131" name="Picture 130" descr="A graph with dots and numbers&#10;&#10;AI-generated content may be incorrect.">
            <a:extLst>
              <a:ext uri="{FF2B5EF4-FFF2-40B4-BE49-F238E27FC236}">
                <a16:creationId xmlns:a16="http://schemas.microsoft.com/office/drawing/2014/main" id="{69B96389-C1CB-EFBB-2297-2B88291E46B7}"/>
              </a:ext>
            </a:extLst>
          </p:cNvPr>
          <p:cNvPicPr>
            <a:picLocks noChangeAspect="1"/>
          </p:cNvPicPr>
          <p:nvPr/>
        </p:nvPicPr>
        <p:blipFill>
          <a:blip r:embed="rId5">
            <a:extLst>
              <a:ext uri="{28A0092B-C50C-407E-A947-70E740481C1C}">
                <a14:useLocalDpi xmlns:a14="http://schemas.microsoft.com/office/drawing/2010/main" val="0"/>
              </a:ext>
            </a:extLst>
          </a:blip>
          <a:srcRect l="1156" t="2175" r="450" b="1926"/>
          <a:stretch>
            <a:fillRect/>
          </a:stretch>
        </p:blipFill>
        <p:spPr>
          <a:xfrm>
            <a:off x="7713239" y="3200400"/>
            <a:ext cx="6333992" cy="3858362"/>
          </a:xfrm>
          <a:prstGeom prst="rect">
            <a:avLst/>
          </a:prstGeom>
        </p:spPr>
      </p:pic>
      <p:pic>
        <p:nvPicPr>
          <p:cNvPr id="133" name="Picture 132">
            <a:extLst>
              <a:ext uri="{FF2B5EF4-FFF2-40B4-BE49-F238E27FC236}">
                <a16:creationId xmlns:a16="http://schemas.microsoft.com/office/drawing/2014/main" id="{49200BCB-C075-52CE-FECD-F1E46DEF3E0C}"/>
              </a:ext>
            </a:extLst>
          </p:cNvPr>
          <p:cNvPicPr>
            <a:picLocks noChangeAspect="1"/>
          </p:cNvPicPr>
          <p:nvPr/>
        </p:nvPicPr>
        <p:blipFill>
          <a:blip r:embed="rId6">
            <a:extLst>
              <a:ext uri="{28A0092B-C50C-407E-A947-70E740481C1C}">
                <a14:useLocalDpi xmlns:a14="http://schemas.microsoft.com/office/drawing/2010/main" val="0"/>
              </a:ext>
            </a:extLst>
          </a:blip>
          <a:srcRect l="977" t="1716" r="629" b="2385"/>
          <a:stretch>
            <a:fillRect/>
          </a:stretch>
        </p:blipFill>
        <p:spPr>
          <a:xfrm>
            <a:off x="339159" y="3200069"/>
            <a:ext cx="6333993" cy="3858362"/>
          </a:xfrm>
          <a:prstGeom prst="rect">
            <a:avLst/>
          </a:prstGeom>
        </p:spPr>
      </p:pic>
      <p:sp>
        <p:nvSpPr>
          <p:cNvPr id="134" name="TextBox 133">
            <a:extLst>
              <a:ext uri="{FF2B5EF4-FFF2-40B4-BE49-F238E27FC236}">
                <a16:creationId xmlns:a16="http://schemas.microsoft.com/office/drawing/2014/main" id="{6159EFEE-DC47-8468-D091-FCB186D896E6}"/>
              </a:ext>
            </a:extLst>
          </p:cNvPr>
          <p:cNvSpPr txBox="1"/>
          <p:nvPr/>
        </p:nvSpPr>
        <p:spPr>
          <a:xfrm>
            <a:off x="2266052" y="7056136"/>
            <a:ext cx="2936768"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Forward Filtering</a:t>
            </a:r>
          </a:p>
        </p:txBody>
      </p:sp>
      <p:sp>
        <p:nvSpPr>
          <p:cNvPr id="135" name="TextBox 134">
            <a:extLst>
              <a:ext uri="{FF2B5EF4-FFF2-40B4-BE49-F238E27FC236}">
                <a16:creationId xmlns:a16="http://schemas.microsoft.com/office/drawing/2014/main" id="{63B07955-6C09-8580-BE62-26178621DD89}"/>
              </a:ext>
            </a:extLst>
          </p:cNvPr>
          <p:cNvSpPr txBox="1"/>
          <p:nvPr/>
        </p:nvSpPr>
        <p:spPr>
          <a:xfrm>
            <a:off x="9679864" y="7059168"/>
            <a:ext cx="314863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Backward Filtering</a:t>
            </a:r>
          </a:p>
        </p:txBody>
      </p:sp>
    </p:spTree>
    <p:extLst>
      <p:ext uri="{BB962C8B-B14F-4D97-AF65-F5344CB8AC3E}">
        <p14:creationId xmlns:p14="http://schemas.microsoft.com/office/powerpoint/2010/main" val="3074616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 grpId="0"/>
      <p:bldP spid="134" grpId="0"/>
      <p:bldP spid="135"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301833" y="1516552"/>
            <a:ext cx="13905234" cy="1500105"/>
          </a:xfrm>
        </p:spPr>
        <p:txBody>
          <a:bodyPr>
            <a:normAutofit/>
          </a:bodyPr>
          <a:lstStyle/>
          <a:p>
            <a:r>
              <a:rPr lang="en-US" altLang="ja-JP" dirty="0">
                <a:latin typeface="Arial" panose="020B0604020202020204" pitchFamily="34" charset="0"/>
                <a:cs typeface="Arial" panose="020B0604020202020204" pitchFamily="34" charset="0"/>
              </a:rPr>
              <a:t>Technological importance (</a:t>
            </a:r>
            <a:r>
              <a:rPr lang="en-GB" altLang="ja-JP" dirty="0">
                <a:latin typeface="Arial" panose="020B0604020202020204" pitchFamily="34" charset="0"/>
                <a:cs typeface="Arial" panose="020B0604020202020204" pitchFamily="34" charset="0"/>
              </a:rPr>
              <a:t>Resistance switching, Blue-light emission, Photo-catalysis, 2DEG…</a:t>
            </a:r>
            <a:r>
              <a:rPr lang="en-US" altLang="ja-JP" dirty="0">
                <a:latin typeface="Arial" panose="020B0604020202020204" pitchFamily="34" charset="0"/>
                <a:cs typeface="Arial" panose="020B0604020202020204" pitchFamily="34" charset="0"/>
              </a:rPr>
              <a:t>)</a:t>
            </a:r>
            <a:endParaRPr lang="en-GB" altLang="ja-JP" dirty="0">
              <a:latin typeface="Arial" panose="020B0604020202020204" pitchFamily="34" charset="0"/>
              <a:cs typeface="Arial" panose="020B0604020202020204" pitchFamily="34" charset="0"/>
            </a:endParaRPr>
          </a:p>
          <a:p>
            <a:r>
              <a:rPr lang="en-GB" altLang="ja-JP" dirty="0">
                <a:latin typeface="Arial" panose="020B0604020202020204" pitchFamily="34" charset="0"/>
                <a:cs typeface="Arial" panose="020B0604020202020204" pitchFamily="34" charset="0"/>
              </a:rPr>
              <a:t>Small</a:t>
            </a:r>
            <a:r>
              <a:rPr lang="en-GB" altLang="ja-JP" baseline="0" dirty="0">
                <a:latin typeface="Arial" panose="020B0604020202020204" pitchFamily="34" charset="0"/>
                <a:cs typeface="Arial" panose="020B0604020202020204" pitchFamily="34" charset="0"/>
              </a:rPr>
              <a:t> changes in structure responsible for essential properties in </a:t>
            </a:r>
            <a:r>
              <a:rPr lang="en-GB" altLang="ja-JP" b="1" baseline="0" dirty="0">
                <a:latin typeface="Arial" panose="020B0604020202020204" pitchFamily="34" charset="0"/>
                <a:cs typeface="Arial" panose="020B0604020202020204" pitchFamily="34" charset="0"/>
              </a:rPr>
              <a:t>perovskites</a:t>
            </a:r>
            <a:endParaRPr lang="en-GB" altLang="ja-JP" dirty="0"/>
          </a:p>
          <a:p>
            <a:pPr marL="0" indent="0">
              <a:buNone/>
            </a:pPr>
            <a:endParaRPr lang="en-GB" altLang="ja-JP" dirty="0"/>
          </a:p>
          <a:p>
            <a:pPr marL="0" indent="0">
              <a:buNone/>
            </a:pPr>
            <a:endParaRPr lang="en-GB" altLang="ja-JP" dirty="0"/>
          </a:p>
          <a:p>
            <a:pPr marL="0" indent="0">
              <a:buNone/>
            </a:pPr>
            <a:endParaRPr lang="en-GB" altLang="ja-JP" dirty="0"/>
          </a:p>
          <a:p>
            <a:pPr marL="0" indent="0">
              <a:buNone/>
            </a:pPr>
            <a:endParaRPr lang="en-GB" altLang="ja-JP" sz="3000" dirty="0"/>
          </a:p>
          <a:p>
            <a:pPr marL="0" indent="0">
              <a:buNone/>
            </a:pPr>
            <a:endParaRPr lang="en-GB" altLang="ja-JP" sz="3000" dirty="0"/>
          </a:p>
          <a:p>
            <a:pPr marL="0" indent="0">
              <a:buNone/>
            </a:pPr>
            <a:endParaRPr lang="en-GB" altLang="ja-JP" sz="3000" dirty="0"/>
          </a:p>
          <a:p>
            <a:pPr marL="0" indent="0">
              <a:buNone/>
            </a:pPr>
            <a:endParaRPr lang="en-GB" altLang="ja-JP" sz="3000" dirty="0"/>
          </a:p>
          <a:p>
            <a:endParaRPr lang="en-GB" altLang="ja-JP" sz="3000" dirty="0"/>
          </a:p>
          <a:p>
            <a:endParaRPr lang="en-GB" altLang="ja-JP" sz="3000" dirty="0"/>
          </a:p>
        </p:txBody>
      </p:sp>
      <p:cxnSp>
        <p:nvCxnSpPr>
          <p:cNvPr id="10" name="Connecteur droit avec flèche 352"/>
          <p:cNvCxnSpPr/>
          <p:nvPr/>
        </p:nvCxnSpPr>
        <p:spPr>
          <a:xfrm>
            <a:off x="2400049" y="6906795"/>
            <a:ext cx="1487170" cy="0"/>
          </a:xfrm>
          <a:prstGeom prst="straightConnector1">
            <a:avLst/>
          </a:prstGeom>
          <a:ln w="73025">
            <a:headEnd type="triangle" w="med" len="med"/>
            <a:tailEnd type="triangle" w="med" len="med"/>
          </a:ln>
        </p:spPr>
        <p:style>
          <a:lnRef idx="3">
            <a:schemeClr val="dk1"/>
          </a:lnRef>
          <a:fillRef idx="0">
            <a:schemeClr val="dk1"/>
          </a:fillRef>
          <a:effectRef idx="2">
            <a:schemeClr val="dk1"/>
          </a:effectRef>
          <a:fontRef idx="minor">
            <a:schemeClr val="tx1"/>
          </a:fontRef>
        </p:style>
      </p:cxnSp>
      <p:sp>
        <p:nvSpPr>
          <p:cNvPr id="11" name="ZoneTexte 353"/>
          <p:cNvSpPr txBox="1"/>
          <p:nvPr/>
        </p:nvSpPr>
        <p:spPr>
          <a:xfrm>
            <a:off x="2266673" y="6998041"/>
            <a:ext cx="1795564" cy="523220"/>
          </a:xfrm>
          <a:prstGeom prst="rect">
            <a:avLst/>
          </a:prstGeom>
          <a:noFill/>
        </p:spPr>
        <p:txBody>
          <a:bodyPr wrap="square" rtlCol="0">
            <a:spAutoFit/>
          </a:bodyPr>
          <a:lstStyle/>
          <a:p>
            <a:pPr algn="ctr"/>
            <a:r>
              <a:rPr lang="fr-FR" sz="2800" dirty="0">
                <a:latin typeface="Arial" panose="020B0604020202020204" pitchFamily="34" charset="0"/>
                <a:cs typeface="Arial" panose="020B0604020202020204" pitchFamily="34" charset="0"/>
              </a:rPr>
              <a:t>3,905 Å</a:t>
            </a:r>
          </a:p>
        </p:txBody>
      </p:sp>
      <p:sp>
        <p:nvSpPr>
          <p:cNvPr id="312" name="ZoneTexte 304"/>
          <p:cNvSpPr txBox="1"/>
          <p:nvPr/>
        </p:nvSpPr>
        <p:spPr>
          <a:xfrm>
            <a:off x="6022825" y="3462925"/>
            <a:ext cx="785029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e.g.</a:t>
            </a:r>
            <a:r>
              <a:rPr lang="en-GB" sz="2800" dirty="0">
                <a:latin typeface="Arial" panose="020B0604020202020204" pitchFamily="34" charset="0"/>
                <a:cs typeface="Arial" panose="020B0604020202020204" pitchFamily="34" charset="0"/>
              </a:rPr>
              <a:t> 2-dimensional electron gas formation </a:t>
            </a:r>
          </a:p>
        </p:txBody>
      </p:sp>
      <p:sp>
        <p:nvSpPr>
          <p:cNvPr id="310" name="テキスト ボックス 309"/>
          <p:cNvSpPr txBox="1"/>
          <p:nvPr/>
        </p:nvSpPr>
        <p:spPr>
          <a:xfrm>
            <a:off x="1425521" y="302025"/>
            <a:ext cx="11881073" cy="707886"/>
          </a:xfrm>
          <a:prstGeom prst="rect">
            <a:avLst/>
          </a:prstGeom>
          <a:noFill/>
        </p:spPr>
        <p:txBody>
          <a:bodyPr wrap="square">
            <a:spAutoFit/>
          </a:bodyPr>
          <a:lstStyle/>
          <a:p>
            <a:pPr marL="38100">
              <a:spcBef>
                <a:spcPts val="100"/>
              </a:spcBef>
            </a:pPr>
            <a:r>
              <a:rPr lang="en-US" altLang="ja-JP" sz="6000" b="1" baseline="23000" dirty="0">
                <a:latin typeface="Arial" panose="02080604020202020204" pitchFamily="34" charset="0"/>
                <a:cs typeface="Arial" panose="02080604020202020204" pitchFamily="34" charset="0"/>
              </a:rPr>
              <a:t>Perovskite material: Strontium Titanate (SrTiO3)</a:t>
            </a:r>
          </a:p>
        </p:txBody>
      </p:sp>
      <p:pic>
        <p:nvPicPr>
          <p:cNvPr id="346" name="Picture 345" descr="LaAO_STO_2DEG"/>
          <p:cNvPicPr>
            <a:picLocks noChangeAspect="1"/>
          </p:cNvPicPr>
          <p:nvPr/>
        </p:nvPicPr>
        <p:blipFill>
          <a:blip r:embed="rId3"/>
          <a:srcRect l="5415"/>
          <a:stretch>
            <a:fillRect/>
          </a:stretch>
        </p:blipFill>
        <p:spPr>
          <a:xfrm>
            <a:off x="6022825" y="4218351"/>
            <a:ext cx="6663538" cy="2624328"/>
          </a:xfrm>
          <a:prstGeom prst="rect">
            <a:avLst/>
          </a:prstGeom>
          <a:pattFill prst="pct5">
            <a:fgClr>
              <a:srgbClr val="FCFCFC"/>
            </a:fgClr>
            <a:bgClr>
              <a:srgbClr val="E6E6E6"/>
            </a:bgClr>
          </a:pattFill>
        </p:spPr>
      </p:pic>
      <p:sp>
        <p:nvSpPr>
          <p:cNvPr id="393" name="Text Box 392"/>
          <p:cNvSpPr txBox="1"/>
          <p:nvPr/>
        </p:nvSpPr>
        <p:spPr>
          <a:xfrm>
            <a:off x="6369794" y="9656003"/>
            <a:ext cx="6838206" cy="369332"/>
          </a:xfrm>
          <a:prstGeom prst="rect">
            <a:avLst/>
          </a:prstGeom>
          <a:noFill/>
        </p:spPr>
        <p:txBody>
          <a:bodyPr wrap="square" rtlCol="0">
            <a:spAutoFit/>
          </a:bodyPr>
          <a:lstStyle/>
          <a:p>
            <a:r>
              <a:rPr lang="en-US" sz="1800" dirty="0">
                <a:latin typeface="Arial" panose="020B0604020202020204" pitchFamily="34" charset="0"/>
                <a:cs typeface="Arial" panose="020B0604020202020204" pitchFamily="34" charset="0"/>
              </a:rPr>
              <a:t>[1]   I.V. </a:t>
            </a:r>
            <a:r>
              <a:rPr lang="en-US" sz="1800" dirty="0" err="1">
                <a:latin typeface="Arial" panose="020B0604020202020204" pitchFamily="34" charset="0"/>
                <a:cs typeface="Arial" panose="020B0604020202020204" pitchFamily="34" charset="0"/>
              </a:rPr>
              <a:t>Maznichenko</a:t>
            </a:r>
            <a:r>
              <a:rPr lang="en-US" sz="1800" dirty="0">
                <a:latin typeface="Arial" panose="020B0604020202020204" pitchFamily="34" charset="0"/>
                <a:cs typeface="Arial" panose="020B0604020202020204" pitchFamily="34" charset="0"/>
              </a:rPr>
              <a:t>. </a:t>
            </a:r>
            <a:r>
              <a:rPr lang="en-US" sz="1800" i="1" dirty="0">
                <a:latin typeface="Arial" panose="020B0604020202020204" pitchFamily="34" charset="0"/>
                <a:cs typeface="Arial" panose="020B0604020202020204" pitchFamily="34" charset="0"/>
              </a:rPr>
              <a:t>et al., Phys. Rev. Mater. </a:t>
            </a:r>
            <a:r>
              <a:rPr lang="en-US" sz="1800" b="1" dirty="0">
                <a:latin typeface="Arial" panose="020B0604020202020204" pitchFamily="34" charset="0"/>
                <a:cs typeface="Arial" panose="020B0604020202020204" pitchFamily="34" charset="0"/>
              </a:rPr>
              <a:t>3, </a:t>
            </a:r>
            <a:r>
              <a:rPr lang="en-US" sz="1800" dirty="0">
                <a:latin typeface="Arial" panose="020B0604020202020204" pitchFamily="34" charset="0"/>
                <a:cs typeface="Arial" panose="020B0604020202020204" pitchFamily="34" charset="0"/>
              </a:rPr>
              <a:t>074006 (2019).</a:t>
            </a:r>
          </a:p>
        </p:txBody>
      </p:sp>
      <p:sp>
        <p:nvSpPr>
          <p:cNvPr id="18" name="テキスト ボックス 17">
            <a:extLst>
              <a:ext uri="{FF2B5EF4-FFF2-40B4-BE49-F238E27FC236}">
                <a16:creationId xmlns:a16="http://schemas.microsoft.com/office/drawing/2014/main" id="{245F2B72-EFBE-6F9E-9ECA-A4C2C15D5366}"/>
              </a:ext>
            </a:extLst>
          </p:cNvPr>
          <p:cNvSpPr txBox="1"/>
          <p:nvPr/>
        </p:nvSpPr>
        <p:spPr>
          <a:xfrm>
            <a:off x="301833" y="8024787"/>
            <a:ext cx="9508930" cy="954107"/>
          </a:xfrm>
          <a:prstGeom prst="rect">
            <a:avLst/>
          </a:prstGeom>
          <a:noFill/>
        </p:spPr>
        <p:txBody>
          <a:bodyPr wrap="square" rtlCol="0">
            <a:spAutoFit/>
          </a:bodyPr>
          <a:lstStyle/>
          <a:p>
            <a:pPr marL="457200" indent="-457200">
              <a:buFont typeface="Arial" panose="020B0604020202020204" pitchFamily="34" charset="0"/>
              <a:buChar char="•"/>
            </a:pPr>
            <a:r>
              <a:rPr lang="en-GB" altLang="ja-JP" sz="2800" dirty="0">
                <a:latin typeface="Arial" panose="020B0604020202020204" pitchFamily="34" charset="0"/>
                <a:cs typeface="Arial" panose="020B0604020202020204" pitchFamily="34" charset="0"/>
              </a:rPr>
              <a:t>To understand and/or control these properties, we need:</a:t>
            </a:r>
            <a:r>
              <a:rPr lang="en-GB" altLang="ja-JP" sz="2800" dirty="0"/>
              <a:t> </a:t>
            </a:r>
            <a:endParaRPr lang="en-GB" altLang="ja-JP" sz="2800" dirty="0">
              <a:latin typeface="Arial" panose="020B0604020202020204" pitchFamily="34" charset="0"/>
              <a:cs typeface="Arial" panose="020B0604020202020204" pitchFamily="34" charset="0"/>
            </a:endParaRPr>
          </a:p>
          <a:p>
            <a:r>
              <a:rPr lang="en-GB" altLang="ja-JP" sz="2800" dirty="0">
                <a:latin typeface="Arial" panose="020B0604020202020204" pitchFamily="34" charset="0"/>
                <a:cs typeface="Arial" panose="020B0604020202020204" pitchFamily="34" charset="0"/>
              </a:rPr>
              <a:t>✓ Surface sensitivity</a:t>
            </a:r>
            <a:endParaRPr kumimoji="1" lang="ja-JP" altLang="en-US" sz="2800" dirty="0">
              <a:latin typeface="Arial" panose="020B0604020202020204" pitchFamily="34" charset="0"/>
              <a:cs typeface="Arial" panose="020B0604020202020204" pitchFamily="34" charset="0"/>
            </a:endParaRPr>
          </a:p>
        </p:txBody>
      </p:sp>
      <p:grpSp>
        <p:nvGrpSpPr>
          <p:cNvPr id="8" name="Group 7">
            <a:extLst>
              <a:ext uri="{FF2B5EF4-FFF2-40B4-BE49-F238E27FC236}">
                <a16:creationId xmlns:a16="http://schemas.microsoft.com/office/drawing/2014/main" id="{E07E8328-6090-A096-E6E0-A3B13BA4BFC1}"/>
              </a:ext>
            </a:extLst>
          </p:cNvPr>
          <p:cNvGrpSpPr/>
          <p:nvPr/>
        </p:nvGrpSpPr>
        <p:grpSpPr>
          <a:xfrm>
            <a:off x="2073654" y="4250470"/>
            <a:ext cx="2582228" cy="2572622"/>
            <a:chOff x="10961629" y="1340851"/>
            <a:chExt cx="2788357" cy="2777984"/>
          </a:xfrm>
        </p:grpSpPr>
        <p:grpSp>
          <p:nvGrpSpPr>
            <p:cNvPr id="315" name="Group 314"/>
            <p:cNvGrpSpPr/>
            <p:nvPr/>
          </p:nvGrpSpPr>
          <p:grpSpPr>
            <a:xfrm>
              <a:off x="10961629" y="1340851"/>
              <a:ext cx="2788357" cy="2777984"/>
              <a:chOff x="14834" y="6195"/>
              <a:chExt cx="3871" cy="3889"/>
            </a:xfrm>
          </p:grpSpPr>
          <p:sp>
            <p:nvSpPr>
              <p:cNvPr id="316" name="Ellipse 350"/>
              <p:cNvSpPr/>
              <p:nvPr/>
            </p:nvSpPr>
            <p:spPr>
              <a:xfrm>
                <a:off x="16886" y="7678"/>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17" name="Connecteur droit 354"/>
              <p:cNvCxnSpPr>
                <a:endCxn id="318" idx="4"/>
              </p:cNvCxnSpPr>
              <p:nvPr/>
            </p:nvCxnSpPr>
            <p:spPr>
              <a:xfrm flipV="1">
                <a:off x="15991" y="7140"/>
                <a:ext cx="0" cy="1732"/>
              </a:xfrm>
              <a:prstGeom prst="line">
                <a:avLst/>
              </a:prstGeom>
              <a:ln w="31750"/>
            </p:spPr>
            <p:style>
              <a:lnRef idx="1">
                <a:schemeClr val="dk1"/>
              </a:lnRef>
              <a:fillRef idx="0">
                <a:schemeClr val="dk1"/>
              </a:fillRef>
              <a:effectRef idx="0">
                <a:schemeClr val="dk1"/>
              </a:effectRef>
              <a:fontRef idx="minor">
                <a:schemeClr val="tx1"/>
              </a:fontRef>
            </p:style>
          </p:cxnSp>
          <p:sp>
            <p:nvSpPr>
              <p:cNvPr id="318" name="Ellipse 355"/>
              <p:cNvSpPr/>
              <p:nvPr/>
            </p:nvSpPr>
            <p:spPr>
              <a:xfrm>
                <a:off x="15519" y="619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9" name="Ellipse 356"/>
              <p:cNvSpPr/>
              <p:nvPr/>
            </p:nvSpPr>
            <p:spPr>
              <a:xfrm>
                <a:off x="17760" y="619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0" name="Ellipse 357"/>
              <p:cNvSpPr/>
              <p:nvPr/>
            </p:nvSpPr>
            <p:spPr>
              <a:xfrm>
                <a:off x="15519" y="859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1" name="Ellipse 358"/>
              <p:cNvSpPr/>
              <p:nvPr/>
            </p:nvSpPr>
            <p:spPr>
              <a:xfrm>
                <a:off x="17760" y="859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22" name="Connecteur droit 359"/>
              <p:cNvCxnSpPr/>
              <p:nvPr/>
            </p:nvCxnSpPr>
            <p:spPr>
              <a:xfrm flipV="1">
                <a:off x="15297" y="6818"/>
                <a:ext cx="493" cy="403"/>
              </a:xfrm>
              <a:prstGeom prst="line">
                <a:avLst/>
              </a:prstGeom>
              <a:ln w="31750"/>
            </p:spPr>
            <p:style>
              <a:lnRef idx="1">
                <a:schemeClr val="dk1"/>
              </a:lnRef>
              <a:fillRef idx="0">
                <a:schemeClr val="dk1"/>
              </a:fillRef>
              <a:effectRef idx="0">
                <a:schemeClr val="dk1"/>
              </a:effectRef>
              <a:fontRef idx="minor">
                <a:schemeClr val="tx1"/>
              </a:fontRef>
            </p:style>
          </p:cxnSp>
          <p:sp>
            <p:nvSpPr>
              <p:cNvPr id="323" name="Ellipse 360"/>
              <p:cNvSpPr/>
              <p:nvPr/>
            </p:nvSpPr>
            <p:spPr>
              <a:xfrm>
                <a:off x="14834" y="673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24" name="Connecteur droit 361"/>
              <p:cNvCxnSpPr>
                <a:stCxn id="318" idx="6"/>
                <a:endCxn id="319" idx="2"/>
              </p:cNvCxnSpPr>
              <p:nvPr/>
            </p:nvCxnSpPr>
            <p:spPr>
              <a:xfrm>
                <a:off x="16464" y="6667"/>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25" name="Connecteur droit 362"/>
              <p:cNvCxnSpPr/>
              <p:nvPr/>
            </p:nvCxnSpPr>
            <p:spPr>
              <a:xfrm flipV="1">
                <a:off x="17513" y="6846"/>
                <a:ext cx="493" cy="403"/>
              </a:xfrm>
              <a:prstGeom prst="line">
                <a:avLst/>
              </a:prstGeom>
              <a:ln w="31750"/>
            </p:spPr>
            <p:style>
              <a:lnRef idx="1">
                <a:schemeClr val="dk1"/>
              </a:lnRef>
              <a:fillRef idx="0">
                <a:schemeClr val="dk1"/>
              </a:fillRef>
              <a:effectRef idx="0">
                <a:schemeClr val="dk1"/>
              </a:effectRef>
              <a:fontRef idx="minor">
                <a:schemeClr val="tx1"/>
              </a:fontRef>
            </p:style>
          </p:cxnSp>
          <p:cxnSp>
            <p:nvCxnSpPr>
              <p:cNvPr id="326" name="Connecteur droit 363"/>
              <p:cNvCxnSpPr/>
              <p:nvPr/>
            </p:nvCxnSpPr>
            <p:spPr>
              <a:xfrm>
                <a:off x="15790" y="9612"/>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27" name="Connecteur droit 364"/>
              <p:cNvCxnSpPr/>
              <p:nvPr/>
            </p:nvCxnSpPr>
            <p:spPr>
              <a:xfrm>
                <a:off x="16464" y="9066"/>
                <a:ext cx="1296"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28" name="Connecteur droit 365"/>
              <p:cNvCxnSpPr/>
              <p:nvPr/>
            </p:nvCxnSpPr>
            <p:spPr>
              <a:xfrm flipV="1">
                <a:off x="15297" y="9175"/>
                <a:ext cx="493" cy="403"/>
              </a:xfrm>
              <a:prstGeom prst="line">
                <a:avLst/>
              </a:prstGeom>
              <a:ln w="31750"/>
            </p:spPr>
            <p:style>
              <a:lnRef idx="1">
                <a:schemeClr val="dk1"/>
              </a:lnRef>
              <a:fillRef idx="0">
                <a:schemeClr val="dk1"/>
              </a:fillRef>
              <a:effectRef idx="0">
                <a:schemeClr val="dk1"/>
              </a:effectRef>
              <a:fontRef idx="minor">
                <a:schemeClr val="tx1"/>
              </a:fontRef>
            </p:style>
          </p:cxnSp>
          <p:cxnSp>
            <p:nvCxnSpPr>
              <p:cNvPr id="329" name="Connecteur droit 366"/>
              <p:cNvCxnSpPr/>
              <p:nvPr/>
            </p:nvCxnSpPr>
            <p:spPr>
              <a:xfrm flipV="1">
                <a:off x="17546" y="9202"/>
                <a:ext cx="493" cy="403"/>
              </a:xfrm>
              <a:prstGeom prst="line">
                <a:avLst/>
              </a:prstGeom>
              <a:ln w="31750"/>
            </p:spPr>
            <p:style>
              <a:lnRef idx="1">
                <a:schemeClr val="dk1"/>
              </a:lnRef>
              <a:fillRef idx="0">
                <a:schemeClr val="dk1"/>
              </a:fillRef>
              <a:effectRef idx="0">
                <a:schemeClr val="dk1"/>
              </a:effectRef>
              <a:fontRef idx="minor">
                <a:schemeClr val="tx1"/>
              </a:fontRef>
            </p:style>
          </p:cxnSp>
          <p:sp>
            <p:nvSpPr>
              <p:cNvPr id="330" name="Ellipse 367"/>
              <p:cNvSpPr/>
              <p:nvPr/>
            </p:nvSpPr>
            <p:spPr>
              <a:xfrm>
                <a:off x="14834" y="913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1" name="Ellipse 368"/>
              <p:cNvSpPr/>
              <p:nvPr/>
            </p:nvSpPr>
            <p:spPr>
              <a:xfrm>
                <a:off x="17075" y="9139"/>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32" name="Connecteur droit 369"/>
              <p:cNvCxnSpPr>
                <a:stCxn id="330" idx="0"/>
                <a:endCxn id="323" idx="4"/>
              </p:cNvCxnSpPr>
              <p:nvPr/>
            </p:nvCxnSpPr>
            <p:spPr>
              <a:xfrm flipV="1">
                <a:off x="15306" y="7680"/>
                <a:ext cx="0" cy="1459"/>
              </a:xfrm>
              <a:prstGeom prst="line">
                <a:avLst/>
              </a:prstGeom>
              <a:ln w="31750"/>
            </p:spPr>
            <p:style>
              <a:lnRef idx="1">
                <a:schemeClr val="dk1"/>
              </a:lnRef>
              <a:fillRef idx="0">
                <a:schemeClr val="dk1"/>
              </a:fillRef>
              <a:effectRef idx="0">
                <a:schemeClr val="dk1"/>
              </a:effectRef>
              <a:fontRef idx="minor">
                <a:schemeClr val="tx1"/>
              </a:fontRef>
            </p:style>
          </p:cxnSp>
          <p:cxnSp>
            <p:nvCxnSpPr>
              <p:cNvPr id="333" name="Connecteur droit 370"/>
              <p:cNvCxnSpPr>
                <a:stCxn id="331" idx="0"/>
                <a:endCxn id="338" idx="4"/>
              </p:cNvCxnSpPr>
              <p:nvPr/>
            </p:nvCxnSpPr>
            <p:spPr>
              <a:xfrm flipV="1">
                <a:off x="17547" y="7680"/>
                <a:ext cx="0" cy="1459"/>
              </a:xfrm>
              <a:prstGeom prst="line">
                <a:avLst/>
              </a:prstGeom>
              <a:ln w="31750"/>
            </p:spPr>
            <p:style>
              <a:lnRef idx="1">
                <a:schemeClr val="dk1"/>
              </a:lnRef>
              <a:fillRef idx="0">
                <a:schemeClr val="dk1"/>
              </a:fillRef>
              <a:effectRef idx="0">
                <a:schemeClr val="dk1"/>
              </a:effectRef>
              <a:fontRef idx="minor">
                <a:schemeClr val="tx1"/>
              </a:fontRef>
            </p:style>
          </p:cxnSp>
          <p:cxnSp>
            <p:nvCxnSpPr>
              <p:cNvPr id="334" name="Connecteur droit 371"/>
              <p:cNvCxnSpPr>
                <a:stCxn id="321" idx="0"/>
                <a:endCxn id="319" idx="4"/>
              </p:cNvCxnSpPr>
              <p:nvPr/>
            </p:nvCxnSpPr>
            <p:spPr>
              <a:xfrm flipV="1">
                <a:off x="18232" y="7140"/>
                <a:ext cx="0" cy="1459"/>
              </a:xfrm>
              <a:prstGeom prst="line">
                <a:avLst/>
              </a:prstGeom>
              <a:ln w="31750"/>
            </p:spPr>
            <p:style>
              <a:lnRef idx="1">
                <a:schemeClr val="dk1"/>
              </a:lnRef>
              <a:fillRef idx="0">
                <a:schemeClr val="dk1"/>
              </a:fillRef>
              <a:effectRef idx="0">
                <a:schemeClr val="dk1"/>
              </a:effectRef>
              <a:fontRef idx="minor">
                <a:schemeClr val="tx1"/>
              </a:fontRef>
            </p:style>
          </p:cxnSp>
          <p:sp>
            <p:nvSpPr>
              <p:cNvPr id="335" name="Ellipse 372"/>
              <p:cNvSpPr/>
              <p:nvPr/>
            </p:nvSpPr>
            <p:spPr>
              <a:xfrm>
                <a:off x="15404" y="7995"/>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6" name="Ellipse 373"/>
              <p:cNvSpPr/>
              <p:nvPr/>
            </p:nvSpPr>
            <p:spPr>
              <a:xfrm>
                <a:off x="16523" y="9089"/>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37" name="Connecteur droit 375"/>
              <p:cNvCxnSpPr>
                <a:stCxn id="323" idx="6"/>
                <a:endCxn id="338" idx="2"/>
              </p:cNvCxnSpPr>
              <p:nvPr/>
            </p:nvCxnSpPr>
            <p:spPr>
              <a:xfrm>
                <a:off x="15779" y="7208"/>
                <a:ext cx="1296" cy="0"/>
              </a:xfrm>
              <a:prstGeom prst="line">
                <a:avLst/>
              </a:prstGeom>
              <a:ln w="31750"/>
            </p:spPr>
            <p:style>
              <a:lnRef idx="1">
                <a:schemeClr val="dk1"/>
              </a:lnRef>
              <a:fillRef idx="0">
                <a:schemeClr val="dk1"/>
              </a:fillRef>
              <a:effectRef idx="0">
                <a:schemeClr val="dk1"/>
              </a:effectRef>
              <a:fontRef idx="minor">
                <a:schemeClr val="tx1"/>
              </a:fontRef>
            </p:style>
          </p:cxnSp>
          <p:sp>
            <p:nvSpPr>
              <p:cNvPr id="338" name="Ellipse 376"/>
              <p:cNvSpPr/>
              <p:nvPr/>
            </p:nvSpPr>
            <p:spPr>
              <a:xfrm>
                <a:off x="17075" y="6735"/>
                <a:ext cx="945" cy="945"/>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9" name="Ellipse 374"/>
              <p:cNvSpPr/>
              <p:nvPr/>
            </p:nvSpPr>
            <p:spPr>
              <a:xfrm>
                <a:off x="17656" y="7989"/>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0" name="Ellipse 379"/>
              <p:cNvSpPr/>
              <p:nvPr/>
            </p:nvSpPr>
            <p:spPr>
              <a:xfrm>
                <a:off x="16391" y="7695"/>
                <a:ext cx="782" cy="782"/>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1" name="Ellipse 381"/>
              <p:cNvSpPr/>
              <p:nvPr/>
            </p:nvSpPr>
            <p:spPr>
              <a:xfrm>
                <a:off x="16177" y="8213"/>
                <a:ext cx="506" cy="506"/>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44" name="Ellipse 372"/>
            <p:cNvSpPr/>
            <p:nvPr/>
          </p:nvSpPr>
          <p:spPr>
            <a:xfrm>
              <a:off x="12211383" y="1678204"/>
              <a:ext cx="364482" cy="361710"/>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TextBox 3">
              <a:extLst>
                <a:ext uri="{FF2B5EF4-FFF2-40B4-BE49-F238E27FC236}">
                  <a16:creationId xmlns:a16="http://schemas.microsoft.com/office/drawing/2014/main" id="{C8296E30-8FBF-C943-204F-8FA0314F8313}"/>
                </a:ext>
              </a:extLst>
            </p:cNvPr>
            <p:cNvSpPr txBox="1"/>
            <p:nvPr/>
          </p:nvSpPr>
          <p:spPr>
            <a:xfrm>
              <a:off x="12670941" y="1826891"/>
              <a:ext cx="513082"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Sr</a:t>
              </a:r>
            </a:p>
          </p:txBody>
        </p:sp>
        <p:sp>
          <p:nvSpPr>
            <p:cNvPr id="5" name="TextBox 4">
              <a:extLst>
                <a:ext uri="{FF2B5EF4-FFF2-40B4-BE49-F238E27FC236}">
                  <a16:creationId xmlns:a16="http://schemas.microsoft.com/office/drawing/2014/main" id="{545EB94B-FA01-5770-E2B9-F9CE94CAD01D}"/>
                </a:ext>
              </a:extLst>
            </p:cNvPr>
            <p:cNvSpPr txBox="1"/>
            <p:nvPr/>
          </p:nvSpPr>
          <p:spPr>
            <a:xfrm>
              <a:off x="12121644" y="2470618"/>
              <a:ext cx="513081"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Ti</a:t>
              </a:r>
            </a:p>
          </p:txBody>
        </p:sp>
        <p:sp>
          <p:nvSpPr>
            <p:cNvPr id="7" name="TextBox 6">
              <a:extLst>
                <a:ext uri="{FF2B5EF4-FFF2-40B4-BE49-F238E27FC236}">
                  <a16:creationId xmlns:a16="http://schemas.microsoft.com/office/drawing/2014/main" id="{99CEAD5A-A086-4CB9-7630-3EC53E9A6270}"/>
                </a:ext>
              </a:extLst>
            </p:cNvPr>
            <p:cNvSpPr txBox="1"/>
            <p:nvPr/>
          </p:nvSpPr>
          <p:spPr>
            <a:xfrm>
              <a:off x="12958925" y="2570737"/>
              <a:ext cx="513081" cy="43781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a:t>
              </a:r>
            </a:p>
          </p:txBody>
        </p:sp>
      </p:grpSp>
      <p:sp>
        <p:nvSpPr>
          <p:cNvPr id="3" name="TextBox 2">
            <a:extLst>
              <a:ext uri="{FF2B5EF4-FFF2-40B4-BE49-F238E27FC236}">
                <a16:creationId xmlns:a16="http://schemas.microsoft.com/office/drawing/2014/main" id="{4812723F-D758-8719-018F-F281797D4EEE}"/>
              </a:ext>
            </a:extLst>
          </p:cNvPr>
          <p:cNvSpPr txBox="1"/>
          <p:nvPr/>
        </p:nvSpPr>
        <p:spPr>
          <a:xfrm>
            <a:off x="6022826" y="6751820"/>
            <a:ext cx="7185174" cy="769441"/>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Atomic structure and (b) the CB/VB profiles along [001] of 8-u.c.-thick LAO (001) grown on 12-u.c.-thick STO [1].</a:t>
            </a:r>
          </a:p>
        </p:txBody>
      </p:sp>
      <p:sp>
        <p:nvSpPr>
          <p:cNvPr id="6" name="TextBox 5">
            <a:extLst>
              <a:ext uri="{FF2B5EF4-FFF2-40B4-BE49-F238E27FC236}">
                <a16:creationId xmlns:a16="http://schemas.microsoft.com/office/drawing/2014/main" id="{AC2367D1-3B22-6526-3725-CEC6E3DEA019}"/>
              </a:ext>
            </a:extLst>
          </p:cNvPr>
          <p:cNvSpPr txBox="1"/>
          <p:nvPr/>
        </p:nvSpPr>
        <p:spPr>
          <a:xfrm>
            <a:off x="2160707" y="3466946"/>
            <a:ext cx="2710327" cy="523220"/>
          </a:xfrm>
          <a:prstGeom prst="rect">
            <a:avLst/>
          </a:prstGeom>
          <a:noFill/>
        </p:spPr>
        <p:txBody>
          <a:bodyPr wrap="square" rtlCol="0">
            <a:spAutoFit/>
          </a:bodyPr>
          <a:lstStyle/>
          <a:p>
            <a:r>
              <a:rPr lang="en-US" sz="2800" dirty="0">
                <a:latin typeface="Arial" panose="02080604020202020204" pitchFamily="34" charset="0"/>
                <a:cs typeface="Arial" panose="02080604020202020204" pitchFamily="34" charset="0"/>
              </a:rPr>
              <a:t>SrTiO3 </a:t>
            </a:r>
            <a:r>
              <a:rPr lang="en-US" sz="2800" dirty="0">
                <a:latin typeface="Arial" panose="020B0604020202020204" pitchFamily="34" charset="0"/>
                <a:cs typeface="Arial" panose="020B0604020202020204" pitchFamily="34" charset="0"/>
              </a:rPr>
              <a:t>unit cell</a:t>
            </a:r>
          </a:p>
        </p:txBody>
      </p:sp>
    </p:spTree>
    <p:extLst>
      <p:ext uri="{BB962C8B-B14F-4D97-AF65-F5344CB8AC3E}">
        <p14:creationId xmlns:p14="http://schemas.microsoft.com/office/powerpoint/2010/main" val="311991613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4ECB9-DB8E-F239-9E4A-517BE4F09C46}"/>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0D183693-495E-A017-12C2-33C4282DC43B}"/>
              </a:ext>
            </a:extLst>
          </p:cNvPr>
          <p:cNvSpPr txBox="1"/>
          <p:nvPr/>
        </p:nvSpPr>
        <p:spPr>
          <a:xfrm>
            <a:off x="597310" y="1636258"/>
            <a:ext cx="1978740" cy="3970318"/>
          </a:xfrm>
          <a:prstGeom prst="rect">
            <a:avLst/>
          </a:prstGeom>
          <a:noFill/>
        </p:spPr>
        <p:txBody>
          <a:bodyPr wrap="square">
            <a:spAutoFit/>
          </a:bodyPr>
          <a:lstStyle/>
          <a:p>
            <a:r>
              <a:rPr lang="en-US" sz="2800" dirty="0">
                <a:solidFill>
                  <a:srgbClr val="000000"/>
                </a:solidFill>
                <a:latin typeface="Arial" panose="020B0604020202020204" pitchFamily="34" charset="0"/>
                <a:cs typeface="Arial" panose="020B0604020202020204" pitchFamily="34" charset="0"/>
              </a:rPr>
              <a:t>Ti:</a:t>
            </a:r>
          </a:p>
          <a:p>
            <a:endParaRPr lang="en-US" sz="2800" b="0" i="0" u="none" strike="noStrike" dirty="0">
              <a:solidFill>
                <a:srgbClr val="000000"/>
              </a:solidFill>
              <a:effectLst/>
              <a:latin typeface="Arial" panose="020B0604020202020204" pitchFamily="34" charset="0"/>
              <a:cs typeface="Arial" panose="020B0604020202020204" pitchFamily="34" charset="0"/>
            </a:endParaRPr>
          </a:p>
          <a:p>
            <a:r>
              <a:rPr lang="en-US" sz="2800" b="0" i="0" u="none" strike="noStrike" dirty="0">
                <a:solidFill>
                  <a:srgbClr val="000000"/>
                </a:solidFill>
                <a:effectLst/>
                <a:latin typeface="Arial" panose="020B0604020202020204" pitchFamily="34" charset="0"/>
                <a:cs typeface="Arial" panose="020B0604020202020204" pitchFamily="34" charset="0"/>
              </a:rPr>
              <a:t>'k' : 4966. </a:t>
            </a:r>
          </a:p>
          <a:p>
            <a:r>
              <a:rPr lang="en-US" sz="2800" b="0" i="0" u="none" strike="noStrike" dirty="0">
                <a:solidFill>
                  <a:srgbClr val="000000"/>
                </a:solidFill>
                <a:effectLst/>
                <a:latin typeface="Arial" panose="020B0604020202020204" pitchFamily="34" charset="0"/>
                <a:cs typeface="Arial" panose="020B0604020202020204" pitchFamily="34" charset="0"/>
              </a:rPr>
              <a:t>'l1': 560.9, </a:t>
            </a:r>
          </a:p>
          <a:p>
            <a:r>
              <a:rPr lang="en-US" sz="2800" b="0" i="0" u="none" strike="noStrike" dirty="0">
                <a:solidFill>
                  <a:srgbClr val="000000"/>
                </a:solidFill>
                <a:effectLst/>
                <a:latin typeface="Arial" panose="020B0604020202020204" pitchFamily="34" charset="0"/>
                <a:cs typeface="Arial" panose="020B0604020202020204" pitchFamily="34" charset="0"/>
              </a:rPr>
              <a:t>'l2': 460.2, </a:t>
            </a:r>
          </a:p>
          <a:p>
            <a:r>
              <a:rPr lang="en-US" sz="2800" b="0" i="0" u="none" strike="noStrike" dirty="0">
                <a:solidFill>
                  <a:srgbClr val="000000"/>
                </a:solidFill>
                <a:effectLst/>
                <a:latin typeface="Arial" panose="020B0604020202020204" pitchFamily="34" charset="0"/>
                <a:cs typeface="Arial" panose="020B0604020202020204" pitchFamily="34" charset="0"/>
              </a:rPr>
              <a:t>'l3': 453.8, </a:t>
            </a:r>
          </a:p>
          <a:p>
            <a:r>
              <a:rPr lang="en-US" sz="2800" b="0" i="0" u="none" strike="noStrike" dirty="0">
                <a:solidFill>
                  <a:srgbClr val="000000"/>
                </a:solidFill>
                <a:effectLst/>
                <a:latin typeface="Arial" panose="020B0604020202020204" pitchFamily="34" charset="0"/>
                <a:cs typeface="Arial" panose="020B0604020202020204" pitchFamily="34" charset="0"/>
              </a:rPr>
              <a:t>'m1': 58.7, </a:t>
            </a:r>
          </a:p>
          <a:p>
            <a:r>
              <a:rPr lang="en-US" sz="2800" b="0" i="0" u="none" strike="noStrike" dirty="0">
                <a:solidFill>
                  <a:srgbClr val="000000"/>
                </a:solidFill>
                <a:effectLst/>
                <a:latin typeface="Arial" panose="020B0604020202020204" pitchFamily="34" charset="0"/>
                <a:cs typeface="Arial" panose="020B0604020202020204" pitchFamily="34" charset="0"/>
              </a:rPr>
              <a:t>'m2': 32.6, </a:t>
            </a:r>
          </a:p>
          <a:p>
            <a:r>
              <a:rPr lang="en-US" sz="2800" b="0" i="0" u="none" strike="noStrike" dirty="0">
                <a:solidFill>
                  <a:srgbClr val="000000"/>
                </a:solidFill>
                <a:effectLst/>
                <a:latin typeface="Arial" panose="020B0604020202020204" pitchFamily="34" charset="0"/>
                <a:cs typeface="Arial" panose="020B0604020202020204" pitchFamily="34" charset="0"/>
              </a:rPr>
              <a:t>'m3': 32.6</a:t>
            </a:r>
            <a:endParaRPr lang="en-US" sz="2800"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54EE032A-03E1-D644-545B-633C58BF6152}"/>
              </a:ext>
            </a:extLst>
          </p:cNvPr>
          <p:cNvSpPr txBox="1"/>
          <p:nvPr/>
        </p:nvSpPr>
        <p:spPr>
          <a:xfrm>
            <a:off x="2659625" y="1755123"/>
            <a:ext cx="2706329" cy="3970318"/>
          </a:xfrm>
          <a:prstGeom prst="rect">
            <a:avLst/>
          </a:prstGeom>
          <a:noFill/>
        </p:spPr>
        <p:txBody>
          <a:bodyPr wrap="square">
            <a:spAutoFit/>
          </a:bodyPr>
          <a:lstStyle/>
          <a:p>
            <a:r>
              <a:rPr lang="en-US" sz="2800" dirty="0">
                <a:solidFill>
                  <a:srgbClr val="000000"/>
                </a:solidFill>
                <a:latin typeface="Arial" panose="020B0604020202020204" pitchFamily="34" charset="0"/>
                <a:cs typeface="Arial" panose="020B0604020202020204" pitchFamily="34" charset="0"/>
              </a:rPr>
              <a:t>Ti:</a:t>
            </a:r>
          </a:p>
          <a:p>
            <a:endParaRPr lang="en-US" sz="2800" b="0" i="0" u="none" strike="noStrike" dirty="0">
              <a:solidFill>
                <a:srgbClr val="000000"/>
              </a:solidFill>
              <a:effectLst/>
              <a:latin typeface="Arial" panose="020B0604020202020204" pitchFamily="34" charset="0"/>
              <a:cs typeface="Arial" panose="020B0604020202020204" pitchFamily="34" charset="0"/>
            </a:endParaRPr>
          </a:p>
          <a:p>
            <a:r>
              <a:rPr lang="en-US" sz="2800" b="0" i="0" u="none" strike="noStrike" dirty="0">
                <a:solidFill>
                  <a:srgbClr val="000000"/>
                </a:solidFill>
                <a:effectLst/>
                <a:latin typeface="Arial" panose="020B0604020202020204" pitchFamily="34" charset="0"/>
                <a:cs typeface="Arial" panose="020B0604020202020204" pitchFamily="34" charset="0"/>
              </a:rPr>
              <a:t>‘1s1/2' : 4966. </a:t>
            </a:r>
          </a:p>
          <a:p>
            <a:r>
              <a:rPr lang="en-US" sz="2800" b="0" i="0" u="none" strike="noStrike" dirty="0">
                <a:solidFill>
                  <a:srgbClr val="000000"/>
                </a:solidFill>
                <a:effectLst/>
                <a:latin typeface="Arial" panose="020B0604020202020204" pitchFamily="34" charset="0"/>
                <a:cs typeface="Arial" panose="020B0604020202020204" pitchFamily="34" charset="0"/>
              </a:rPr>
              <a:t>‘2s1/2': 560.9, </a:t>
            </a:r>
          </a:p>
          <a:p>
            <a:r>
              <a:rPr lang="en-US" sz="2800" b="0" i="0" u="none" strike="noStrike" dirty="0">
                <a:solidFill>
                  <a:srgbClr val="000000"/>
                </a:solidFill>
                <a:effectLst/>
                <a:latin typeface="Arial" panose="020B0604020202020204" pitchFamily="34" charset="0"/>
                <a:cs typeface="Arial" panose="020B0604020202020204" pitchFamily="34" charset="0"/>
              </a:rPr>
              <a:t>‘2p1/2': 460.2, </a:t>
            </a:r>
          </a:p>
          <a:p>
            <a:r>
              <a:rPr lang="en-US" sz="2800" b="0" i="0" u="none" strike="noStrike" dirty="0">
                <a:solidFill>
                  <a:srgbClr val="000000"/>
                </a:solidFill>
                <a:effectLst/>
                <a:latin typeface="Arial" panose="020B0604020202020204" pitchFamily="34" charset="0"/>
                <a:cs typeface="Arial" panose="020B0604020202020204" pitchFamily="34" charset="0"/>
              </a:rPr>
              <a:t>‘2p3/2': 453.8, </a:t>
            </a:r>
          </a:p>
          <a:p>
            <a:r>
              <a:rPr lang="en-US" sz="2800" b="0" i="0" u="none" strike="noStrike" dirty="0">
                <a:solidFill>
                  <a:srgbClr val="000000"/>
                </a:solidFill>
                <a:effectLst/>
                <a:latin typeface="Arial" panose="020B0604020202020204" pitchFamily="34" charset="0"/>
                <a:cs typeface="Arial" panose="020B0604020202020204" pitchFamily="34" charset="0"/>
              </a:rPr>
              <a:t>‘3s1/2': 58.7, </a:t>
            </a:r>
          </a:p>
          <a:p>
            <a:r>
              <a:rPr lang="en-US" sz="2800" b="0" i="0" u="none" strike="noStrike" dirty="0">
                <a:solidFill>
                  <a:srgbClr val="000000"/>
                </a:solidFill>
                <a:effectLst/>
                <a:latin typeface="Arial" panose="020B0604020202020204" pitchFamily="34" charset="0"/>
                <a:cs typeface="Arial" panose="020B0604020202020204" pitchFamily="34" charset="0"/>
              </a:rPr>
              <a:t>‘3p1/2': 32.6, </a:t>
            </a:r>
          </a:p>
          <a:p>
            <a:r>
              <a:rPr lang="en-US" sz="2800" b="0" i="0" u="none" strike="noStrike" dirty="0">
                <a:solidFill>
                  <a:srgbClr val="000000"/>
                </a:solidFill>
                <a:effectLst/>
                <a:latin typeface="Arial" panose="020B0604020202020204" pitchFamily="34" charset="0"/>
                <a:cs typeface="Arial" panose="020B0604020202020204" pitchFamily="34" charset="0"/>
              </a:rPr>
              <a:t>‘3p3/2': 32.6</a:t>
            </a:r>
            <a:endParaRPr lang="en-US" sz="2800"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EDACCD40-8363-45A7-25CA-E5A554BDE616}"/>
              </a:ext>
            </a:extLst>
          </p:cNvPr>
          <p:cNvSpPr txBox="1"/>
          <p:nvPr/>
        </p:nvSpPr>
        <p:spPr>
          <a:xfrm>
            <a:off x="5365954" y="1445342"/>
            <a:ext cx="2276169" cy="6124754"/>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Sr:</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'k' : 16105.</a:t>
            </a:r>
          </a:p>
          <a:p>
            <a:r>
              <a:rPr lang="en-US" sz="2800" dirty="0">
                <a:latin typeface="Arial" panose="020B0604020202020204" pitchFamily="34" charset="0"/>
                <a:cs typeface="Arial" panose="020B0604020202020204" pitchFamily="34" charset="0"/>
              </a:rPr>
              <a:t>'l1': 2216.</a:t>
            </a:r>
          </a:p>
          <a:p>
            <a:r>
              <a:rPr lang="en-US" sz="2800" dirty="0">
                <a:latin typeface="Arial" panose="020B0604020202020204" pitchFamily="34" charset="0"/>
                <a:cs typeface="Arial" panose="020B0604020202020204" pitchFamily="34" charset="0"/>
              </a:rPr>
              <a:t>'l2': 2007.</a:t>
            </a:r>
          </a:p>
          <a:p>
            <a:r>
              <a:rPr lang="en-US" sz="2800" dirty="0">
                <a:latin typeface="Arial" panose="020B0604020202020204" pitchFamily="34" charset="0"/>
                <a:cs typeface="Arial" panose="020B0604020202020204" pitchFamily="34" charset="0"/>
              </a:rPr>
              <a:t>'l3': 1940.</a:t>
            </a:r>
          </a:p>
          <a:p>
            <a:r>
              <a:rPr lang="en-US" sz="2800" dirty="0">
                <a:latin typeface="Arial" panose="020B0604020202020204" pitchFamily="34" charset="0"/>
                <a:cs typeface="Arial" panose="020B0604020202020204" pitchFamily="34" charset="0"/>
              </a:rPr>
              <a:t>'m1': 358.7, </a:t>
            </a:r>
          </a:p>
          <a:p>
            <a:r>
              <a:rPr lang="en-US" sz="2800" dirty="0">
                <a:latin typeface="Arial" panose="020B0604020202020204" pitchFamily="34" charset="0"/>
                <a:cs typeface="Arial" panose="020B0604020202020204" pitchFamily="34" charset="0"/>
              </a:rPr>
              <a:t>'m2': 280.3, </a:t>
            </a:r>
          </a:p>
          <a:p>
            <a:r>
              <a:rPr lang="en-US" sz="2800" dirty="0">
                <a:latin typeface="Arial" panose="020B0604020202020204" pitchFamily="34" charset="0"/>
                <a:cs typeface="Arial" panose="020B0604020202020204" pitchFamily="34" charset="0"/>
              </a:rPr>
              <a:t>'m3': 270.</a:t>
            </a:r>
          </a:p>
          <a:p>
            <a:r>
              <a:rPr lang="en-US" sz="2800" dirty="0">
                <a:latin typeface="Arial" panose="020B0604020202020204" pitchFamily="34" charset="0"/>
                <a:cs typeface="Arial" panose="020B0604020202020204" pitchFamily="34" charset="0"/>
              </a:rPr>
              <a:t>'m4': 136.</a:t>
            </a:r>
          </a:p>
          <a:p>
            <a:r>
              <a:rPr lang="en-US" sz="2800" dirty="0">
                <a:latin typeface="Arial" panose="020B0604020202020204" pitchFamily="34" charset="0"/>
                <a:cs typeface="Arial" panose="020B0604020202020204" pitchFamily="34" charset="0"/>
              </a:rPr>
              <a:t>'m5': 134.2, </a:t>
            </a:r>
          </a:p>
          <a:p>
            <a:r>
              <a:rPr lang="en-US" sz="2800" dirty="0">
                <a:latin typeface="Arial" panose="020B0604020202020204" pitchFamily="34" charset="0"/>
                <a:cs typeface="Arial" panose="020B0604020202020204" pitchFamily="34" charset="0"/>
              </a:rPr>
              <a:t>'n1': 38.9, </a:t>
            </a:r>
          </a:p>
          <a:p>
            <a:r>
              <a:rPr lang="en-US" sz="2800" dirty="0">
                <a:latin typeface="Arial" panose="020B0604020202020204" pitchFamily="34" charset="0"/>
                <a:cs typeface="Arial" panose="020B0604020202020204" pitchFamily="34" charset="0"/>
              </a:rPr>
              <a:t>'n2': 21.3, </a:t>
            </a:r>
          </a:p>
          <a:p>
            <a:r>
              <a:rPr lang="en-US" sz="2800" dirty="0">
                <a:latin typeface="Arial" panose="020B0604020202020204" pitchFamily="34" charset="0"/>
                <a:cs typeface="Arial" panose="020B0604020202020204" pitchFamily="34" charset="0"/>
              </a:rPr>
              <a:t>'n3': 20.1}</a:t>
            </a:r>
          </a:p>
        </p:txBody>
      </p:sp>
      <p:sp>
        <p:nvSpPr>
          <p:cNvPr id="16" name="TextBox 15">
            <a:extLst>
              <a:ext uri="{FF2B5EF4-FFF2-40B4-BE49-F238E27FC236}">
                <a16:creationId xmlns:a16="http://schemas.microsoft.com/office/drawing/2014/main" id="{FE4E0446-544B-8E1E-F9F9-331259FEE765}"/>
              </a:ext>
            </a:extLst>
          </p:cNvPr>
          <p:cNvSpPr txBox="1"/>
          <p:nvPr/>
        </p:nvSpPr>
        <p:spPr>
          <a:xfrm>
            <a:off x="7642123" y="1444529"/>
            <a:ext cx="2789904" cy="6124754"/>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Sr:</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‘1s1/2' : 16105.</a:t>
            </a:r>
          </a:p>
          <a:p>
            <a:r>
              <a:rPr lang="en-US" sz="2800" dirty="0">
                <a:latin typeface="Arial" panose="020B0604020202020204" pitchFamily="34" charset="0"/>
                <a:cs typeface="Arial" panose="020B0604020202020204" pitchFamily="34" charset="0"/>
              </a:rPr>
              <a:t>‘2s1/2': 2216.</a:t>
            </a:r>
          </a:p>
          <a:p>
            <a:r>
              <a:rPr lang="en-US" sz="2800" dirty="0">
                <a:latin typeface="Arial" panose="020B0604020202020204" pitchFamily="34" charset="0"/>
                <a:cs typeface="Arial" panose="020B0604020202020204" pitchFamily="34" charset="0"/>
              </a:rPr>
              <a:t>‘2p1/2': 2007.</a:t>
            </a:r>
          </a:p>
          <a:p>
            <a:r>
              <a:rPr lang="en-US" sz="2800" dirty="0">
                <a:latin typeface="Arial" panose="020B0604020202020204" pitchFamily="34" charset="0"/>
                <a:cs typeface="Arial" panose="020B0604020202020204" pitchFamily="34" charset="0"/>
              </a:rPr>
              <a:t>‘2p3/2': 1940.</a:t>
            </a:r>
          </a:p>
          <a:p>
            <a:r>
              <a:rPr lang="en-US" sz="2800" dirty="0">
                <a:latin typeface="Arial" panose="020B0604020202020204" pitchFamily="34" charset="0"/>
                <a:cs typeface="Arial" panose="020B0604020202020204" pitchFamily="34" charset="0"/>
              </a:rPr>
              <a:t>‘3s1/2': 358.7, </a:t>
            </a:r>
          </a:p>
          <a:p>
            <a:r>
              <a:rPr lang="en-US" sz="2800" dirty="0">
                <a:latin typeface="Arial" panose="020B0604020202020204" pitchFamily="34" charset="0"/>
                <a:cs typeface="Arial" panose="020B0604020202020204" pitchFamily="34" charset="0"/>
              </a:rPr>
              <a:t>‘3p1/2': 280.3, </a:t>
            </a:r>
          </a:p>
          <a:p>
            <a:r>
              <a:rPr lang="en-US" sz="2800" dirty="0">
                <a:latin typeface="Arial" panose="020B0604020202020204" pitchFamily="34" charset="0"/>
                <a:cs typeface="Arial" panose="020B0604020202020204" pitchFamily="34" charset="0"/>
              </a:rPr>
              <a:t>‘3p3/2': 270.</a:t>
            </a:r>
          </a:p>
          <a:p>
            <a:r>
              <a:rPr lang="en-US" sz="2800" dirty="0">
                <a:latin typeface="Arial" panose="020B0604020202020204" pitchFamily="34" charset="0"/>
                <a:cs typeface="Arial" panose="020B0604020202020204" pitchFamily="34" charset="0"/>
              </a:rPr>
              <a:t>‘3d3/2': 136.</a:t>
            </a:r>
          </a:p>
          <a:p>
            <a:r>
              <a:rPr lang="en-US" sz="2800" dirty="0">
                <a:latin typeface="Arial" panose="020B0604020202020204" pitchFamily="34" charset="0"/>
                <a:cs typeface="Arial" panose="020B0604020202020204" pitchFamily="34" charset="0"/>
              </a:rPr>
              <a:t>‘3d5/2': 134.2, </a:t>
            </a:r>
          </a:p>
          <a:p>
            <a:r>
              <a:rPr lang="en-US" sz="2800" dirty="0">
                <a:latin typeface="Arial" panose="020B0604020202020204" pitchFamily="34" charset="0"/>
                <a:cs typeface="Arial" panose="020B0604020202020204" pitchFamily="34" charset="0"/>
              </a:rPr>
              <a:t>‘4s1/2': 38.9, </a:t>
            </a:r>
          </a:p>
          <a:p>
            <a:r>
              <a:rPr lang="en-US" sz="2800" dirty="0">
                <a:latin typeface="Arial" panose="020B0604020202020204" pitchFamily="34" charset="0"/>
                <a:cs typeface="Arial" panose="020B0604020202020204" pitchFamily="34" charset="0"/>
              </a:rPr>
              <a:t>‘4p1/2': 21.3, </a:t>
            </a:r>
          </a:p>
          <a:p>
            <a:r>
              <a:rPr lang="en-US" sz="2800" dirty="0">
                <a:latin typeface="Arial" panose="020B0604020202020204" pitchFamily="34" charset="0"/>
                <a:cs typeface="Arial" panose="020B0604020202020204" pitchFamily="34" charset="0"/>
              </a:rPr>
              <a:t>‘4p3/2': 20.1</a:t>
            </a:r>
          </a:p>
        </p:txBody>
      </p:sp>
      <p:sp>
        <p:nvSpPr>
          <p:cNvPr id="17" name="TextBox 16">
            <a:extLst>
              <a:ext uri="{FF2B5EF4-FFF2-40B4-BE49-F238E27FC236}">
                <a16:creationId xmlns:a16="http://schemas.microsoft.com/office/drawing/2014/main" id="{C1071048-9261-9F6A-8316-07D2102E3BB6}"/>
              </a:ext>
            </a:extLst>
          </p:cNvPr>
          <p:cNvSpPr txBox="1"/>
          <p:nvPr/>
        </p:nvSpPr>
        <p:spPr>
          <a:xfrm>
            <a:off x="10432027" y="2123768"/>
            <a:ext cx="1735392" cy="1815882"/>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O:</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'k' : 543.1 'l1': 41.6</a:t>
            </a:r>
          </a:p>
        </p:txBody>
      </p:sp>
      <p:sp>
        <p:nvSpPr>
          <p:cNvPr id="18" name="TextBox 17">
            <a:extLst>
              <a:ext uri="{FF2B5EF4-FFF2-40B4-BE49-F238E27FC236}">
                <a16:creationId xmlns:a16="http://schemas.microsoft.com/office/drawing/2014/main" id="{182C5197-22B9-A47D-0136-BB63BDFBF80A}"/>
              </a:ext>
            </a:extLst>
          </p:cNvPr>
          <p:cNvSpPr txBox="1"/>
          <p:nvPr/>
        </p:nvSpPr>
        <p:spPr>
          <a:xfrm>
            <a:off x="11299723" y="4483191"/>
            <a:ext cx="2276169" cy="2246769"/>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O:</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'1s1/2': 543.1,</a:t>
            </a:r>
          </a:p>
          <a:p>
            <a:r>
              <a:rPr lang="en-US" sz="2800" dirty="0">
                <a:latin typeface="Arial" panose="020B0604020202020204" pitchFamily="34" charset="0"/>
                <a:cs typeface="Arial" panose="020B0604020202020204" pitchFamily="34" charset="0"/>
              </a:rPr>
              <a:t>'2s1/2': 41.6</a:t>
            </a:r>
          </a:p>
        </p:txBody>
      </p:sp>
    </p:spTree>
    <p:extLst>
      <p:ext uri="{BB962C8B-B14F-4D97-AF65-F5344CB8AC3E}">
        <p14:creationId xmlns:p14="http://schemas.microsoft.com/office/powerpoint/2010/main" val="80406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コンテンツ プレースホルダー 8"/>
          <p:cNvSpPr>
            <a:spLocks noGrp="1"/>
          </p:cNvSpPr>
          <p:nvPr>
            <p:ph idx="1"/>
          </p:nvPr>
        </p:nvSpPr>
        <p:spPr>
          <a:xfrm>
            <a:off x="400592" y="1447385"/>
            <a:ext cx="6914607" cy="523220"/>
          </a:xfrm>
        </p:spPr>
        <p:txBody>
          <a:bodyPr>
            <a:noAutofit/>
          </a:bodyPr>
          <a:lstStyle/>
          <a:p>
            <a:r>
              <a:rPr lang="en-US" altLang="ja-JP" dirty="0">
                <a:latin typeface="Arial" panose="020B0604020202020204" pitchFamily="34" charset="0"/>
                <a:cs typeface="Arial" panose="020B0604020202020204" pitchFamily="34" charset="0"/>
              </a:rPr>
              <a:t>STO cluster with emitter Ti</a:t>
            </a:r>
            <a:r>
              <a:rPr lang="en-US" altLang="ja-JP" baseline="-25000" dirty="0">
                <a:latin typeface="Arial" panose="020B0604020202020204" pitchFamily="34" charset="0"/>
                <a:cs typeface="Arial" panose="020B0604020202020204" pitchFamily="34" charset="0"/>
              </a:rPr>
              <a:t>2p3/2</a:t>
            </a:r>
            <a:r>
              <a:rPr lang="en-US" altLang="ja-JP" dirty="0">
                <a:latin typeface="Arial" panose="020B0604020202020204" pitchFamily="34" charset="0"/>
                <a:cs typeface="Arial" panose="020B0604020202020204" pitchFamily="34" charset="0"/>
              </a:rPr>
              <a:t> 1019 eV </a:t>
            </a:r>
            <a:endParaRPr lang="ja-JP" altLang="en-US" dirty="0">
              <a:latin typeface="Arial" panose="020B0604020202020204" pitchFamily="34" charset="0"/>
              <a:cs typeface="Arial" panose="020B0604020202020204" pitchFamily="34" charset="0"/>
            </a:endParaRPr>
          </a:p>
        </p:txBody>
      </p:sp>
      <p:sp>
        <p:nvSpPr>
          <p:cNvPr id="11" name="テキスト ボックス 10"/>
          <p:cNvSpPr txBox="1"/>
          <p:nvPr/>
        </p:nvSpPr>
        <p:spPr>
          <a:xfrm>
            <a:off x="2600312" y="128016"/>
            <a:ext cx="9883857"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Simulating clusters: Strontium Titanate</a:t>
            </a:r>
          </a:p>
        </p:txBody>
      </p:sp>
      <p:sp>
        <p:nvSpPr>
          <p:cNvPr id="14" name="コンテンツ プレースホルダー 6"/>
          <p:cNvSpPr txBox="1"/>
          <p:nvPr/>
        </p:nvSpPr>
        <p:spPr>
          <a:xfrm>
            <a:off x="6471892" y="3062344"/>
            <a:ext cx="7803764" cy="2996205"/>
          </a:xfrm>
          <a:prstGeom prst="rect">
            <a:avLst/>
          </a:prstGeom>
          <a:noFill/>
        </p:spPr>
        <p:txBody>
          <a:bodyPr vert="horz" wrap="square" lIns="91440" tIns="45720" rIns="91440" bIns="45720" rtlCol="0">
            <a:spAutoFit/>
          </a:bodyPr>
          <a:lstStyle>
            <a:lvl1pPr marL="335280" indent="-335280" algn="l" defTabSz="1341120" rtl="0" eaLnBrk="1" latinLnBrk="0" hangingPunct="1">
              <a:lnSpc>
                <a:spcPct val="90000"/>
              </a:lnSpc>
              <a:spcBef>
                <a:spcPts val="1465"/>
              </a:spcBef>
              <a:buFont typeface="Arial" panose="02080604020202020204" pitchFamily="34" charset="0"/>
              <a:buChar char="•"/>
              <a:defRPr kumimoji="1" sz="4105" kern="1200">
                <a:solidFill>
                  <a:schemeClr val="tx1"/>
                </a:solidFill>
                <a:latin typeface="+mn-lt"/>
                <a:ea typeface="+mn-ea"/>
                <a:cs typeface="+mn-cs"/>
              </a:defRPr>
            </a:lvl1pPr>
            <a:lvl2pPr marL="1005840" indent="-335280" algn="l" defTabSz="1341120" rtl="0" eaLnBrk="1" latinLnBrk="0" hangingPunct="1">
              <a:lnSpc>
                <a:spcPct val="90000"/>
              </a:lnSpc>
              <a:spcBef>
                <a:spcPts val="735"/>
              </a:spcBef>
              <a:buFont typeface="Arial" panose="02080604020202020204" pitchFamily="34" charset="0"/>
              <a:buChar char="•"/>
              <a:defRPr kumimoji="1" sz="3520" kern="1200">
                <a:solidFill>
                  <a:schemeClr val="tx1"/>
                </a:solidFill>
                <a:latin typeface="+mn-lt"/>
                <a:ea typeface="+mn-ea"/>
                <a:cs typeface="+mn-cs"/>
              </a:defRPr>
            </a:lvl2pPr>
            <a:lvl3pPr marL="1676400" indent="-335280" algn="l" defTabSz="1341120" rtl="0" eaLnBrk="1" latinLnBrk="0" hangingPunct="1">
              <a:lnSpc>
                <a:spcPct val="90000"/>
              </a:lnSpc>
              <a:spcBef>
                <a:spcPts val="735"/>
              </a:spcBef>
              <a:buFont typeface="Arial" panose="02080604020202020204" pitchFamily="34" charset="0"/>
              <a:buChar char="•"/>
              <a:defRPr kumimoji="1" sz="2935" kern="1200">
                <a:solidFill>
                  <a:schemeClr val="tx1"/>
                </a:solidFill>
                <a:latin typeface="+mn-lt"/>
                <a:ea typeface="+mn-ea"/>
                <a:cs typeface="+mn-cs"/>
              </a:defRPr>
            </a:lvl3pPr>
            <a:lvl4pPr marL="234696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4pPr>
            <a:lvl5pPr marL="301752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5pPr>
            <a:lvl6pPr marL="368808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6pPr>
            <a:lvl7pPr marL="435864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7pPr>
            <a:lvl8pPr marL="502920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8pPr>
            <a:lvl9pPr marL="569976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9pPr>
          </a:lstStyle>
          <a:p>
            <a:r>
              <a:rPr lang="en-US" altLang="ja-JP" sz="2800" dirty="0">
                <a:latin typeface="Arial" panose="020B0604020202020204" pitchFamily="34" charset="0"/>
                <a:cs typeface="Arial" panose="020B0604020202020204" pitchFamily="34" charset="0"/>
              </a:rPr>
              <a:t>Number of planes: 12 (Emitter Ti in the center of each plane)</a:t>
            </a:r>
          </a:p>
          <a:p>
            <a:r>
              <a:rPr lang="en-US" altLang="ja-JP" sz="2800" dirty="0">
                <a:latin typeface="Arial" panose="020B0604020202020204" pitchFamily="34" charset="0"/>
                <a:cs typeface="Arial" panose="020B0604020202020204" pitchFamily="34" charset="0"/>
              </a:rPr>
              <a:t>Radius of the hemisphere: 19.525 </a:t>
            </a:r>
            <a:r>
              <a:rPr lang="en-US" altLang="ja-JP" sz="2800" dirty="0" err="1">
                <a:latin typeface="Arial" panose="020B0604020202020204" pitchFamily="34" charset="0"/>
                <a:cs typeface="Arial" panose="020B0604020202020204" pitchFamily="34" charset="0"/>
              </a:rPr>
              <a:t>Å</a:t>
            </a:r>
            <a:endParaRPr lang="en-US" altLang="ja-JP" sz="2800" dirty="0">
              <a:latin typeface="Arial" panose="020B0604020202020204" pitchFamily="34" charset="0"/>
              <a:cs typeface="Arial" panose="020B0604020202020204" pitchFamily="34" charset="0"/>
            </a:endParaRPr>
          </a:p>
          <a:p>
            <a:r>
              <a:rPr lang="en-US" altLang="ja-JP" sz="2800" dirty="0">
                <a:latin typeface="Arial" panose="020B0604020202020204" pitchFamily="34" charset="0"/>
                <a:cs typeface="Arial" panose="020B0604020202020204" pitchFamily="34" charset="0"/>
              </a:rPr>
              <a:t>Only photoelectron scattered forward is taken into account in calculation.</a:t>
            </a:r>
          </a:p>
          <a:p>
            <a:r>
              <a:rPr lang="en-US" sz="2800" dirty="0">
                <a:latin typeface="Arial" panose="020B0604020202020204" pitchFamily="34" charset="0"/>
                <a:cs typeface="Arial" panose="020B0604020202020204" pitchFamily="34" charset="0"/>
              </a:rPr>
              <a:t>CPU</a:t>
            </a:r>
            <a:r>
              <a:rPr lang="en-US" sz="2800" b="1" dirty="0">
                <a:latin typeface="Arial" panose="020B0604020202020204" pitchFamily="34" charset="0"/>
                <a:cs typeface="Arial" panose="020B0604020202020204" pitchFamily="34" charset="0"/>
              </a:rPr>
              <a:t>:</a:t>
            </a:r>
            <a:r>
              <a:rPr lang="en-US" sz="2800" dirty="0">
                <a:latin typeface="Arial" panose="020B0604020202020204" pitchFamily="34" charset="0"/>
                <a:cs typeface="Arial" panose="020B0604020202020204" pitchFamily="34" charset="0"/>
              </a:rPr>
              <a:t> Apple M4, 10</a:t>
            </a:r>
            <a:r>
              <a:rPr lang="ja-JP" altLang="en-US" sz="2800">
                <a:latin typeface="Arial" panose="020B0604020202020204" pitchFamily="34" charset="0"/>
                <a:cs typeface="Arial" panose="020B0604020202020204" pitchFamily="34" charset="0"/>
              </a:rPr>
              <a:t>コア</a:t>
            </a:r>
          </a:p>
        </p:txBody>
      </p:sp>
      <p:grpSp>
        <p:nvGrpSpPr>
          <p:cNvPr id="3" name="Group 2">
            <a:extLst>
              <a:ext uri="{FF2B5EF4-FFF2-40B4-BE49-F238E27FC236}">
                <a16:creationId xmlns:a16="http://schemas.microsoft.com/office/drawing/2014/main" id="{A8B9D3A5-54A1-9B7D-C59A-FC60512AD63A}"/>
              </a:ext>
            </a:extLst>
          </p:cNvPr>
          <p:cNvGrpSpPr/>
          <p:nvPr/>
        </p:nvGrpSpPr>
        <p:grpSpPr>
          <a:xfrm>
            <a:off x="750794" y="2130362"/>
            <a:ext cx="4927806" cy="5003959"/>
            <a:chOff x="1079128" y="2176613"/>
            <a:chExt cx="4822645" cy="4897170"/>
          </a:xfrm>
        </p:grpSpPr>
        <p:pic>
          <p:nvPicPr>
            <p:cNvPr id="4" name="図 12" descr="白いバックグラウンドの前に並んでいる&#10;&#10;低い精度で">
              <a:extLst>
                <a:ext uri="{FF2B5EF4-FFF2-40B4-BE49-F238E27FC236}">
                  <a16:creationId xmlns:a16="http://schemas.microsoft.com/office/drawing/2014/main" id="{3A4A30AD-1D49-4417-4CA1-CE165712D29A}"/>
                </a:ext>
              </a:extLst>
            </p:cNvPr>
            <p:cNvPicPr>
              <a:picLocks noChangeAspect="1"/>
            </p:cNvPicPr>
            <p:nvPr/>
          </p:nvPicPr>
          <p:blipFill>
            <a:blip r:embed="rId3">
              <a:extLst>
                <a:ext uri="{28A0092B-C50C-407E-A947-70E740481C1C}">
                  <a14:useLocalDpi xmlns:a14="http://schemas.microsoft.com/office/drawing/2010/main" val="0"/>
                </a:ext>
              </a:extLst>
            </a:blip>
            <a:srcRect l="11212" t="20674" r="16934" b="19171"/>
            <a:stretch>
              <a:fillRect/>
            </a:stretch>
          </p:blipFill>
          <p:spPr>
            <a:xfrm rot="20492528">
              <a:off x="2356815" y="3191959"/>
              <a:ext cx="3544958" cy="2967816"/>
            </a:xfrm>
            <a:prstGeom prst="rect">
              <a:avLst/>
            </a:prstGeom>
            <a:noFill/>
            <a:scene3d>
              <a:camera prst="orthographicFront">
                <a:rot lat="0" lon="0" rev="0"/>
              </a:camera>
              <a:lightRig rig="threePt" dir="t"/>
            </a:scene3d>
          </p:spPr>
        </p:pic>
        <p:sp>
          <p:nvSpPr>
            <p:cNvPr id="5" name="コンテンツ プレースホルダー 6">
              <a:extLst>
                <a:ext uri="{FF2B5EF4-FFF2-40B4-BE49-F238E27FC236}">
                  <a16:creationId xmlns:a16="http://schemas.microsoft.com/office/drawing/2014/main" id="{B2C66F59-4D5A-E67C-EF30-6C20A5235CD4}"/>
                </a:ext>
              </a:extLst>
            </p:cNvPr>
            <p:cNvSpPr txBox="1"/>
            <p:nvPr/>
          </p:nvSpPr>
          <p:spPr>
            <a:xfrm>
              <a:off x="2889177" y="6553774"/>
              <a:ext cx="2463332" cy="520009"/>
            </a:xfrm>
            <a:prstGeom prst="rect">
              <a:avLst/>
            </a:prstGeom>
            <a:noFill/>
          </p:spPr>
          <p:txBody>
            <a:bodyPr vert="horz" wrap="square" lIns="91440" tIns="45720" rIns="91440" bIns="45720" rtlCol="0">
              <a:spAutoFit/>
            </a:bodyPr>
            <a:lstStyle>
              <a:lvl1pPr marL="335280" indent="-335280" algn="l" defTabSz="1341120" rtl="0" eaLnBrk="1" latinLnBrk="0" hangingPunct="1">
                <a:lnSpc>
                  <a:spcPct val="90000"/>
                </a:lnSpc>
                <a:spcBef>
                  <a:spcPts val="1465"/>
                </a:spcBef>
                <a:buFont typeface="Arial" panose="02080604020202020204" pitchFamily="34" charset="0"/>
                <a:buChar char="•"/>
                <a:defRPr kumimoji="1" sz="4105" kern="1200">
                  <a:solidFill>
                    <a:schemeClr val="tx1"/>
                  </a:solidFill>
                  <a:latin typeface="+mn-lt"/>
                  <a:ea typeface="+mn-ea"/>
                  <a:cs typeface="+mn-cs"/>
                </a:defRPr>
              </a:lvl1pPr>
              <a:lvl2pPr marL="1005840" indent="-335280" algn="l" defTabSz="1341120" rtl="0" eaLnBrk="1" latinLnBrk="0" hangingPunct="1">
                <a:lnSpc>
                  <a:spcPct val="90000"/>
                </a:lnSpc>
                <a:spcBef>
                  <a:spcPts val="735"/>
                </a:spcBef>
                <a:buFont typeface="Arial" panose="02080604020202020204" pitchFamily="34" charset="0"/>
                <a:buChar char="•"/>
                <a:defRPr kumimoji="1" sz="3520" kern="1200">
                  <a:solidFill>
                    <a:schemeClr val="tx1"/>
                  </a:solidFill>
                  <a:latin typeface="+mn-lt"/>
                  <a:ea typeface="+mn-ea"/>
                  <a:cs typeface="+mn-cs"/>
                </a:defRPr>
              </a:lvl2pPr>
              <a:lvl3pPr marL="1676400" indent="-335280" algn="l" defTabSz="1341120" rtl="0" eaLnBrk="1" latinLnBrk="0" hangingPunct="1">
                <a:lnSpc>
                  <a:spcPct val="90000"/>
                </a:lnSpc>
                <a:spcBef>
                  <a:spcPts val="735"/>
                </a:spcBef>
                <a:buFont typeface="Arial" panose="02080604020202020204" pitchFamily="34" charset="0"/>
                <a:buChar char="•"/>
                <a:defRPr kumimoji="1" sz="2935" kern="1200">
                  <a:solidFill>
                    <a:schemeClr val="tx1"/>
                  </a:solidFill>
                  <a:latin typeface="+mn-lt"/>
                  <a:ea typeface="+mn-ea"/>
                  <a:cs typeface="+mn-cs"/>
                </a:defRPr>
              </a:lvl3pPr>
              <a:lvl4pPr marL="234696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4pPr>
              <a:lvl5pPr marL="301752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5pPr>
              <a:lvl6pPr marL="368808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6pPr>
              <a:lvl7pPr marL="435864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7pPr>
              <a:lvl8pPr marL="502920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8pPr>
              <a:lvl9pPr marL="5699760" indent="-335280" algn="l" defTabSz="1341120" rtl="0" eaLnBrk="1" latinLnBrk="0" hangingPunct="1">
                <a:lnSpc>
                  <a:spcPct val="90000"/>
                </a:lnSpc>
                <a:spcBef>
                  <a:spcPts val="735"/>
                </a:spcBef>
                <a:buFont typeface="Arial" panose="02080604020202020204" pitchFamily="34" charset="0"/>
                <a:buChar char="•"/>
                <a:defRPr kumimoji="1" sz="2640" kern="1200">
                  <a:solidFill>
                    <a:schemeClr val="tx1"/>
                  </a:solidFill>
                  <a:latin typeface="+mn-lt"/>
                  <a:ea typeface="+mn-ea"/>
                  <a:cs typeface="+mn-cs"/>
                </a:defRPr>
              </a:lvl9pPr>
            </a:lstStyle>
            <a:p>
              <a:pPr marL="0" indent="0">
                <a:buNone/>
              </a:pPr>
              <a:r>
                <a:rPr lang="en-US" altLang="ja-JP" sz="2800" dirty="0">
                  <a:latin typeface="Arial" panose="020B0604020202020204" pitchFamily="34" charset="0"/>
                  <a:cs typeface="Arial" panose="020B0604020202020204" pitchFamily="34" charset="0"/>
                </a:rPr>
                <a:t>1920 atoms</a:t>
              </a:r>
            </a:p>
          </p:txBody>
        </p:sp>
        <p:grpSp>
          <p:nvGrpSpPr>
            <p:cNvPr id="10" name="グループ化 15">
              <a:extLst>
                <a:ext uri="{FF2B5EF4-FFF2-40B4-BE49-F238E27FC236}">
                  <a16:creationId xmlns:a16="http://schemas.microsoft.com/office/drawing/2014/main" id="{2A6A5034-47C6-6B08-ACEE-788290705A5D}"/>
                </a:ext>
              </a:extLst>
            </p:cNvPr>
            <p:cNvGrpSpPr/>
            <p:nvPr/>
          </p:nvGrpSpPr>
          <p:grpSpPr>
            <a:xfrm>
              <a:off x="1079128" y="3265788"/>
              <a:ext cx="570819" cy="2155574"/>
              <a:chOff x="6948437" y="10009464"/>
              <a:chExt cx="359365" cy="1357064"/>
            </a:xfrm>
          </p:grpSpPr>
          <p:sp>
            <p:nvSpPr>
              <p:cNvPr id="34" name="楕円 16">
                <a:extLst>
                  <a:ext uri="{FF2B5EF4-FFF2-40B4-BE49-F238E27FC236}">
                    <a16:creationId xmlns:a16="http://schemas.microsoft.com/office/drawing/2014/main" id="{599148AB-96E4-B4ED-C275-5D0642E112FD}"/>
                  </a:ext>
                </a:extLst>
              </p:cNvPr>
              <p:cNvSpPr/>
              <p:nvPr/>
            </p:nvSpPr>
            <p:spPr>
              <a:xfrm>
                <a:off x="6948437" y="10009464"/>
                <a:ext cx="359365" cy="351303"/>
              </a:xfrm>
              <a:prstGeom prst="ellipse">
                <a:avLst/>
              </a:prstGeom>
              <a:solidFill>
                <a:srgbClr val="40F92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35" name="楕円 17">
                <a:extLst>
                  <a:ext uri="{FF2B5EF4-FFF2-40B4-BE49-F238E27FC236}">
                    <a16:creationId xmlns:a16="http://schemas.microsoft.com/office/drawing/2014/main" id="{2E365D89-DD9C-A3C9-9543-792428682A5E}"/>
                  </a:ext>
                </a:extLst>
              </p:cNvPr>
              <p:cNvSpPr/>
              <p:nvPr/>
            </p:nvSpPr>
            <p:spPr>
              <a:xfrm>
                <a:off x="6960726" y="10583434"/>
                <a:ext cx="324485" cy="317205"/>
              </a:xfrm>
              <a:prstGeom prst="ellipse">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sp>
            <p:nvSpPr>
              <p:cNvPr id="36" name="楕円 18">
                <a:extLst>
                  <a:ext uri="{FF2B5EF4-FFF2-40B4-BE49-F238E27FC236}">
                    <a16:creationId xmlns:a16="http://schemas.microsoft.com/office/drawing/2014/main" id="{0D5F91DE-B3E1-446A-8C5E-8BAD577DA935}"/>
                  </a:ext>
                </a:extLst>
              </p:cNvPr>
              <p:cNvSpPr/>
              <p:nvPr/>
            </p:nvSpPr>
            <p:spPr>
              <a:xfrm>
                <a:off x="7033598" y="11162260"/>
                <a:ext cx="208956" cy="204268"/>
              </a:xfrm>
              <a:prstGeom prst="ellipse">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2800"/>
              </a:p>
            </p:txBody>
          </p:sp>
        </p:grpSp>
        <p:sp>
          <p:nvSpPr>
            <p:cNvPr id="26" name="テキスト ボックス 19">
              <a:extLst>
                <a:ext uri="{FF2B5EF4-FFF2-40B4-BE49-F238E27FC236}">
                  <a16:creationId xmlns:a16="http://schemas.microsoft.com/office/drawing/2014/main" id="{D760AAEE-E699-AA4A-3D29-770664CA0C5F}"/>
                </a:ext>
              </a:extLst>
            </p:cNvPr>
            <p:cNvSpPr txBox="1"/>
            <p:nvPr/>
          </p:nvSpPr>
          <p:spPr>
            <a:xfrm>
              <a:off x="1627701" y="3270590"/>
              <a:ext cx="1289411" cy="2246769"/>
            </a:xfrm>
            <a:prstGeom prst="rect">
              <a:avLst/>
            </a:prstGeom>
            <a:noFill/>
          </p:spPr>
          <p:txBody>
            <a:bodyPr wrap="square" rtlCol="0">
              <a:spAutoFit/>
            </a:bodyPr>
            <a:lstStyle/>
            <a:p>
              <a:r>
                <a:rPr kumimoji="1" lang="en-US" altLang="ja-JP" sz="2800" b="1" dirty="0">
                  <a:latin typeface="Arial" panose="02080604020202020204" pitchFamily="34" charset="0"/>
                  <a:cs typeface="Arial" panose="02080604020202020204" pitchFamily="34" charset="0"/>
                </a:rPr>
                <a:t>: Sr</a:t>
              </a:r>
            </a:p>
            <a:p>
              <a:endParaRPr kumimoji="1" lang="en-US" altLang="ja-JP" sz="2800" dirty="0">
                <a:latin typeface="Arial" panose="02080604020202020204" pitchFamily="34" charset="0"/>
                <a:cs typeface="Arial" panose="02080604020202020204" pitchFamily="34" charset="0"/>
              </a:endParaRPr>
            </a:p>
            <a:p>
              <a:r>
                <a:rPr kumimoji="1" lang="en-US" altLang="ja-JP" sz="2800" b="1" dirty="0">
                  <a:latin typeface="Arial" panose="02080604020202020204" pitchFamily="34" charset="0"/>
                  <a:cs typeface="Arial" panose="02080604020202020204" pitchFamily="34" charset="0"/>
                </a:rPr>
                <a:t>: Ti</a:t>
              </a:r>
            </a:p>
            <a:p>
              <a:endParaRPr kumimoji="1" lang="en-US" altLang="ja-JP" sz="2800" dirty="0">
                <a:latin typeface="Arial" panose="02080604020202020204" pitchFamily="34" charset="0"/>
                <a:cs typeface="Arial" panose="02080604020202020204" pitchFamily="34" charset="0"/>
              </a:endParaRPr>
            </a:p>
            <a:p>
              <a:r>
                <a:rPr kumimoji="1" lang="en-US" altLang="ja-JP" sz="2800" b="1" dirty="0">
                  <a:latin typeface="Arial" panose="02080604020202020204" pitchFamily="34" charset="0"/>
                  <a:cs typeface="Arial" panose="02080604020202020204" pitchFamily="34" charset="0"/>
                </a:rPr>
                <a:t>: O</a:t>
              </a:r>
              <a:endParaRPr kumimoji="1" lang="ja-JP" altLang="en-US" sz="2800" b="1" dirty="0">
                <a:latin typeface="Arial" panose="02080604020202020204" pitchFamily="34" charset="0"/>
                <a:cs typeface="Arial" panose="02080604020202020204" pitchFamily="34" charset="0"/>
              </a:endParaRPr>
            </a:p>
          </p:txBody>
        </p:sp>
        <p:sp>
          <p:nvSpPr>
            <p:cNvPr id="27" name="矢印: 右 20">
              <a:extLst>
                <a:ext uri="{FF2B5EF4-FFF2-40B4-BE49-F238E27FC236}">
                  <a16:creationId xmlns:a16="http://schemas.microsoft.com/office/drawing/2014/main" id="{29093250-FBC1-CA2F-AC4A-25F66BE0CB9A}"/>
                </a:ext>
              </a:extLst>
            </p:cNvPr>
            <p:cNvSpPr/>
            <p:nvPr/>
          </p:nvSpPr>
          <p:spPr>
            <a:xfrm rot="2991161">
              <a:off x="2370346" y="2942396"/>
              <a:ext cx="1037663" cy="459835"/>
            </a:xfrm>
            <a:prstGeom prst="rightArrow">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テキスト ボックス 21">
              <a:extLst>
                <a:ext uri="{FF2B5EF4-FFF2-40B4-BE49-F238E27FC236}">
                  <a16:creationId xmlns:a16="http://schemas.microsoft.com/office/drawing/2014/main" id="{C8255E21-EC22-EBDD-1B37-4C870AFFE96F}"/>
                </a:ext>
              </a:extLst>
            </p:cNvPr>
            <p:cNvSpPr txBox="1"/>
            <p:nvPr/>
          </p:nvSpPr>
          <p:spPr>
            <a:xfrm>
              <a:off x="1652488" y="2176613"/>
              <a:ext cx="1236689" cy="523220"/>
            </a:xfrm>
            <a:prstGeom prst="rect">
              <a:avLst/>
            </a:prstGeom>
            <a:noFill/>
          </p:spPr>
          <p:txBody>
            <a:bodyPr wrap="square" rtlCol="0">
              <a:spAutoFit/>
            </a:bodyPr>
            <a:lstStyle/>
            <a:p>
              <a:r>
                <a:rPr kumimoji="1" lang="en-US" altLang="ja-JP" sz="2800" dirty="0">
                  <a:latin typeface="Arial" panose="02080604020202020204" pitchFamily="34" charset="0"/>
                  <a:cs typeface="Arial" panose="02080604020202020204" pitchFamily="34" charset="0"/>
                </a:rPr>
                <a:t>X-ray</a:t>
              </a:r>
              <a:endParaRPr kumimoji="1" lang="ja-JP" altLang="en-US" sz="2800" dirty="0">
                <a:latin typeface="Arial" panose="02080604020202020204" pitchFamily="34" charset="0"/>
                <a:cs typeface="Arial" panose="02080604020202020204" pitchFamily="34" charset="0"/>
              </a:endParaRPr>
            </a:p>
          </p:txBody>
        </p:sp>
        <p:sp>
          <p:nvSpPr>
            <p:cNvPr id="31" name="Rectangle 30">
              <a:extLst>
                <a:ext uri="{FF2B5EF4-FFF2-40B4-BE49-F238E27FC236}">
                  <a16:creationId xmlns:a16="http://schemas.microsoft.com/office/drawing/2014/main" id="{840E817C-BE17-4F65-C2E4-C8E67A416AEF}"/>
                </a:ext>
              </a:extLst>
            </p:cNvPr>
            <p:cNvSpPr/>
            <p:nvPr/>
          </p:nvSpPr>
          <p:spPr>
            <a:xfrm>
              <a:off x="3155571" y="3274891"/>
              <a:ext cx="2305528" cy="2684953"/>
            </a:xfrm>
            <a:prstGeom prst="rect">
              <a:avLst/>
            </a:prstGeom>
            <a:solidFill>
              <a:schemeClr val="accent1">
                <a:alpha val="47110"/>
              </a:schemeClr>
            </a:solidFill>
            <a:scene3d>
              <a:camera prst="orthographicFront">
                <a:rot lat="1200000" lon="6600000" rev="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58" name="Straight Arrow Connector 57">
            <a:extLst>
              <a:ext uri="{FF2B5EF4-FFF2-40B4-BE49-F238E27FC236}">
                <a16:creationId xmlns:a16="http://schemas.microsoft.com/office/drawing/2014/main" id="{EB0B2724-71A2-2F4C-FD55-5CCD631A82F5}"/>
              </a:ext>
            </a:extLst>
          </p:cNvPr>
          <p:cNvCxnSpPr>
            <a:cxnSpLocks/>
          </p:cNvCxnSpPr>
          <p:nvPr/>
        </p:nvCxnSpPr>
        <p:spPr>
          <a:xfrm flipV="1">
            <a:off x="4040847" y="2753921"/>
            <a:ext cx="12370" cy="2717931"/>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9CA2E030-603E-C748-D37F-7D77AFF9392B}"/>
              </a:ext>
            </a:extLst>
          </p:cNvPr>
          <p:cNvCxnSpPr>
            <a:cxnSpLocks/>
          </p:cNvCxnSpPr>
          <p:nvPr/>
        </p:nvCxnSpPr>
        <p:spPr>
          <a:xfrm flipH="1">
            <a:off x="2940353" y="5446470"/>
            <a:ext cx="1124163" cy="862655"/>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CC35298A-38BF-4312-1672-9995FD29C48C}"/>
              </a:ext>
            </a:extLst>
          </p:cNvPr>
          <p:cNvCxnSpPr>
            <a:cxnSpLocks/>
          </p:cNvCxnSpPr>
          <p:nvPr/>
        </p:nvCxnSpPr>
        <p:spPr>
          <a:xfrm>
            <a:off x="4025016" y="5453324"/>
            <a:ext cx="1814650" cy="0"/>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1" name="object 11">
            <a:extLst>
              <a:ext uri="{FF2B5EF4-FFF2-40B4-BE49-F238E27FC236}">
                <a16:creationId xmlns:a16="http://schemas.microsoft.com/office/drawing/2014/main" id="{ACA0B95F-5A78-2548-E07E-1B752E888830}"/>
              </a:ext>
            </a:extLst>
          </p:cNvPr>
          <p:cNvSpPr txBox="1"/>
          <p:nvPr/>
        </p:nvSpPr>
        <p:spPr>
          <a:xfrm>
            <a:off x="2627661" y="6222811"/>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x</a:t>
            </a:r>
            <a:endParaRPr sz="2800" dirty="0">
              <a:latin typeface="Arial" panose="020B0604020202020204" pitchFamily="34" charset="0"/>
              <a:cs typeface="Arial" panose="020B0604020202020204" pitchFamily="34" charset="0"/>
            </a:endParaRPr>
          </a:p>
        </p:txBody>
      </p:sp>
      <p:sp>
        <p:nvSpPr>
          <p:cNvPr id="62" name="object 11">
            <a:extLst>
              <a:ext uri="{FF2B5EF4-FFF2-40B4-BE49-F238E27FC236}">
                <a16:creationId xmlns:a16="http://schemas.microsoft.com/office/drawing/2014/main" id="{6C494EA7-1A25-26AF-3E16-F826DDE0589F}"/>
              </a:ext>
            </a:extLst>
          </p:cNvPr>
          <p:cNvSpPr txBox="1"/>
          <p:nvPr/>
        </p:nvSpPr>
        <p:spPr>
          <a:xfrm>
            <a:off x="6027657" y="5171626"/>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y</a:t>
            </a:r>
            <a:endParaRPr sz="2800" dirty="0">
              <a:latin typeface="Arial" panose="020B0604020202020204" pitchFamily="34" charset="0"/>
              <a:cs typeface="Arial" panose="020B0604020202020204" pitchFamily="34" charset="0"/>
            </a:endParaRPr>
          </a:p>
        </p:txBody>
      </p:sp>
      <p:sp>
        <p:nvSpPr>
          <p:cNvPr id="63" name="object 11">
            <a:extLst>
              <a:ext uri="{FF2B5EF4-FFF2-40B4-BE49-F238E27FC236}">
                <a16:creationId xmlns:a16="http://schemas.microsoft.com/office/drawing/2014/main" id="{DE82B26E-7F13-72AF-72F5-3FA43D3B2044}"/>
              </a:ext>
            </a:extLst>
          </p:cNvPr>
          <p:cNvSpPr txBox="1"/>
          <p:nvPr/>
        </p:nvSpPr>
        <p:spPr>
          <a:xfrm>
            <a:off x="4216460" y="2291693"/>
            <a:ext cx="625384" cy="443711"/>
          </a:xfrm>
          <a:prstGeom prst="rect">
            <a:avLst/>
          </a:prstGeom>
        </p:spPr>
        <p:txBody>
          <a:bodyPr vert="horz" wrap="square" lIns="0" tIns="12700" rIns="0" bIns="0" rtlCol="0">
            <a:spAutoFit/>
          </a:bodyPr>
          <a:lstStyle/>
          <a:p>
            <a:pPr marL="12700">
              <a:lnSpc>
                <a:spcPct val="100000"/>
              </a:lnSpc>
              <a:spcBef>
                <a:spcPts val="100"/>
              </a:spcBef>
            </a:pPr>
            <a:r>
              <a:rPr lang="en-US" sz="2800" spc="-20" dirty="0">
                <a:latin typeface="Arial" panose="020B0604020202020204" pitchFamily="34" charset="0"/>
                <a:cs typeface="Arial" panose="020B0604020202020204" pitchFamily="34" charset="0"/>
              </a:rPr>
              <a:t>z</a:t>
            </a:r>
            <a:endParaRPr sz="28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2" name="テキスト ボックス 8">
                <a:extLst>
                  <a:ext uri="{FF2B5EF4-FFF2-40B4-BE49-F238E27FC236}">
                    <a16:creationId xmlns:a16="http://schemas.microsoft.com/office/drawing/2014/main" id="{6442D615-F33C-A4E3-2A54-69C3435A06E0}"/>
                  </a:ext>
                </a:extLst>
              </p:cNvPr>
              <p:cNvSpPr txBox="1"/>
              <p:nvPr/>
            </p:nvSpPr>
            <p:spPr>
              <a:xfrm>
                <a:off x="252268" y="7753593"/>
                <a:ext cx="10686665" cy="1815882"/>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Sample</a:t>
                </a:r>
                <a:r>
                  <a:rPr lang="en-US" sz="2800" dirty="0">
                    <a:latin typeface="Arial" panose="020B0604020202020204" pitchFamily="34" charset="0"/>
                    <a:cs typeface="Arial" panose="020B0604020202020204" pitchFamily="34" charset="0"/>
                  </a:rPr>
                  <a:t>: Strontium Titanate (001) substrate（10 × 10 × 0.5 mm）</a:t>
                </a:r>
                <a:br>
                  <a:rPr lang="en-US" sz="2800" dirty="0">
                    <a:latin typeface="Arial" panose="020B0604020202020204" pitchFamily="34" charset="0"/>
                    <a:cs typeface="Arial" panose="020B0604020202020204" pitchFamily="34" charset="0"/>
                  </a:rPr>
                </a:br>
                <a:r>
                  <a:rPr lang="en-US" sz="2800" b="1" dirty="0">
                    <a:latin typeface="Arial" panose="020B0604020202020204" pitchFamily="34" charset="0"/>
                    <a:cs typeface="Arial" panose="020B0604020202020204" pitchFamily="34" charset="0"/>
                  </a:rPr>
                  <a:t>Scan</a:t>
                </a:r>
                <a:r>
                  <a:rPr lang="en-US" sz="2800" dirty="0">
                    <a:latin typeface="Arial" panose="020B0604020202020204" pitchFamily="34" charset="0"/>
                    <a:cs typeface="Arial" panose="020B0604020202020204" pitchFamily="34" charset="0"/>
                  </a:rPr>
                  <a:t>: Polar scan of (010) plane</a:t>
                </a:r>
                <a:br>
                  <a:rPr lang="en-US" sz="2800" dirty="0">
                    <a:latin typeface="Arial" panose="020B0604020202020204" pitchFamily="34" charset="0"/>
                    <a:cs typeface="Arial" panose="020B0604020202020204" pitchFamily="34" charset="0"/>
                  </a:rPr>
                </a:br>
                <a:r>
                  <a:rPr lang="en-US" sz="2800" b="1" dirty="0">
                    <a:latin typeface="Arial" panose="020B0604020202020204" pitchFamily="34" charset="0"/>
                    <a:cs typeface="Arial" panose="020B0604020202020204" pitchFamily="34" charset="0"/>
                  </a:rPr>
                  <a:t>Polar</a:t>
                </a:r>
                <a:r>
                  <a:rPr lang="en-US" sz="2800" dirty="0">
                    <a:latin typeface="Arial" panose="020B0604020202020204" pitchFamily="34" charset="0"/>
                    <a:cs typeface="Arial" panose="020B0604020202020204" pitchFamily="34" charset="0"/>
                  </a:rPr>
                  <a:t> </a:t>
                </a:r>
                <a:r>
                  <a:rPr lang="en-US" sz="2800" b="1" dirty="0">
                    <a:latin typeface="Arial" panose="020B0604020202020204" pitchFamily="34" charset="0"/>
                    <a:cs typeface="Arial" panose="020B0604020202020204" pitchFamily="34" charset="0"/>
                  </a:rPr>
                  <a:t>Angle (</a:t>
                </a:r>
                <a14:m>
                  <m:oMath xmlns:m="http://schemas.openxmlformats.org/officeDocument/2006/math">
                    <m:r>
                      <a:rPr lang="en-US" sz="2800" i="1">
                        <a:latin typeface="Cambria Math" panose="02040503050406030204" pitchFamily="18" charset="0"/>
                        <a:ea typeface="Cambria Math" panose="02040503050406030204" pitchFamily="18" charset="0"/>
                      </a:rPr>
                      <m:t>𝜃</m:t>
                    </m:r>
                  </m:oMath>
                </a14:m>
                <a:r>
                  <a:rPr lang="en-US" sz="2800" b="1" dirty="0">
                    <a:latin typeface="Arial" panose="020B0604020202020204" pitchFamily="34" charset="0"/>
                    <a:cs typeface="Arial" panose="020B0604020202020204" pitchFamily="34" charset="0"/>
                  </a:rPr>
                  <a:t>)</a:t>
                </a:r>
                <a:r>
                  <a:rPr lang="en-US" sz="2800" dirty="0">
                    <a:latin typeface="Arial" panose="020B0604020202020204" pitchFamily="34" charset="0"/>
                    <a:cs typeface="Arial" panose="020B0604020202020204" pitchFamily="34" charset="0"/>
                  </a:rPr>
                  <a:t>: –12° to 65.76° (step: 1.44°)</a:t>
                </a:r>
                <a:br>
                  <a:rPr lang="en-US" sz="2800" dirty="0">
                    <a:latin typeface="Arial" panose="020B0604020202020204" pitchFamily="34" charset="0"/>
                    <a:cs typeface="Arial" panose="020B0604020202020204" pitchFamily="34" charset="0"/>
                  </a:rPr>
                </a:br>
                <a:r>
                  <a:rPr lang="en-US" sz="2800" b="1" dirty="0">
                    <a:latin typeface="Arial" panose="020B0604020202020204" pitchFamily="34" charset="0"/>
                    <a:cs typeface="Arial" panose="020B0604020202020204" pitchFamily="34" charset="0"/>
                  </a:rPr>
                  <a:t>Temperature</a:t>
                </a:r>
                <a:r>
                  <a:rPr lang="en-US" sz="2800" dirty="0">
                    <a:latin typeface="Arial" panose="020B0604020202020204" pitchFamily="34" charset="0"/>
                    <a:cs typeface="Arial" panose="020B0604020202020204" pitchFamily="34" charset="0"/>
                  </a:rPr>
                  <a:t>: 20 °C</a:t>
                </a:r>
                <a:endParaRPr kumimoji="1" lang="en-US" altLang="ja-JP" sz="2800" dirty="0">
                  <a:latin typeface="Arial" panose="020B0604020202020204" pitchFamily="34" charset="0"/>
                  <a:cs typeface="Arial" panose="020B0604020202020204" pitchFamily="34" charset="0"/>
                </a:endParaRPr>
              </a:p>
            </p:txBody>
          </p:sp>
        </mc:Choice>
        <mc:Fallback xmlns="">
          <p:sp>
            <p:nvSpPr>
              <p:cNvPr id="2" name="テキスト ボックス 8">
                <a:extLst>
                  <a:ext uri="{FF2B5EF4-FFF2-40B4-BE49-F238E27FC236}">
                    <a16:creationId xmlns:a16="http://schemas.microsoft.com/office/drawing/2014/main" id="{6442D615-F33C-A4E3-2A54-69C3435A06E0}"/>
                  </a:ext>
                </a:extLst>
              </p:cNvPr>
              <p:cNvSpPr txBox="1">
                <a:spLocks noRot="1" noChangeAspect="1" noMove="1" noResize="1" noEditPoints="1" noAdjustHandles="1" noChangeArrowheads="1" noChangeShapeType="1" noTextEdit="1"/>
              </p:cNvSpPr>
              <p:nvPr/>
            </p:nvSpPr>
            <p:spPr>
              <a:xfrm>
                <a:off x="252268" y="7753593"/>
                <a:ext cx="10686665" cy="1815882"/>
              </a:xfrm>
              <a:prstGeom prst="rect">
                <a:avLst/>
              </a:prstGeom>
              <a:blipFill>
                <a:blip r:embed="rId4"/>
                <a:stretch>
                  <a:fillRect l="-1186" t="-4167" b="-8333"/>
                </a:stretch>
              </a:blipFill>
            </p:spPr>
            <p:txBody>
              <a:bodyPr/>
              <a:lstStyle/>
              <a:p>
                <a:r>
                  <a:rPr lang="en-US">
                    <a:noFill/>
                  </a:rPr>
                  <a:t> </a:t>
                </a:r>
              </a:p>
            </p:txBody>
          </p:sp>
        </mc:Fallback>
      </mc:AlternateContent>
      <p:sp>
        <p:nvSpPr>
          <p:cNvPr id="7" name="TextBox 6">
            <a:extLst>
              <a:ext uri="{FF2B5EF4-FFF2-40B4-BE49-F238E27FC236}">
                <a16:creationId xmlns:a16="http://schemas.microsoft.com/office/drawing/2014/main" id="{9C2C0298-704E-1E46-E9F7-24A066D259FF}"/>
              </a:ext>
            </a:extLst>
          </p:cNvPr>
          <p:cNvSpPr txBox="1"/>
          <p:nvPr/>
        </p:nvSpPr>
        <p:spPr>
          <a:xfrm>
            <a:off x="280657" y="7149367"/>
            <a:ext cx="4195482"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Experimental conditions:</a:t>
            </a:r>
          </a:p>
        </p:txBody>
      </p:sp>
      <p:sp>
        <p:nvSpPr>
          <p:cNvPr id="12" name="TextBox 11">
            <a:extLst>
              <a:ext uri="{FF2B5EF4-FFF2-40B4-BE49-F238E27FC236}">
                <a16:creationId xmlns:a16="http://schemas.microsoft.com/office/drawing/2014/main" id="{0009C1C0-17C0-A507-8B9F-876F30C3442A}"/>
              </a:ext>
            </a:extLst>
          </p:cNvPr>
          <p:cNvSpPr txBox="1"/>
          <p:nvPr/>
        </p:nvSpPr>
        <p:spPr>
          <a:xfrm>
            <a:off x="4685974" y="2661089"/>
            <a:ext cx="174162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(010) plane</a:t>
            </a:r>
            <a:endParaRPr lang="en-US" dirty="0"/>
          </a:p>
        </p:txBody>
      </p:sp>
      <p:cxnSp>
        <p:nvCxnSpPr>
          <p:cNvPr id="8" name="Straight Arrow Connector 7">
            <a:extLst>
              <a:ext uri="{FF2B5EF4-FFF2-40B4-BE49-F238E27FC236}">
                <a16:creationId xmlns:a16="http://schemas.microsoft.com/office/drawing/2014/main" id="{D85D6220-9588-B151-F1D0-2D5D3DB8A4F8}"/>
              </a:ext>
            </a:extLst>
          </p:cNvPr>
          <p:cNvCxnSpPr>
            <a:cxnSpLocks/>
          </p:cNvCxnSpPr>
          <p:nvPr/>
        </p:nvCxnSpPr>
        <p:spPr>
          <a:xfrm flipH="1" flipV="1">
            <a:off x="3365500" y="3062344"/>
            <a:ext cx="659516" cy="2383523"/>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5" name="Arc 14">
            <a:extLst>
              <a:ext uri="{FF2B5EF4-FFF2-40B4-BE49-F238E27FC236}">
                <a16:creationId xmlns:a16="http://schemas.microsoft.com/office/drawing/2014/main" id="{A0C44E90-A777-D140-4290-44EA68222CBA}"/>
              </a:ext>
            </a:extLst>
          </p:cNvPr>
          <p:cNvSpPr/>
          <p:nvPr/>
        </p:nvSpPr>
        <p:spPr>
          <a:xfrm rot="15782216">
            <a:off x="3748623" y="4097743"/>
            <a:ext cx="615744" cy="624798"/>
          </a:xfrm>
          <a:prstGeom prst="arc">
            <a:avLst/>
          </a:prstGeom>
          <a:ln w="38100">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E9D2700A-31A3-89B3-F576-5A4FC7F3851A}"/>
                  </a:ext>
                </a:extLst>
              </p:cNvPr>
              <p:cNvSpPr txBox="1"/>
              <p:nvPr/>
            </p:nvSpPr>
            <p:spPr>
              <a:xfrm>
                <a:off x="3449241" y="2941909"/>
                <a:ext cx="625384"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panose="02040503050406030204" pitchFamily="18" charset="0"/>
                          <a:ea typeface="Cambria Math" panose="02040503050406030204" pitchFamily="18" charset="0"/>
                        </a:rPr>
                        <m:t>𝜃</m:t>
                      </m:r>
                    </m:oMath>
                  </m:oMathPara>
                </a14:m>
                <a:endParaRPr lang="en-US" sz="2800" dirty="0"/>
              </a:p>
            </p:txBody>
          </p:sp>
        </mc:Choice>
        <mc:Fallback xmlns="">
          <p:sp>
            <p:nvSpPr>
              <p:cNvPr id="16" name="TextBox 15">
                <a:extLst>
                  <a:ext uri="{FF2B5EF4-FFF2-40B4-BE49-F238E27FC236}">
                    <a16:creationId xmlns:a16="http://schemas.microsoft.com/office/drawing/2014/main" id="{E9D2700A-31A3-89B3-F576-5A4FC7F3851A}"/>
                  </a:ext>
                </a:extLst>
              </p:cNvPr>
              <p:cNvSpPr txBox="1">
                <a:spLocks noRot="1" noChangeAspect="1" noMove="1" noResize="1" noEditPoints="1" noAdjustHandles="1" noChangeArrowheads="1" noChangeShapeType="1" noTextEdit="1"/>
              </p:cNvSpPr>
              <p:nvPr/>
            </p:nvSpPr>
            <p:spPr>
              <a:xfrm>
                <a:off x="3449241" y="2941909"/>
                <a:ext cx="625384" cy="523220"/>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0C217B37-B5C5-3A6C-EF69-8D87EE5B1525}"/>
                  </a:ext>
                </a:extLst>
              </p:cNvPr>
              <p:cNvSpPr txBox="1"/>
              <p:nvPr/>
            </p:nvSpPr>
            <p:spPr>
              <a:xfrm>
                <a:off x="3061802" y="2574029"/>
                <a:ext cx="575733"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sz="2800" i="1" smtClean="0">
                              <a:latin typeface="Cambria Math" panose="02040503050406030204" pitchFamily="18" charset="0"/>
                            </a:rPr>
                          </m:ctrlPr>
                        </m:sSupPr>
                        <m:e>
                          <m:r>
                            <a:rPr lang="en-US" sz="2800" b="0" i="1" smtClean="0">
                              <a:latin typeface="Cambria Math" panose="02040503050406030204" pitchFamily="18" charset="0"/>
                            </a:rPr>
                            <m:t>𝑒</m:t>
                          </m:r>
                        </m:e>
                        <m:sup>
                          <m:r>
                            <a:rPr lang="en-US" sz="2800" b="0" i="1" smtClean="0">
                              <a:latin typeface="Cambria Math" panose="02040503050406030204" pitchFamily="18" charset="0"/>
                            </a:rPr>
                            <m:t>−</m:t>
                          </m:r>
                        </m:sup>
                      </m:sSup>
                    </m:oMath>
                  </m:oMathPara>
                </a14:m>
                <a:endParaRPr lang="en-US" sz="2800" dirty="0"/>
              </a:p>
            </p:txBody>
          </p:sp>
        </mc:Choice>
        <mc:Fallback xmlns="">
          <p:sp>
            <p:nvSpPr>
              <p:cNvPr id="17" name="TextBox 16">
                <a:extLst>
                  <a:ext uri="{FF2B5EF4-FFF2-40B4-BE49-F238E27FC236}">
                    <a16:creationId xmlns:a16="http://schemas.microsoft.com/office/drawing/2014/main" id="{0C217B37-B5C5-3A6C-EF69-8D87EE5B1525}"/>
                  </a:ext>
                </a:extLst>
              </p:cNvPr>
              <p:cNvSpPr txBox="1">
                <a:spLocks noRot="1" noChangeAspect="1" noMove="1" noResize="1" noEditPoints="1" noAdjustHandles="1" noChangeArrowheads="1" noChangeShapeType="1" noTextEdit="1"/>
              </p:cNvSpPr>
              <p:nvPr/>
            </p:nvSpPr>
            <p:spPr>
              <a:xfrm>
                <a:off x="3061802" y="2574029"/>
                <a:ext cx="575733" cy="523220"/>
              </a:xfrm>
              <a:prstGeom prst="rect">
                <a:avLst/>
              </a:prstGeom>
              <a:blipFill>
                <a:blip r:embed="rId6"/>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980598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1248B4-1F6A-799B-86C6-B4899D197A53}"/>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5D2B521C-3D9B-0AF3-7AFC-EBD9C2475B50}"/>
              </a:ext>
            </a:extLst>
          </p:cNvPr>
          <p:cNvPicPr>
            <a:picLocks noChangeAspect="1"/>
          </p:cNvPicPr>
          <p:nvPr/>
        </p:nvPicPr>
        <p:blipFill>
          <a:blip r:embed="rId3">
            <a:extLst>
              <a:ext uri="{28A0092B-C50C-407E-A947-70E740481C1C}">
                <a14:useLocalDpi xmlns:a14="http://schemas.microsoft.com/office/drawing/2010/main" val="0"/>
              </a:ext>
            </a:extLst>
          </a:blip>
          <a:srcRect l="7395" t="11604" r="9505" b="1961"/>
          <a:stretch>
            <a:fillRect/>
          </a:stretch>
        </p:blipFill>
        <p:spPr>
          <a:xfrm>
            <a:off x="2871216" y="1344168"/>
            <a:ext cx="8138162" cy="8464733"/>
          </a:xfrm>
          <a:prstGeom prst="rect">
            <a:avLst/>
          </a:prstGeom>
        </p:spPr>
      </p:pic>
      <p:sp>
        <p:nvSpPr>
          <p:cNvPr id="6" name="TextBox 5">
            <a:extLst>
              <a:ext uri="{FF2B5EF4-FFF2-40B4-BE49-F238E27FC236}">
                <a16:creationId xmlns:a16="http://schemas.microsoft.com/office/drawing/2014/main" id="{9E039C50-6BBA-4541-0DB8-B21317BB8980}"/>
              </a:ext>
            </a:extLst>
          </p:cNvPr>
          <p:cNvSpPr txBox="1"/>
          <p:nvPr/>
        </p:nvSpPr>
        <p:spPr>
          <a:xfrm>
            <a:off x="11208008" y="2247634"/>
            <a:ext cx="3408945" cy="2592248"/>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Computational time:</a:t>
            </a:r>
          </a:p>
          <a:p>
            <a:endParaRPr lang="en-US" dirty="0"/>
          </a:p>
          <a:p>
            <a:r>
              <a:rPr lang="en-US" sz="2800" dirty="0">
                <a:latin typeface="Arial" panose="020B0604020202020204" pitchFamily="34" charset="0"/>
                <a:cs typeface="Arial" panose="020B0604020202020204" pitchFamily="34" charset="0"/>
              </a:rPr>
              <a:t>Order5</a:t>
            </a:r>
            <a:r>
              <a:rPr lang="en-US" sz="2800">
                <a:latin typeface="Arial" panose="020B0604020202020204" pitchFamily="34" charset="0"/>
                <a:cs typeface="Arial" panose="020B0604020202020204" pitchFamily="34" charset="0"/>
              </a:rPr>
              <a:t>: 6 mins</a:t>
            </a:r>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Order6: 7 mins</a:t>
            </a:r>
          </a:p>
          <a:p>
            <a:r>
              <a:rPr lang="en-US" sz="2800" dirty="0">
                <a:latin typeface="Arial" panose="020B0604020202020204" pitchFamily="34" charset="0"/>
                <a:cs typeface="Arial" panose="020B0604020202020204" pitchFamily="34" charset="0"/>
              </a:rPr>
              <a:t>Order7: 40 mins</a:t>
            </a:r>
          </a:p>
          <a:p>
            <a:r>
              <a:rPr lang="en-US" sz="2800" dirty="0">
                <a:latin typeface="Arial" panose="020B0604020202020204" pitchFamily="34" charset="0"/>
                <a:cs typeface="Arial" panose="020B0604020202020204" pitchFamily="34" charset="0"/>
              </a:rPr>
              <a:t>Order8: 17 hours</a:t>
            </a:r>
          </a:p>
        </p:txBody>
      </p:sp>
      <p:sp>
        <p:nvSpPr>
          <p:cNvPr id="11" name="テキスト ボックス 5">
            <a:extLst>
              <a:ext uri="{FF2B5EF4-FFF2-40B4-BE49-F238E27FC236}">
                <a16:creationId xmlns:a16="http://schemas.microsoft.com/office/drawing/2014/main" id="{5CA7F7A4-4187-ABC1-C18E-DB3402F22889}"/>
              </a:ext>
            </a:extLst>
          </p:cNvPr>
          <p:cNvSpPr txBox="1"/>
          <p:nvPr/>
        </p:nvSpPr>
        <p:spPr>
          <a:xfrm>
            <a:off x="2480849" y="132382"/>
            <a:ext cx="9945164"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Simulation and Experiment (1920atoms)</a:t>
            </a:r>
          </a:p>
        </p:txBody>
      </p:sp>
      <p:pic>
        <p:nvPicPr>
          <p:cNvPr id="15" name="Picture 14" descr="A graph of different colored lines&#10;&#10;AI-generated content may be incorrect.">
            <a:extLst>
              <a:ext uri="{FF2B5EF4-FFF2-40B4-BE49-F238E27FC236}">
                <a16:creationId xmlns:a16="http://schemas.microsoft.com/office/drawing/2014/main" id="{EED8871B-CF5F-555C-88B0-2C0988B94B2B}"/>
              </a:ext>
            </a:extLst>
          </p:cNvPr>
          <p:cNvPicPr>
            <a:picLocks noChangeAspect="1"/>
          </p:cNvPicPr>
          <p:nvPr/>
        </p:nvPicPr>
        <p:blipFill>
          <a:blip r:embed="rId4">
            <a:extLst>
              <a:ext uri="{28A0092B-C50C-407E-A947-70E740481C1C}">
                <a14:useLocalDpi xmlns:a14="http://schemas.microsoft.com/office/drawing/2010/main" val="0"/>
              </a:ext>
            </a:extLst>
          </a:blip>
          <a:srcRect l="51881" t="12689" r="10304" b="64454"/>
          <a:stretch>
            <a:fillRect/>
          </a:stretch>
        </p:blipFill>
        <p:spPr>
          <a:xfrm>
            <a:off x="7755466" y="1433751"/>
            <a:ext cx="3174263" cy="1918661"/>
          </a:xfrm>
          <a:prstGeom prst="rect">
            <a:avLst/>
          </a:prstGeom>
        </p:spPr>
      </p:pic>
      <p:sp>
        <p:nvSpPr>
          <p:cNvPr id="2" name="TextBox 1">
            <a:extLst>
              <a:ext uri="{FF2B5EF4-FFF2-40B4-BE49-F238E27FC236}">
                <a16:creationId xmlns:a16="http://schemas.microsoft.com/office/drawing/2014/main" id="{96967332-411A-541C-C96D-148ABE244C94}"/>
              </a:ext>
            </a:extLst>
          </p:cNvPr>
          <p:cNvSpPr txBox="1"/>
          <p:nvPr/>
        </p:nvSpPr>
        <p:spPr>
          <a:xfrm>
            <a:off x="10945286" y="7870726"/>
            <a:ext cx="2841534"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Scattering order 5</a:t>
            </a:r>
          </a:p>
        </p:txBody>
      </p:sp>
      <p:sp>
        <p:nvSpPr>
          <p:cNvPr id="3" name="TextBox 2">
            <a:extLst>
              <a:ext uri="{FF2B5EF4-FFF2-40B4-BE49-F238E27FC236}">
                <a16:creationId xmlns:a16="http://schemas.microsoft.com/office/drawing/2014/main" id="{560DAEC4-591A-26C3-4BAB-46A4F7BC65B9}"/>
              </a:ext>
            </a:extLst>
          </p:cNvPr>
          <p:cNvSpPr txBox="1"/>
          <p:nvPr/>
        </p:nvSpPr>
        <p:spPr>
          <a:xfrm>
            <a:off x="10945286" y="7559759"/>
            <a:ext cx="2841534"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Scattering order 6</a:t>
            </a:r>
          </a:p>
        </p:txBody>
      </p:sp>
      <p:sp>
        <p:nvSpPr>
          <p:cNvPr id="4" name="TextBox 3">
            <a:extLst>
              <a:ext uri="{FF2B5EF4-FFF2-40B4-BE49-F238E27FC236}">
                <a16:creationId xmlns:a16="http://schemas.microsoft.com/office/drawing/2014/main" id="{A743A382-09F5-6A25-AA16-6ED9C74D3102}"/>
              </a:ext>
            </a:extLst>
          </p:cNvPr>
          <p:cNvSpPr txBox="1"/>
          <p:nvPr/>
        </p:nvSpPr>
        <p:spPr>
          <a:xfrm>
            <a:off x="10956145" y="7203822"/>
            <a:ext cx="2841534"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Scattering order 7</a:t>
            </a:r>
          </a:p>
        </p:txBody>
      </p:sp>
      <p:sp>
        <p:nvSpPr>
          <p:cNvPr id="5" name="TextBox 4">
            <a:extLst>
              <a:ext uri="{FF2B5EF4-FFF2-40B4-BE49-F238E27FC236}">
                <a16:creationId xmlns:a16="http://schemas.microsoft.com/office/drawing/2014/main" id="{C5DE66AA-919E-7B0F-2034-29C0046600AC}"/>
              </a:ext>
            </a:extLst>
          </p:cNvPr>
          <p:cNvSpPr txBox="1"/>
          <p:nvPr/>
        </p:nvSpPr>
        <p:spPr>
          <a:xfrm>
            <a:off x="10956145" y="5021280"/>
            <a:ext cx="2841534"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Scattering order 8</a:t>
            </a:r>
          </a:p>
        </p:txBody>
      </p:sp>
      <p:sp>
        <p:nvSpPr>
          <p:cNvPr id="8" name="TextBox 7">
            <a:extLst>
              <a:ext uri="{FF2B5EF4-FFF2-40B4-BE49-F238E27FC236}">
                <a16:creationId xmlns:a16="http://schemas.microsoft.com/office/drawing/2014/main" id="{38762DF8-521F-8C71-1D13-4735817F06CF}"/>
              </a:ext>
            </a:extLst>
          </p:cNvPr>
          <p:cNvSpPr txBox="1"/>
          <p:nvPr/>
        </p:nvSpPr>
        <p:spPr>
          <a:xfrm>
            <a:off x="10979398" y="5901140"/>
            <a:ext cx="1777894"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Experiment</a:t>
            </a:r>
          </a:p>
        </p:txBody>
      </p:sp>
    </p:spTree>
    <p:extLst>
      <p:ext uri="{BB962C8B-B14F-4D97-AF65-F5344CB8AC3E}">
        <p14:creationId xmlns:p14="http://schemas.microsoft.com/office/powerpoint/2010/main" val="1951637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37FEF0-3C4D-5C19-8EC5-E155FC769180}"/>
            </a:ext>
          </a:extLst>
        </p:cNvPr>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0DACFC25-E0C5-747C-31DF-51DE5952B855}"/>
              </a:ext>
            </a:extLst>
          </p:cNvPr>
          <p:cNvSpPr txBox="1"/>
          <p:nvPr/>
        </p:nvSpPr>
        <p:spPr>
          <a:xfrm>
            <a:off x="4159954" y="128016"/>
            <a:ext cx="6310492" cy="707886"/>
          </a:xfrm>
          <a:prstGeom prst="rect">
            <a:avLst/>
          </a:prstGeom>
          <a:noFill/>
        </p:spPr>
        <p:txBody>
          <a:bodyPr wrap="square">
            <a:spAutoFit/>
          </a:bodyPr>
          <a:lstStyle/>
          <a:p>
            <a:pPr marL="38100">
              <a:spcBef>
                <a:spcPts val="100"/>
              </a:spcBef>
            </a:pPr>
            <a:r>
              <a:rPr lang="en-US" altLang="ja-JP" sz="4000" b="1" dirty="0">
                <a:latin typeface="Arial" panose="02080604020202020204" pitchFamily="34" charset="0"/>
                <a:cs typeface="Arial" panose="02080604020202020204" pitchFamily="34" charset="0"/>
              </a:rPr>
              <a:t>Renormalized Expansion</a:t>
            </a:r>
          </a:p>
        </p:txBody>
      </p:sp>
      <mc:AlternateContent xmlns:mc="http://schemas.openxmlformats.org/markup-compatibility/2006" xmlns:a14="http://schemas.microsoft.com/office/drawing/2010/main">
        <mc:Choice Requires="a14">
          <p:sp>
            <p:nvSpPr>
              <p:cNvPr id="10" name="Text Box 9">
                <a:extLst>
                  <a:ext uri="{FF2B5EF4-FFF2-40B4-BE49-F238E27FC236}">
                    <a16:creationId xmlns:a16="http://schemas.microsoft.com/office/drawing/2014/main" id="{33043E85-2B2A-8083-1670-5F2982D15C1B}"/>
                  </a:ext>
                </a:extLst>
              </p:cNvPr>
              <p:cNvSpPr txBox="1"/>
              <p:nvPr/>
            </p:nvSpPr>
            <p:spPr>
              <a:xfrm>
                <a:off x="325165" y="5077636"/>
                <a:ext cx="8252674" cy="532966"/>
              </a:xfrm>
              <a:prstGeom prst="rect">
                <a:avLst/>
              </a:prstGeom>
              <a:noFill/>
            </p:spPr>
            <p:txBody>
              <a:bodyPr wrap="square" rtlCol="0">
                <a:spAutoFit/>
              </a:bodyPr>
              <a:lstStyle/>
              <a:p>
                <a:r>
                  <a:rPr lang="en-US" altLang="ja-JP" sz="2800" b="1" dirty="0">
                    <a:sym typeface="+mn-ea"/>
                  </a:rPr>
                  <a:t> </a:t>
                </a:r>
                <a14:m>
                  <m:oMath xmlns:m="http://schemas.openxmlformats.org/officeDocument/2006/math">
                    <m:r>
                      <a:rPr lang="en-US" altLang="ja-JP" sz="2800" b="1" smtClean="0">
                        <a:latin typeface="Cambria Math" panose="02040503050406030204" pitchFamily="18" charset="0"/>
                      </a:rPr>
                      <m:t>(</m:t>
                    </m:r>
                    <m:sSup>
                      <m:sSupPr>
                        <m:ctrlPr>
                          <a:rPr lang="en-US" altLang="ja-JP" sz="2800" b="1" i="1">
                            <a:latin typeface="Cambria Math" panose="02040503050406030204" pitchFamily="18" charset="0"/>
                          </a:rPr>
                        </m:ctrlPr>
                      </m:sSupPr>
                      <m:e>
                        <m:r>
                          <a:rPr lang="en-US" altLang="ja-JP" sz="2800" b="1">
                            <a:latin typeface="Cambria Math" panose="02040503050406030204" pitchFamily="18" charset="0"/>
                          </a:rPr>
                          <m:t>𝐈</m:t>
                        </m:r>
                        <m:r>
                          <a:rPr lang="en-US" altLang="ja-JP" sz="2800" b="1">
                            <a:latin typeface="Cambria Math" panose="02040503050406030204" pitchFamily="18" charset="0"/>
                          </a:rPr>
                          <m:t>−</m:t>
                        </m:r>
                        <m:r>
                          <a:rPr lang="en-US" altLang="ja-JP" sz="2800" b="1" i="0" smtClean="0">
                            <a:latin typeface="Cambria Math" panose="02040503050406030204" pitchFamily="18" charset="0"/>
                          </a:rPr>
                          <m:t>𝐊</m:t>
                        </m:r>
                        <m:r>
                          <a:rPr lang="en-US" altLang="ja-JP" sz="2800" b="1">
                            <a:latin typeface="Cambria Math" panose="02040503050406030204" pitchFamily="18" charset="0"/>
                          </a:rPr>
                          <m:t>)</m:t>
                        </m:r>
                      </m:e>
                      <m:sup>
                        <m:r>
                          <a:rPr lang="en-US" altLang="ja-JP" sz="2800" b="1">
                            <a:latin typeface="Cambria Math" panose="02040503050406030204" pitchFamily="18" charset="0"/>
                          </a:rPr>
                          <m:t>−</m:t>
                        </m:r>
                        <m:r>
                          <a:rPr lang="en-US" altLang="ja-JP" sz="2800" b="1">
                            <a:latin typeface="Cambria Math" panose="02040503050406030204" pitchFamily="18" charset="0"/>
                          </a:rPr>
                          <m:t>𝟏</m:t>
                        </m:r>
                      </m:sup>
                    </m:sSup>
                    <m:r>
                      <a:rPr lang="en-US" altLang="ja-JP" sz="2800" b="1" i="1" smtClean="0">
                        <a:latin typeface="Cambria Math" panose="02040503050406030204" pitchFamily="18" charset="0"/>
                      </a:rPr>
                      <m:t>=</m:t>
                    </m:r>
                    <m:r>
                      <m:rPr>
                        <m:sty m:val="p"/>
                      </m:rPr>
                      <a:rPr lang="en-US" altLang="ja-JP" sz="2800" b="1" i="1">
                        <a:latin typeface="Cambria Math" panose="02040503050406030204" pitchFamily="18" charset="0"/>
                      </a:rPr>
                      <m:t>ω</m:t>
                    </m:r>
                    <m:r>
                      <a:rPr lang="en-US" altLang="ja-JP" sz="2800" b="1">
                        <a:latin typeface="Cambria Math" panose="02040503050406030204" pitchFamily="18" charset="0"/>
                      </a:rPr>
                      <m:t>(</m:t>
                    </m:r>
                    <m:sSup>
                      <m:sSupPr>
                        <m:ctrlPr>
                          <a:rPr lang="en-US" altLang="ja-JP" sz="2800" b="1" i="1">
                            <a:latin typeface="Cambria Math" panose="02040503050406030204" pitchFamily="18" charset="0"/>
                          </a:rPr>
                        </m:ctrlPr>
                      </m:sSupPr>
                      <m:e>
                        <m:r>
                          <a:rPr lang="en-US" altLang="ja-JP" sz="2800" b="1">
                            <a:latin typeface="Cambria Math" panose="02040503050406030204" pitchFamily="18" charset="0"/>
                          </a:rPr>
                          <m:t>𝐈</m:t>
                        </m:r>
                        <m:r>
                          <a:rPr lang="en-US" altLang="ja-JP" sz="2800" b="1">
                            <a:latin typeface="Cambria Math" panose="02040503050406030204" pitchFamily="18" charset="0"/>
                          </a:rPr>
                          <m:t>−</m:t>
                        </m:r>
                        <m:r>
                          <a:rPr lang="en-US" altLang="ja-JP" sz="2800" b="1" i="0" smtClean="0">
                            <a:latin typeface="Cambria Math" panose="02040503050406030204" pitchFamily="18" charset="0"/>
                          </a:rPr>
                          <m:t>𝐆</m:t>
                        </m:r>
                        <m:r>
                          <a:rPr lang="en-US" altLang="ja-JP" sz="2800" b="1">
                            <a:latin typeface="Cambria Math" panose="02040503050406030204" pitchFamily="18" charset="0"/>
                          </a:rPr>
                          <m:t>)</m:t>
                        </m:r>
                      </m:e>
                      <m:sup>
                        <m:r>
                          <a:rPr lang="en-US" altLang="ja-JP" sz="2800" b="1">
                            <a:latin typeface="Cambria Math" panose="02040503050406030204" pitchFamily="18" charset="0"/>
                          </a:rPr>
                          <m:t>−</m:t>
                        </m:r>
                        <m:r>
                          <a:rPr lang="en-US" altLang="ja-JP" sz="2800" b="1">
                            <a:latin typeface="Cambria Math" panose="02040503050406030204" pitchFamily="18" charset="0"/>
                          </a:rPr>
                          <m:t>𝟏</m:t>
                        </m:r>
                      </m:sup>
                    </m:sSup>
                    <m:r>
                      <a:rPr lang="en-US" altLang="ja-JP" sz="2800" b="1" i="1" smtClean="0">
                        <a:latin typeface="Cambria Math" panose="02040503050406030204" pitchFamily="18" charset="0"/>
                      </a:rPr>
                      <m:t>=</m:t>
                    </m:r>
                    <m:r>
                      <m:rPr>
                        <m:sty m:val="p"/>
                      </m:rPr>
                      <a:rPr lang="en-US" altLang="ja-JP" sz="2800" b="1" i="1">
                        <a:latin typeface="Cambria Math" panose="02040503050406030204" pitchFamily="18" charset="0"/>
                      </a:rPr>
                      <m:t>ω</m:t>
                    </m:r>
                    <m:r>
                      <a:rPr lang="en-US" altLang="ja-JP" sz="2800" b="1" i="1" smtClean="0">
                        <a:latin typeface="Cambria Math" panose="02040503050406030204" pitchFamily="18" charset="0"/>
                      </a:rPr>
                      <m:t>(</m:t>
                    </m:r>
                    <m:r>
                      <a:rPr lang="en-US" altLang="ja-JP" sz="2800" b="1">
                        <a:latin typeface="Cambria Math" panose="02040503050406030204" pitchFamily="18" charset="0"/>
                      </a:rPr>
                      <m:t>𝐈</m:t>
                    </m:r>
                    <m:r>
                      <a:rPr lang="en-US" altLang="ja-JP" sz="2800" b="1">
                        <a:latin typeface="Cambria Math" panose="02040503050406030204" pitchFamily="18" charset="0"/>
                      </a:rPr>
                      <m:t>+</m:t>
                    </m:r>
                    <m:sSup>
                      <m:sSupPr>
                        <m:ctrlPr>
                          <a:rPr lang="en-US" altLang="ja-JP" sz="2800" b="1" i="1">
                            <a:latin typeface="Cambria Math" panose="02040503050406030204" pitchFamily="18" charset="0"/>
                          </a:rPr>
                        </m:ctrlPr>
                      </m:sSupPr>
                      <m:e>
                        <m:r>
                          <a:rPr lang="en-US" altLang="ja-JP" sz="2800" b="1" i="0" smtClean="0">
                            <a:latin typeface="Cambria Math" panose="02040503050406030204" pitchFamily="18" charset="0"/>
                          </a:rPr>
                          <m:t>𝐆</m:t>
                        </m:r>
                        <m:r>
                          <a:rPr lang="en-US" altLang="ja-JP" sz="2800" b="1">
                            <a:latin typeface="Cambria Math" panose="02040503050406030204" pitchFamily="18" charset="0"/>
                          </a:rPr>
                          <m:t>+</m:t>
                        </m:r>
                        <m:r>
                          <a:rPr lang="en-US" altLang="ja-JP" sz="2800" b="1" i="0" smtClean="0">
                            <a:latin typeface="Cambria Math" panose="02040503050406030204" pitchFamily="18" charset="0"/>
                          </a:rPr>
                          <m:t>𝐆</m:t>
                        </m:r>
                      </m:e>
                      <m:sup>
                        <m:r>
                          <a:rPr lang="en-US" altLang="ja-JP" sz="2800" b="1" i="1">
                            <a:latin typeface="Cambria Math" panose="02040503050406030204" pitchFamily="18" charset="0"/>
                          </a:rPr>
                          <m:t>𝟐</m:t>
                        </m:r>
                      </m:sup>
                    </m:sSup>
                    <m:r>
                      <a:rPr lang="en-US" altLang="ja-JP" sz="2800" b="1">
                        <a:latin typeface="Cambria Math" panose="02040503050406030204" pitchFamily="18" charset="0"/>
                      </a:rPr>
                      <m:t>+…</m:t>
                    </m:r>
                    <m:r>
                      <a:rPr lang="en-US" altLang="ja-JP" sz="2800" b="1" i="1" smtClean="0">
                        <a:latin typeface="Cambria Math" panose="02040503050406030204" pitchFamily="18" charset="0"/>
                      </a:rPr>
                      <m:t>+</m:t>
                    </m:r>
                    <m:sSup>
                      <m:sSupPr>
                        <m:ctrlPr>
                          <a:rPr lang="en-US" altLang="ja-JP" sz="2800" b="1" i="1">
                            <a:latin typeface="Cambria Math" panose="02040503050406030204" pitchFamily="18" charset="0"/>
                          </a:rPr>
                        </m:ctrlPr>
                      </m:sSupPr>
                      <m:e>
                        <m:r>
                          <a:rPr lang="en-US" altLang="ja-JP" sz="2800" b="1">
                            <a:latin typeface="Cambria Math" panose="02040503050406030204" pitchFamily="18" charset="0"/>
                          </a:rPr>
                          <m:t>𝐆</m:t>
                        </m:r>
                      </m:e>
                      <m:sup>
                        <m:r>
                          <a:rPr lang="en-US" altLang="ja-JP" sz="2800" b="1" i="1" smtClean="0">
                            <a:latin typeface="Cambria Math" panose="02040503050406030204" pitchFamily="18" charset="0"/>
                          </a:rPr>
                          <m:t>𝒏</m:t>
                        </m:r>
                      </m:sup>
                    </m:sSup>
                    <m:r>
                      <a:rPr lang="en-US" altLang="ja-JP" sz="2800" b="1" i="1" smtClean="0">
                        <a:latin typeface="Cambria Math" panose="02040503050406030204" pitchFamily="18" charset="0"/>
                      </a:rPr>
                      <m:t>)</m:t>
                    </m:r>
                  </m:oMath>
                </a14:m>
                <a:r>
                  <a:rPr lang="en-US" altLang="ja-JP" sz="2800" b="1" dirty="0">
                    <a:sym typeface="+mn-ea"/>
                  </a:rPr>
                  <a:t> </a:t>
                </a:r>
                <a:endParaRPr lang="en-US" altLang="ja-JP" sz="2800" b="1" dirty="0"/>
              </a:p>
            </p:txBody>
          </p:sp>
        </mc:Choice>
        <mc:Fallback xmlns="">
          <p:sp>
            <p:nvSpPr>
              <p:cNvPr id="10" name="Text Box 9"/>
              <p:cNvSpPr txBox="1">
                <a:spLocks noRot="1" noChangeAspect="1" noMove="1" noResize="1" noEditPoints="1" noAdjustHandles="1" noChangeArrowheads="1" noChangeShapeType="1" noTextEdit="1"/>
              </p:cNvSpPr>
              <p:nvPr/>
            </p:nvSpPr>
            <p:spPr>
              <a:xfrm>
                <a:off x="325165" y="5077636"/>
                <a:ext cx="8252674" cy="532966"/>
              </a:xfrm>
              <a:prstGeom prst="rect">
                <a:avLst/>
              </a:prstGeom>
              <a:blipFill>
                <a:blip r:embed="rId3"/>
                <a:stretch>
                  <a:fillRect b="-1860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 Box 11">
                <a:extLst>
                  <a:ext uri="{FF2B5EF4-FFF2-40B4-BE49-F238E27FC236}">
                    <a16:creationId xmlns:a16="http://schemas.microsoft.com/office/drawing/2014/main" id="{B1D7D086-5056-FED2-AD01-C719BD3B0978}"/>
                  </a:ext>
                </a:extLst>
              </p:cNvPr>
              <p:cNvSpPr txBox="1"/>
              <p:nvPr/>
            </p:nvSpPr>
            <p:spPr>
              <a:xfrm>
                <a:off x="361022" y="7819843"/>
                <a:ext cx="7832718" cy="523220"/>
              </a:xfrm>
              <a:prstGeom prst="rect">
                <a:avLst/>
              </a:prstGeom>
              <a:noFill/>
            </p:spPr>
            <p:txBody>
              <a:bodyPr wrap="square" rtlCol="0">
                <a:spAutoFit/>
              </a:bodyPr>
              <a:lstStyle/>
              <a:p>
                <a:pPr marL="342900" indent="-342900">
                  <a:buFont typeface="Arial" panose="02080604020202020204" pitchFamily="34" charset="0"/>
                  <a:buChar char="•"/>
                </a:pPr>
                <a14:m>
                  <m:oMath xmlns:m="http://schemas.openxmlformats.org/officeDocument/2006/math">
                    <m:r>
                      <m:rPr>
                        <m:sty m:val="p"/>
                      </m:rPr>
                      <a:rPr lang="en-US" altLang="ja-JP" sz="2800" b="1" i="1">
                        <a:latin typeface="Cambria Math" panose="02040503050406030204" pitchFamily="18" charset="0"/>
                      </a:rPr>
                      <m:t>ω</m:t>
                    </m:r>
                    <m:r>
                      <a:rPr lang="en-US" altLang="ja-JP" sz="2800" b="1" i="1">
                        <a:latin typeface="Cambria Math" panose="02040503050406030204" pitchFamily="18" charset="0"/>
                      </a:rPr>
                      <m:t> </m:t>
                    </m:r>
                  </m:oMath>
                </a14:m>
                <a:r>
                  <a:rPr lang="en-US" altLang="ja-JP" sz="2800" dirty="0">
                    <a:latin typeface="Arial" panose="020B0604020202020204" pitchFamily="34" charset="0"/>
                    <a:cs typeface="Arial" panose="020B0604020202020204" pitchFamily="34" charset="0"/>
                    <a:sym typeface="+mn-ea"/>
                  </a:rPr>
                  <a:t>optimization is as heavy as Matrix Inversion.</a:t>
                </a:r>
              </a:p>
            </p:txBody>
          </p:sp>
        </mc:Choice>
        <mc:Fallback xmlns="">
          <p:sp>
            <p:nvSpPr>
              <p:cNvPr id="12" name="Text Box 11"/>
              <p:cNvSpPr txBox="1">
                <a:spLocks noRot="1" noChangeAspect="1" noMove="1" noResize="1" noEditPoints="1" noAdjustHandles="1" noChangeArrowheads="1" noChangeShapeType="1" noTextEdit="1"/>
              </p:cNvSpPr>
              <p:nvPr/>
            </p:nvSpPr>
            <p:spPr>
              <a:xfrm>
                <a:off x="361022" y="7819843"/>
                <a:ext cx="7832718" cy="523220"/>
              </a:xfrm>
              <a:prstGeom prst="rect">
                <a:avLst/>
              </a:prstGeom>
              <a:blipFill>
                <a:blip r:embed="rId4"/>
                <a:stretch>
                  <a:fillRect l="-1456" t="-11628" r="-2751" b="-27907"/>
                </a:stretch>
              </a:blipFill>
            </p:spPr>
            <p:txBody>
              <a:bodyPr/>
              <a:lstStyle/>
              <a:p>
                <a:r>
                  <a:rPr lang="en-US">
                    <a:noFill/>
                  </a:rPr>
                  <a:t> </a:t>
                </a:r>
              </a:p>
            </p:txBody>
          </p:sp>
        </mc:Fallback>
      </mc:AlternateContent>
      <p:sp>
        <p:nvSpPr>
          <p:cNvPr id="15" name="テキスト ボックス 14">
            <a:extLst>
              <a:ext uri="{FF2B5EF4-FFF2-40B4-BE49-F238E27FC236}">
                <a16:creationId xmlns:a16="http://schemas.microsoft.com/office/drawing/2014/main" id="{4465EFA4-EE36-3DDB-0808-F3F97295F9B4}"/>
              </a:ext>
            </a:extLst>
          </p:cNvPr>
          <p:cNvSpPr txBox="1"/>
          <p:nvPr/>
        </p:nvSpPr>
        <p:spPr>
          <a:xfrm>
            <a:off x="325164" y="8407752"/>
            <a:ext cx="651748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e.g.</a:t>
            </a:r>
            <a:r>
              <a:rPr lang="en-US" altLang="ja-JP" sz="2800" dirty="0">
                <a:latin typeface="Arial" panose="020B0604020202020204" pitchFamily="34" charset="0"/>
                <a:cs typeface="Arial" panose="020B0604020202020204" pitchFamily="34" charset="0"/>
                <a:sym typeface="+mn-ea"/>
              </a:rPr>
              <a:t> for 1000 atoms, around 3 weeks ! </a:t>
            </a:r>
          </a:p>
        </p:txBody>
      </p:sp>
      <p:sp>
        <p:nvSpPr>
          <p:cNvPr id="13" name="TextBox 12">
            <a:extLst>
              <a:ext uri="{FF2B5EF4-FFF2-40B4-BE49-F238E27FC236}">
                <a16:creationId xmlns:a16="http://schemas.microsoft.com/office/drawing/2014/main" id="{7D6480D6-6FFB-6E91-3276-51305F73F763}"/>
              </a:ext>
            </a:extLst>
          </p:cNvPr>
          <p:cNvSpPr txBox="1"/>
          <p:nvPr/>
        </p:nvSpPr>
        <p:spPr>
          <a:xfrm>
            <a:off x="361023" y="1520440"/>
            <a:ext cx="3316028" cy="523220"/>
          </a:xfrm>
          <a:prstGeom prst="rect">
            <a:avLst/>
          </a:prstGeom>
          <a:solidFill>
            <a:srgbClr val="FFC000"/>
          </a:solidFill>
        </p:spPr>
        <p:txBody>
          <a:bodyPr wrap="square" rtlCol="0">
            <a:spAutoFit/>
          </a:bodyPr>
          <a:lstStyle/>
          <a:p>
            <a:r>
              <a:rPr lang="en-US" sz="2800" b="1" dirty="0">
                <a:latin typeface="Arial" panose="020B0604020202020204" pitchFamily="34" charset="0"/>
                <a:cs typeface="Arial" panose="020B0604020202020204" pitchFamily="34" charset="0"/>
              </a:rPr>
              <a:t>Series Expansion</a:t>
            </a:r>
          </a:p>
        </p:txBody>
      </p:sp>
      <mc:AlternateContent xmlns:mc="http://schemas.openxmlformats.org/markup-compatibility/2006" xmlns:a14="http://schemas.microsoft.com/office/drawing/2010/main">
        <mc:Choice Requires="a14">
          <p:sp>
            <p:nvSpPr>
              <p:cNvPr id="14" name="テキスト ボックス 157">
                <a:extLst>
                  <a:ext uri="{FF2B5EF4-FFF2-40B4-BE49-F238E27FC236}">
                    <a16:creationId xmlns:a16="http://schemas.microsoft.com/office/drawing/2014/main" id="{41F35F7E-0C5F-7533-70E3-286F2BDA794D}"/>
                  </a:ext>
                </a:extLst>
              </p:cNvPr>
              <p:cNvSpPr txBox="1"/>
              <p:nvPr/>
            </p:nvSpPr>
            <p:spPr>
              <a:xfrm>
                <a:off x="361023" y="2400949"/>
                <a:ext cx="8216816" cy="532966"/>
              </a:xfrm>
              <a:prstGeom prst="rect">
                <a:avLst/>
              </a:prstGeom>
              <a:noFill/>
            </p:spPr>
            <p:txBody>
              <a:bodyPr wrap="square">
                <a:spAutoFit/>
              </a:bodyPr>
              <a:lstStyle/>
              <a:p>
                <a14:m>
                  <m:oMath xmlns:m="http://schemas.openxmlformats.org/officeDocument/2006/math">
                    <m:r>
                      <a:rPr lang="en-US" altLang="ja-JP" sz="2800" b="1" smtClean="0">
                        <a:latin typeface="Cambria Math" panose="02040503050406030204" pitchFamily="18" charset="0"/>
                      </a:rPr>
                      <m:t>(</m:t>
                    </m:r>
                    <m:sSup>
                      <m:sSupPr>
                        <m:ctrlPr>
                          <a:rPr lang="en-US" altLang="ja-JP" sz="2800" b="1" i="1">
                            <a:latin typeface="Cambria Math" panose="02040503050406030204" pitchFamily="18" charset="0"/>
                          </a:rPr>
                        </m:ctrlPr>
                      </m:sSupPr>
                      <m:e>
                        <m:r>
                          <a:rPr lang="en-US" altLang="ja-JP" sz="2800" b="1">
                            <a:latin typeface="Cambria Math" panose="02040503050406030204" pitchFamily="18" charset="0"/>
                          </a:rPr>
                          <m:t>𝐈</m:t>
                        </m:r>
                        <m:r>
                          <a:rPr lang="en-US" altLang="ja-JP" sz="2800" b="1">
                            <a:latin typeface="Cambria Math" panose="02040503050406030204" pitchFamily="18" charset="0"/>
                          </a:rPr>
                          <m:t>−</m:t>
                        </m:r>
                        <m:r>
                          <a:rPr lang="en-US" altLang="ja-JP" sz="2800" b="1" i="0" smtClean="0">
                            <a:latin typeface="Cambria Math" panose="02040503050406030204" pitchFamily="18" charset="0"/>
                          </a:rPr>
                          <m:t>𝐊</m:t>
                        </m:r>
                        <m:r>
                          <a:rPr lang="en-US" altLang="ja-JP" sz="2800" b="1">
                            <a:latin typeface="Cambria Math" panose="02040503050406030204" pitchFamily="18" charset="0"/>
                          </a:rPr>
                          <m:t>)</m:t>
                        </m:r>
                      </m:e>
                      <m:sup>
                        <m:r>
                          <a:rPr lang="en-US" altLang="ja-JP" sz="2800" b="1">
                            <a:latin typeface="Cambria Math" panose="02040503050406030204" pitchFamily="18" charset="0"/>
                          </a:rPr>
                          <m:t>−</m:t>
                        </m:r>
                        <m:r>
                          <a:rPr lang="en-US" altLang="ja-JP" sz="2800" b="1">
                            <a:latin typeface="Cambria Math" panose="02040503050406030204" pitchFamily="18" charset="0"/>
                          </a:rPr>
                          <m:t>𝟏</m:t>
                        </m:r>
                      </m:sup>
                    </m:sSup>
                    <m:r>
                      <a:rPr lang="en-US" altLang="ja-JP" sz="2800" b="1" i="0" smtClean="0">
                        <a:latin typeface="Cambria Math" panose="02040503050406030204" pitchFamily="18" charset="0"/>
                      </a:rPr>
                      <m:t>=</m:t>
                    </m:r>
                    <m:r>
                      <a:rPr lang="en-US" altLang="ja-JP" sz="2800" b="1" i="0" smtClean="0">
                        <a:latin typeface="Cambria Math" panose="02040503050406030204" pitchFamily="18" charset="0"/>
                      </a:rPr>
                      <m:t>𝐈</m:t>
                    </m:r>
                    <m:r>
                      <a:rPr lang="en-US" altLang="ja-JP" sz="2800" b="1" i="0" smtClean="0">
                        <a:latin typeface="Cambria Math" panose="02040503050406030204" pitchFamily="18" charset="0"/>
                      </a:rPr>
                      <m:t>+</m:t>
                    </m:r>
                    <m:sSup>
                      <m:sSupPr>
                        <m:ctrlPr>
                          <a:rPr lang="en-US" altLang="ja-JP" sz="2800" b="1" i="1" smtClean="0">
                            <a:latin typeface="Cambria Math" panose="02040503050406030204" pitchFamily="18" charset="0"/>
                          </a:rPr>
                        </m:ctrlPr>
                      </m:sSupPr>
                      <m:e>
                        <m:r>
                          <a:rPr lang="en-US" altLang="ja-JP" sz="2800" b="1" i="0" smtClean="0">
                            <a:latin typeface="Cambria Math" panose="02040503050406030204" pitchFamily="18" charset="0"/>
                          </a:rPr>
                          <m:t>𝐊</m:t>
                        </m:r>
                        <m:r>
                          <a:rPr lang="en-US" altLang="ja-JP" sz="2800" b="1" i="0" smtClean="0">
                            <a:latin typeface="Cambria Math" panose="02040503050406030204" pitchFamily="18" charset="0"/>
                          </a:rPr>
                          <m:t>+</m:t>
                        </m:r>
                        <m:r>
                          <a:rPr lang="en-US" altLang="ja-JP" sz="2800" b="1" i="0" smtClean="0">
                            <a:latin typeface="Cambria Math" panose="02040503050406030204" pitchFamily="18" charset="0"/>
                          </a:rPr>
                          <m:t>𝐊</m:t>
                        </m:r>
                      </m:e>
                      <m:sup>
                        <m:r>
                          <a:rPr lang="en-US" altLang="ja-JP" sz="2800" b="1" i="1" smtClean="0">
                            <a:latin typeface="Cambria Math" panose="02040503050406030204" pitchFamily="18" charset="0"/>
                          </a:rPr>
                          <m:t>𝟐</m:t>
                        </m:r>
                      </m:sup>
                    </m:sSup>
                    <m:r>
                      <a:rPr lang="en-US" altLang="ja-JP" sz="2800" b="1" i="0" smtClean="0">
                        <a:latin typeface="Cambria Math" panose="02040503050406030204" pitchFamily="18" charset="0"/>
                      </a:rPr>
                      <m:t>+…</m:t>
                    </m:r>
                    <m:sSup>
                      <m:sSupPr>
                        <m:ctrlPr>
                          <a:rPr lang="en-US" altLang="ja-JP" sz="2800" b="1" i="1" smtClean="0">
                            <a:latin typeface="Cambria Math" panose="02040503050406030204" pitchFamily="18" charset="0"/>
                          </a:rPr>
                        </m:ctrlPr>
                      </m:sSupPr>
                      <m:e>
                        <m:r>
                          <a:rPr lang="en-US" altLang="ja-JP" sz="2800" b="1" i="0" smtClean="0">
                            <a:latin typeface="Cambria Math" panose="02040503050406030204" pitchFamily="18" charset="0"/>
                          </a:rPr>
                          <m:t>𝐊</m:t>
                        </m:r>
                      </m:e>
                      <m:sup>
                        <m:r>
                          <a:rPr lang="en-US" altLang="ja-JP" sz="2800" b="1" i="0" smtClean="0">
                            <a:latin typeface="Cambria Math" panose="02040503050406030204" pitchFamily="18" charset="0"/>
                          </a:rPr>
                          <m:t>𝐧</m:t>
                        </m:r>
                      </m:sup>
                    </m:sSup>
                  </m:oMath>
                </a14:m>
                <a:r>
                  <a:rPr lang="en-US" altLang="ja-JP" sz="2800" dirty="0">
                    <a:latin typeface="Arial" panose="020B0604020202020204" pitchFamily="34" charset="0"/>
                    <a:cs typeface="Arial" panose="020B0604020202020204" pitchFamily="34" charset="0"/>
                  </a:rPr>
                  <a:t> (n: scattering order)</a:t>
                </a:r>
                <a:endParaRPr lang="ja-JP" altLang="en-US" sz="2800" dirty="0">
                  <a:latin typeface="Arial" panose="020B0604020202020204" pitchFamily="34" charset="0"/>
                  <a:cs typeface="Arial" panose="020B0604020202020204" pitchFamily="34" charset="0"/>
                </a:endParaRPr>
              </a:p>
            </p:txBody>
          </p:sp>
        </mc:Choice>
        <mc:Fallback xmlns="">
          <p:sp>
            <p:nvSpPr>
              <p:cNvPr id="14" name="テキスト ボックス 157">
                <a:extLst>
                  <a:ext uri="{FF2B5EF4-FFF2-40B4-BE49-F238E27FC236}">
                    <a16:creationId xmlns:a16="http://schemas.microsoft.com/office/drawing/2014/main" id="{2B557810-44EE-AF07-92F4-39B43C08AC91}"/>
                  </a:ext>
                </a:extLst>
              </p:cNvPr>
              <p:cNvSpPr txBox="1">
                <a:spLocks noRot="1" noChangeAspect="1" noMove="1" noResize="1" noEditPoints="1" noAdjustHandles="1" noChangeArrowheads="1" noChangeShapeType="1" noTextEdit="1"/>
              </p:cNvSpPr>
              <p:nvPr/>
            </p:nvSpPr>
            <p:spPr>
              <a:xfrm>
                <a:off x="361023" y="2400949"/>
                <a:ext cx="8216816" cy="532966"/>
              </a:xfrm>
              <a:prstGeom prst="rect">
                <a:avLst/>
              </a:prstGeom>
              <a:blipFill>
                <a:blip r:embed="rId5"/>
                <a:stretch>
                  <a:fillRect l="-926" t="-11905" r="-1235" b="-3095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73ECDB2B-B85E-F270-5DFE-5BF1EB0EF4C7}"/>
                  </a:ext>
                </a:extLst>
              </p:cNvPr>
              <p:cNvSpPr txBox="1"/>
              <p:nvPr/>
            </p:nvSpPr>
            <p:spPr>
              <a:xfrm>
                <a:off x="8577838" y="2470245"/>
                <a:ext cx="5855337" cy="523220"/>
              </a:xfrm>
              <a:prstGeom prst="rect">
                <a:avLst/>
              </a:prstGeom>
              <a:noFill/>
            </p:spPr>
            <p:txBody>
              <a:bodyPr wrap="square" rtlCol="0">
                <a:spAutoFit/>
              </a:bodyPr>
              <a:lstStyle/>
              <a:p>
                <a:r>
                  <a:rPr lang="en-US" sz="2800" dirty="0"/>
                  <a:t>→ </a:t>
                </a:r>
                <a:r>
                  <a:rPr lang="en-US" sz="2800" dirty="0">
                    <a:solidFill>
                      <a:srgbClr val="FF0000"/>
                    </a:solidFill>
                    <a:latin typeface="Arial" panose="020B0604020202020204" pitchFamily="34" charset="0"/>
                    <a:cs typeface="Arial" panose="020B0604020202020204" pitchFamily="34" charset="0"/>
                  </a:rPr>
                  <a:t>convergence slow as </a:t>
                </a:r>
                <a14:m>
                  <m:oMath xmlns:m="http://schemas.openxmlformats.org/officeDocument/2006/math">
                    <m:r>
                      <a:rPr lang="en-US" sz="2800" i="1" dirty="0">
                        <a:latin typeface="Cambria Math" panose="02040503050406030204" pitchFamily="18" charset="0"/>
                      </a:rPr>
                      <m:t> </m:t>
                    </m:r>
                    <m:r>
                      <a:rPr lang="ja-JP" altLang="en-US" sz="2800" b="1">
                        <a:latin typeface="Cambria Math" panose="02040503050406030204" pitchFamily="18" charset="0"/>
                      </a:rPr>
                      <m:t>𝛒</m:t>
                    </m:r>
                    <m:d>
                      <m:dPr>
                        <m:ctrlPr>
                          <a:rPr lang="en-US" altLang="ja-JP" sz="2800" b="1" i="1">
                            <a:latin typeface="Cambria Math" panose="02040503050406030204" pitchFamily="18" charset="0"/>
                          </a:rPr>
                        </m:ctrlPr>
                      </m:dPr>
                      <m:e>
                        <m:r>
                          <a:rPr lang="en-US" altLang="ja-JP" sz="2800" b="1">
                            <a:latin typeface="Cambria Math" panose="02040503050406030204" pitchFamily="18" charset="0"/>
                          </a:rPr>
                          <m:t>𝐊</m:t>
                        </m:r>
                      </m:e>
                    </m:d>
                    <m:r>
                      <a:rPr lang="en-US" altLang="ja-JP" sz="2800" b="1" i="1" smtClean="0">
                        <a:latin typeface="Cambria Math" panose="02040503050406030204" pitchFamily="18" charset="0"/>
                        <a:ea typeface="Cambria Math" panose="02040503050406030204" pitchFamily="18" charset="0"/>
                      </a:rPr>
                      <m:t>↗</m:t>
                    </m:r>
                  </m:oMath>
                </a14:m>
                <a:r>
                  <a:rPr lang="en-US" sz="2800" dirty="0"/>
                  <a:t> </a:t>
                </a:r>
              </a:p>
            </p:txBody>
          </p:sp>
        </mc:Choice>
        <mc:Fallback xmlns="">
          <p:sp>
            <p:nvSpPr>
              <p:cNvPr id="16" name="TextBox 15">
                <a:extLst>
                  <a:ext uri="{FF2B5EF4-FFF2-40B4-BE49-F238E27FC236}">
                    <a16:creationId xmlns:a16="http://schemas.microsoft.com/office/drawing/2014/main" id="{73ECDB2B-B85E-F270-5DFE-5BF1EB0EF4C7}"/>
                  </a:ext>
                </a:extLst>
              </p:cNvPr>
              <p:cNvSpPr txBox="1">
                <a:spLocks noRot="1" noChangeAspect="1" noMove="1" noResize="1" noEditPoints="1" noAdjustHandles="1" noChangeArrowheads="1" noChangeShapeType="1" noTextEdit="1"/>
              </p:cNvSpPr>
              <p:nvPr/>
            </p:nvSpPr>
            <p:spPr>
              <a:xfrm>
                <a:off x="8577838" y="2470245"/>
                <a:ext cx="5855337" cy="523220"/>
              </a:xfrm>
              <a:prstGeom prst="rect">
                <a:avLst/>
              </a:prstGeom>
              <a:blipFill>
                <a:blip r:embed="rId6"/>
                <a:stretch>
                  <a:fillRect l="-2165" t="-14286" b="-33333"/>
                </a:stretch>
              </a:blipFill>
            </p:spPr>
            <p:txBody>
              <a:bodyPr/>
              <a:lstStyle/>
              <a:p>
                <a:r>
                  <a:rPr lang="en-US">
                    <a:noFill/>
                  </a:rPr>
                  <a:t> </a:t>
                </a:r>
              </a:p>
            </p:txBody>
          </p:sp>
        </mc:Fallback>
      </mc:AlternateContent>
      <p:sp>
        <p:nvSpPr>
          <p:cNvPr id="17" name="TextBox 16">
            <a:extLst>
              <a:ext uri="{FF2B5EF4-FFF2-40B4-BE49-F238E27FC236}">
                <a16:creationId xmlns:a16="http://schemas.microsoft.com/office/drawing/2014/main" id="{1B320204-C17B-6F6F-F04A-D4FD0DF6D1E2}"/>
              </a:ext>
            </a:extLst>
          </p:cNvPr>
          <p:cNvSpPr txBox="1"/>
          <p:nvPr/>
        </p:nvSpPr>
        <p:spPr>
          <a:xfrm>
            <a:off x="361023" y="3345369"/>
            <a:ext cx="4995496" cy="523220"/>
          </a:xfrm>
          <a:prstGeom prst="rect">
            <a:avLst/>
          </a:prstGeom>
          <a:solidFill>
            <a:schemeClr val="accent6">
              <a:lumMod val="60000"/>
              <a:lumOff val="40000"/>
            </a:schemeClr>
          </a:solidFill>
        </p:spPr>
        <p:txBody>
          <a:bodyPr wrap="square" rtlCol="0">
            <a:spAutoFit/>
          </a:bodyPr>
          <a:lstStyle/>
          <a:p>
            <a:r>
              <a:rPr lang="en-US" sz="2800" b="1" dirty="0">
                <a:latin typeface="Arial" panose="020B0604020202020204" pitchFamily="34" charset="0"/>
                <a:cs typeface="Arial" panose="020B0604020202020204" pitchFamily="34" charset="0"/>
              </a:rPr>
              <a:t>Renormalized Expansion </a:t>
            </a:r>
            <a:r>
              <a:rPr lang="en-US" altLang="ja-JP" sz="2800" dirty="0">
                <a:latin typeface="Arial" panose="020B0604020202020204" pitchFamily="34" charset="0"/>
                <a:cs typeface="Arial" panose="020B0604020202020204" pitchFamily="34" charset="0"/>
                <a:sym typeface="+mn-ea"/>
              </a:rPr>
              <a:t>[3]</a:t>
            </a:r>
            <a:endParaRPr lang="en-US" sz="2800" b="1" dirty="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5B7EAB05-8603-D6CB-6FB9-33739B968403}"/>
              </a:ext>
            </a:extLst>
          </p:cNvPr>
          <p:cNvSpPr txBox="1"/>
          <p:nvPr/>
        </p:nvSpPr>
        <p:spPr>
          <a:xfrm>
            <a:off x="6373619" y="9630247"/>
            <a:ext cx="6766717" cy="369332"/>
          </a:xfrm>
          <a:prstGeom prst="rect">
            <a:avLst/>
          </a:prstGeom>
          <a:noFill/>
        </p:spPr>
        <p:txBody>
          <a:bodyPr wrap="square" rtlCol="0">
            <a:spAutoFit/>
          </a:bodyPr>
          <a:lstStyle/>
          <a:p>
            <a:r>
              <a:rPr lang="en-US" altLang="ja-JP" sz="1800" dirty="0">
                <a:latin typeface="Arial" panose="020B0604020202020204" pitchFamily="34" charset="0"/>
                <a:cs typeface="Arial" panose="020B0604020202020204" pitchFamily="34" charset="0"/>
              </a:rPr>
              <a:t>[3]   Takatsu, A. </a:t>
            </a:r>
            <a:r>
              <a:rPr lang="en-US" altLang="ja-JP" sz="1800" i="1" dirty="0">
                <a:latin typeface="Arial" panose="020B0604020202020204" pitchFamily="34" charset="0"/>
                <a:cs typeface="Arial" panose="020B0604020202020204" pitchFamily="34" charset="0"/>
              </a:rPr>
              <a:t>et al.,</a:t>
            </a:r>
            <a:r>
              <a:rPr lang="en-US" altLang="ja-JP" sz="1800" dirty="0">
                <a:latin typeface="Arial" panose="020B0604020202020204" pitchFamily="34" charset="0"/>
                <a:cs typeface="Arial" panose="020B0604020202020204" pitchFamily="34" charset="0"/>
              </a:rPr>
              <a:t> </a:t>
            </a:r>
            <a:r>
              <a:rPr lang="en-US" altLang="ja-JP" sz="1800" i="1" dirty="0">
                <a:latin typeface="Arial" panose="020B0604020202020204" pitchFamily="34" charset="0"/>
                <a:cs typeface="Arial" panose="020B0604020202020204" pitchFamily="34" charset="0"/>
              </a:rPr>
              <a:t>Phys. Chem. Chem.</a:t>
            </a:r>
            <a:r>
              <a:rPr lang="en-US" altLang="ja-JP" sz="1800" dirty="0">
                <a:latin typeface="Arial" panose="020B0604020202020204" pitchFamily="34" charset="0"/>
                <a:cs typeface="Arial" panose="020B0604020202020204" pitchFamily="34" charset="0"/>
              </a:rPr>
              <a:t> </a:t>
            </a:r>
            <a:r>
              <a:rPr lang="en-US" altLang="ja-JP" sz="1800" b="1" dirty="0">
                <a:latin typeface="Arial" panose="020B0604020202020204" pitchFamily="34" charset="0"/>
                <a:cs typeface="Arial" panose="020B0604020202020204" pitchFamily="34" charset="0"/>
              </a:rPr>
              <a:t>24</a:t>
            </a:r>
            <a:r>
              <a:rPr lang="en-US" altLang="ja-JP" sz="1800" dirty="0">
                <a:latin typeface="Arial" panose="020B0604020202020204" pitchFamily="34" charset="0"/>
                <a:cs typeface="Arial" panose="020B0604020202020204" pitchFamily="34" charset="0"/>
              </a:rPr>
              <a:t> 5658–5668 (2022</a:t>
            </a:r>
            <a:r>
              <a:rPr lang="en-US" altLang="ja-JP" sz="1800" dirty="0">
                <a:latin typeface="Arial" panose="02080604020202020204" pitchFamily="34" charset="0"/>
                <a:cs typeface="Arial" panose="02080604020202020204" pitchFamily="34" charset="0"/>
              </a:rPr>
              <a:t>).</a:t>
            </a:r>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59F094F3-9F41-2D8A-3F4D-B066879758AF}"/>
                  </a:ext>
                </a:extLst>
              </p:cNvPr>
              <p:cNvSpPr txBox="1"/>
              <p:nvPr/>
            </p:nvSpPr>
            <p:spPr>
              <a:xfrm>
                <a:off x="361023" y="4191062"/>
                <a:ext cx="5501895" cy="523220"/>
              </a:xfrm>
              <a:prstGeom prst="rect">
                <a:avLst/>
              </a:prstGeom>
              <a:noFill/>
            </p:spPr>
            <p:txBody>
              <a:bodyPr wrap="square" rtlCol="0">
                <a:spAutoFit/>
              </a:bodyPr>
              <a:lstStyle/>
              <a:p>
                <a:r>
                  <a:rPr lang="en-US" altLang="ja-JP" sz="2800" b="1" dirty="0"/>
                  <a:t>Def: </a:t>
                </a:r>
                <a14:m>
                  <m:oMath xmlns:m="http://schemas.openxmlformats.org/officeDocument/2006/math">
                    <m:r>
                      <a:rPr lang="en-US" altLang="ja-JP" sz="2800" b="1">
                        <a:latin typeface="Cambria Math" panose="02040503050406030204" pitchFamily="18" charset="0"/>
                      </a:rPr>
                      <m:t>𝐆</m:t>
                    </m:r>
                    <m:r>
                      <a:rPr lang="en-US" altLang="ja-JP" sz="2800" b="1" i="1">
                        <a:latin typeface="Cambria Math" panose="02040503050406030204" pitchFamily="18" charset="0"/>
                      </a:rPr>
                      <m:t>=</m:t>
                    </m:r>
                    <m:d>
                      <m:dPr>
                        <m:ctrlPr>
                          <a:rPr lang="en-US" altLang="ja-JP" sz="2800" b="1" i="1">
                            <a:latin typeface="Cambria Math" panose="02040503050406030204" pitchFamily="18" charset="0"/>
                          </a:rPr>
                        </m:ctrlPr>
                      </m:dPr>
                      <m:e>
                        <m:r>
                          <a:rPr lang="en-US" altLang="ja-JP" sz="2800" b="1" i="1">
                            <a:latin typeface="Cambria Math" panose="02040503050406030204" pitchFamily="18" charset="0"/>
                          </a:rPr>
                          <m:t>𝟏</m:t>
                        </m:r>
                        <m:r>
                          <a:rPr lang="en-US" altLang="ja-JP" sz="2800" b="1" i="1">
                            <a:latin typeface="Cambria Math" panose="02040503050406030204" pitchFamily="18" charset="0"/>
                          </a:rPr>
                          <m:t>−</m:t>
                        </m:r>
                        <m:r>
                          <m:rPr>
                            <m:sty m:val="p"/>
                          </m:rPr>
                          <a:rPr lang="en-US" altLang="ja-JP" sz="2800" b="1" i="1">
                            <a:latin typeface="Cambria Math" panose="02040503050406030204" pitchFamily="18" charset="0"/>
                          </a:rPr>
                          <m:t>ω</m:t>
                        </m:r>
                      </m:e>
                    </m:d>
                    <m:r>
                      <a:rPr lang="en-US" altLang="ja-JP" sz="2800" b="1">
                        <a:latin typeface="Cambria Math" panose="02040503050406030204" pitchFamily="18" charset="0"/>
                      </a:rPr>
                      <m:t>𝐈</m:t>
                    </m:r>
                    <m:r>
                      <a:rPr lang="en-US" altLang="ja-JP" sz="2800" b="1" i="1">
                        <a:latin typeface="Cambria Math" panose="02040503050406030204" pitchFamily="18" charset="0"/>
                      </a:rPr>
                      <m:t>+</m:t>
                    </m:r>
                    <m:r>
                      <m:rPr>
                        <m:sty m:val="p"/>
                      </m:rPr>
                      <a:rPr lang="en-US" altLang="ja-JP" sz="2800" b="1" i="1">
                        <a:latin typeface="Cambria Math" panose="02040503050406030204" pitchFamily="18" charset="0"/>
                      </a:rPr>
                      <m:t>ω</m:t>
                    </m:r>
                    <m:r>
                      <a:rPr lang="en-US" altLang="ja-JP" sz="2800" b="1">
                        <a:latin typeface="Cambria Math" panose="02040503050406030204" pitchFamily="18" charset="0"/>
                      </a:rPr>
                      <m:t>𝐊</m:t>
                    </m:r>
                    <m:r>
                      <a:rPr lang="en-US" altLang="ja-JP" sz="2800" b="1">
                        <a:latin typeface="Cambria Math" panose="02040503050406030204" pitchFamily="18" charset="0"/>
                      </a:rPr>
                      <m:t> </m:t>
                    </m:r>
                  </m:oMath>
                </a14:m>
                <a:r>
                  <a:rPr lang="en-US" altLang="ja-JP" sz="2800" b="1" dirty="0"/>
                  <a:t>(</a:t>
                </a:r>
                <a14:m>
                  <m:oMath xmlns:m="http://schemas.openxmlformats.org/officeDocument/2006/math">
                    <m:r>
                      <m:rPr>
                        <m:sty m:val="p"/>
                      </m:rPr>
                      <a:rPr lang="en-US" altLang="ja-JP" sz="2800" b="1" i="1">
                        <a:latin typeface="Cambria Math" panose="02040503050406030204" pitchFamily="18" charset="0"/>
                      </a:rPr>
                      <m:t>ω</m:t>
                    </m:r>
                    <m:r>
                      <a:rPr lang="en-US" altLang="ja-JP" sz="2800" b="1" i="1" smtClean="0">
                        <a:latin typeface="Cambria Math" panose="02040503050406030204" pitchFamily="18" charset="0"/>
                        <a:ea typeface="Cambria Math" panose="02040503050406030204" pitchFamily="18" charset="0"/>
                      </a:rPr>
                      <m:t>∈</m:t>
                    </m:r>
                    <m:r>
                      <a:rPr lang="en-US" altLang="ja-JP" sz="2800" b="1" i="1" smtClean="0">
                        <a:latin typeface="Cambria Math" panose="02040503050406030204" pitchFamily="18" charset="0"/>
                        <a:ea typeface="Cambria Math" panose="02040503050406030204" pitchFamily="18" charset="0"/>
                      </a:rPr>
                      <m:t>ℂ</m:t>
                    </m:r>
                  </m:oMath>
                </a14:m>
                <a:r>
                  <a:rPr lang="en-US" altLang="ja-JP" sz="2800" b="1" dirty="0"/>
                  <a:t>)</a:t>
                </a:r>
              </a:p>
            </p:txBody>
          </p:sp>
        </mc:Choice>
        <mc:Fallback xmlns="">
          <p:sp>
            <p:nvSpPr>
              <p:cNvPr id="19" name="TextBox 18">
                <a:extLst>
                  <a:ext uri="{FF2B5EF4-FFF2-40B4-BE49-F238E27FC236}">
                    <a16:creationId xmlns:a16="http://schemas.microsoft.com/office/drawing/2014/main" id="{F66E8146-FF83-0630-3387-5D97F0F46DBA}"/>
                  </a:ext>
                </a:extLst>
              </p:cNvPr>
              <p:cNvSpPr txBox="1">
                <a:spLocks noRot="1" noChangeAspect="1" noMove="1" noResize="1" noEditPoints="1" noAdjustHandles="1" noChangeArrowheads="1" noChangeShapeType="1" noTextEdit="1"/>
              </p:cNvSpPr>
              <p:nvPr/>
            </p:nvSpPr>
            <p:spPr>
              <a:xfrm>
                <a:off x="361023" y="4191062"/>
                <a:ext cx="5501895" cy="523220"/>
              </a:xfrm>
              <a:prstGeom prst="rect">
                <a:avLst/>
              </a:prstGeom>
              <a:blipFill>
                <a:blip r:embed="rId7"/>
                <a:stretch>
                  <a:fillRect l="-2304" t="-14286" b="-3095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7D092A77-005C-8472-4791-5F5F68EE65B2}"/>
                  </a:ext>
                </a:extLst>
              </p:cNvPr>
              <p:cNvSpPr txBox="1"/>
              <p:nvPr/>
            </p:nvSpPr>
            <p:spPr>
              <a:xfrm>
                <a:off x="8577838" y="4366150"/>
                <a:ext cx="5855337" cy="129958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We have a proof that:</a:t>
                </a:r>
              </a:p>
              <a:p>
                <a:endParaRPr lang="en-US" dirty="0"/>
              </a:p>
              <a:p>
                <a:r>
                  <a:rPr lang="en-US" sz="2800" dirty="0">
                    <a:latin typeface="Arial" panose="020B0604020202020204" pitchFamily="34" charset="0"/>
                    <a:cs typeface="Arial" panose="020B0604020202020204" pitchFamily="34" charset="0"/>
                  </a:rPr>
                  <a:t>If</a:t>
                </a:r>
                <a:r>
                  <a:rPr lang="en-US" dirty="0"/>
                  <a:t> </a:t>
                </a:r>
                <a14:m>
                  <m:oMath xmlns:m="http://schemas.openxmlformats.org/officeDocument/2006/math">
                    <m:r>
                      <m:rPr>
                        <m:sty m:val="p"/>
                      </m:rPr>
                      <a:rPr lang="en-US" altLang="ja-JP" sz="2800" b="1" i="1">
                        <a:latin typeface="Cambria Math" panose="02040503050406030204" pitchFamily="18" charset="0"/>
                      </a:rPr>
                      <m:t>ω</m:t>
                    </m:r>
                  </m:oMath>
                </a14:m>
                <a:r>
                  <a:rPr lang="en-US" dirty="0"/>
                  <a:t> </a:t>
                </a:r>
                <a:r>
                  <a:rPr lang="en-US" sz="2800" dirty="0">
                    <a:latin typeface="Arial" panose="020B0604020202020204" pitchFamily="34" charset="0"/>
                    <a:cs typeface="Arial" panose="020B0604020202020204" pitchFamily="34" charset="0"/>
                  </a:rPr>
                  <a:t>in a unit circle,</a:t>
                </a:r>
                <a14:m>
                  <m:oMath xmlns:m="http://schemas.openxmlformats.org/officeDocument/2006/math">
                    <m:r>
                      <a:rPr lang="en-US" altLang="ja-JP" sz="2800" b="0" i="0" smtClean="0">
                        <a:latin typeface="Cambria Math" panose="02040503050406030204" pitchFamily="18" charset="0"/>
                      </a:rPr>
                      <m:t>   </m:t>
                    </m:r>
                    <m:r>
                      <a:rPr lang="ja-JP" altLang="en-US" sz="2800" b="1">
                        <a:latin typeface="Cambria Math" panose="02040503050406030204" pitchFamily="18" charset="0"/>
                      </a:rPr>
                      <m:t>𝛒</m:t>
                    </m:r>
                    <m:d>
                      <m:dPr>
                        <m:ctrlPr>
                          <a:rPr lang="en-US" altLang="ja-JP" sz="2800" b="1" i="1">
                            <a:latin typeface="Cambria Math" panose="02040503050406030204" pitchFamily="18" charset="0"/>
                          </a:rPr>
                        </m:ctrlPr>
                      </m:dPr>
                      <m:e>
                        <m:r>
                          <a:rPr lang="en-US" altLang="ja-JP" sz="2800" b="1">
                            <a:latin typeface="Cambria Math" panose="02040503050406030204" pitchFamily="18" charset="0"/>
                          </a:rPr>
                          <m:t>𝐆</m:t>
                        </m:r>
                      </m:e>
                    </m:d>
                    <m:r>
                      <a:rPr lang="en-US" altLang="ja-JP" sz="2800" b="1" i="1" smtClean="0">
                        <a:latin typeface="Cambria Math" panose="02040503050406030204" pitchFamily="18" charset="0"/>
                      </a:rPr>
                      <m:t>&lt;</m:t>
                    </m:r>
                    <m:r>
                      <a:rPr lang="ja-JP" altLang="en-US" sz="2800" b="1">
                        <a:latin typeface="Cambria Math" panose="02040503050406030204" pitchFamily="18" charset="0"/>
                      </a:rPr>
                      <m:t>𝛒</m:t>
                    </m:r>
                    <m:d>
                      <m:dPr>
                        <m:ctrlPr>
                          <a:rPr lang="en-US" altLang="ja-JP" sz="2800" b="1" i="1">
                            <a:latin typeface="Cambria Math" panose="02040503050406030204" pitchFamily="18" charset="0"/>
                          </a:rPr>
                        </m:ctrlPr>
                      </m:dPr>
                      <m:e>
                        <m:r>
                          <a:rPr lang="en-US" altLang="ja-JP" sz="2800" b="1">
                            <a:latin typeface="Cambria Math" panose="02040503050406030204" pitchFamily="18" charset="0"/>
                          </a:rPr>
                          <m:t>𝐊</m:t>
                        </m:r>
                      </m:e>
                    </m:d>
                  </m:oMath>
                </a14:m>
                <a:r>
                  <a:rPr lang="en-US" dirty="0"/>
                  <a:t> </a:t>
                </a:r>
              </a:p>
            </p:txBody>
          </p:sp>
        </mc:Choice>
        <mc:Fallback xmlns="">
          <p:sp>
            <p:nvSpPr>
              <p:cNvPr id="20" name="TextBox 19">
                <a:extLst>
                  <a:ext uri="{FF2B5EF4-FFF2-40B4-BE49-F238E27FC236}">
                    <a16:creationId xmlns:a16="http://schemas.microsoft.com/office/drawing/2014/main" id="{873454E6-311C-412C-A361-2A84AF067A74}"/>
                  </a:ext>
                </a:extLst>
              </p:cNvPr>
              <p:cNvSpPr txBox="1">
                <a:spLocks noRot="1" noChangeAspect="1" noMove="1" noResize="1" noEditPoints="1" noAdjustHandles="1" noChangeArrowheads="1" noChangeShapeType="1" noTextEdit="1"/>
              </p:cNvSpPr>
              <p:nvPr/>
            </p:nvSpPr>
            <p:spPr>
              <a:xfrm>
                <a:off x="8577838" y="4366150"/>
                <a:ext cx="5855337" cy="1299587"/>
              </a:xfrm>
              <a:prstGeom prst="rect">
                <a:avLst/>
              </a:prstGeom>
              <a:blipFill>
                <a:blip r:embed="rId8"/>
                <a:stretch>
                  <a:fillRect l="-2165" t="-4854" b="-1262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61A147D4-317A-E831-08AC-BA15AD80BCDF}"/>
                  </a:ext>
                </a:extLst>
              </p:cNvPr>
              <p:cNvSpPr txBox="1"/>
              <p:nvPr/>
            </p:nvSpPr>
            <p:spPr>
              <a:xfrm>
                <a:off x="361022" y="6015937"/>
                <a:ext cx="7832719" cy="1384995"/>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If</a:t>
                </a:r>
                <a:r>
                  <a:rPr lang="en-US" dirty="0"/>
                  <a:t> </a:t>
                </a:r>
                <a14:m>
                  <m:oMath xmlns:m="http://schemas.openxmlformats.org/officeDocument/2006/math">
                    <m:r>
                      <a:rPr lang="en-US" sz="2800" b="1">
                        <a:latin typeface="Cambria Math" panose="02040503050406030204" pitchFamily="18" charset="0"/>
                      </a:rPr>
                      <m:t>𝐊</m:t>
                    </m:r>
                    <m:r>
                      <a:rPr lang="en-US" sz="2800" b="1" i="1">
                        <a:latin typeface="Cambria Math" panose="02040503050406030204" pitchFamily="18" charset="0"/>
                      </a:rPr>
                      <m:t> </m:t>
                    </m:r>
                  </m:oMath>
                </a14:m>
                <a:r>
                  <a:rPr lang="en-US" sz="2800" dirty="0">
                    <a:latin typeface="Arial" panose="020B0604020202020204" pitchFamily="34" charset="0"/>
                    <a:cs typeface="Arial" panose="020B0604020202020204" pitchFamily="34" charset="0"/>
                  </a:rPr>
                  <a:t>is diagonalized:</a:t>
                </a:r>
              </a:p>
              <a:p>
                <a:endParaRPr lang="en-US" sz="2800" dirty="0">
                  <a:latin typeface="Arial" panose="020B0604020202020204" pitchFamily="34" charset="0"/>
                  <a:cs typeface="Arial" panose="020B0604020202020204" pitchFamily="34" charset="0"/>
                </a:endParaRPr>
              </a:p>
              <a:p>
                <a14:m>
                  <m:oMath xmlns:m="http://schemas.openxmlformats.org/officeDocument/2006/math">
                    <m:sSub>
                      <m:sSubPr>
                        <m:ctrlPr>
                          <a:rPr lang="en-US" sz="2800" i="1" smtClean="0">
                            <a:latin typeface="Cambria Math" panose="02040503050406030204" pitchFamily="18" charset="0"/>
                          </a:rPr>
                        </m:ctrlPr>
                      </m:sSubPr>
                      <m:e>
                        <m:r>
                          <a:rPr lang="en-US" sz="2800" i="1" smtClean="0">
                            <a:latin typeface="Cambria Math" panose="02040503050406030204" pitchFamily="18" charset="0"/>
                            <a:ea typeface="Cambria Math" panose="02040503050406030204" pitchFamily="18" charset="0"/>
                          </a:rPr>
                          <m:t>𝜆</m:t>
                        </m:r>
                      </m:e>
                      <m:sub>
                        <m:r>
                          <a:rPr lang="en-US" sz="2800" b="0" i="1" smtClean="0">
                            <a:latin typeface="Cambria Math" panose="02040503050406030204" pitchFamily="18" charset="0"/>
                          </a:rPr>
                          <m:t>𝑖</m:t>
                        </m:r>
                      </m:sub>
                    </m:sSub>
                    <m:d>
                      <m:dPr>
                        <m:ctrlPr>
                          <a:rPr lang="en-US" sz="2800" b="0" i="1" smtClean="0">
                            <a:latin typeface="Cambria Math" panose="02040503050406030204" pitchFamily="18" charset="0"/>
                          </a:rPr>
                        </m:ctrlPr>
                      </m:dPr>
                      <m:e>
                        <m:r>
                          <a:rPr lang="en-US" altLang="ja-JP" sz="2800" b="1">
                            <a:latin typeface="Cambria Math" panose="02040503050406030204" pitchFamily="18" charset="0"/>
                          </a:rPr>
                          <m:t>𝐆</m:t>
                        </m:r>
                      </m:e>
                    </m:d>
                    <m:r>
                      <a:rPr lang="en-US" sz="2800" b="0" i="1" smtClean="0">
                        <a:latin typeface="Cambria Math" panose="02040503050406030204" pitchFamily="18" charset="0"/>
                      </a:rPr>
                      <m:t>=</m:t>
                    </m:r>
                  </m:oMath>
                </a14:m>
                <a:r>
                  <a:rPr lang="en-US" altLang="ja-JP" sz="2800" b="1" dirty="0"/>
                  <a:t> </a:t>
                </a:r>
                <a14:m>
                  <m:oMath xmlns:m="http://schemas.openxmlformats.org/officeDocument/2006/math">
                    <m:d>
                      <m:dPr>
                        <m:ctrlPr>
                          <a:rPr lang="en-US" altLang="ja-JP" sz="2800" b="1" i="1">
                            <a:latin typeface="Cambria Math" panose="02040503050406030204" pitchFamily="18" charset="0"/>
                          </a:rPr>
                        </m:ctrlPr>
                      </m:dPr>
                      <m:e>
                        <m:r>
                          <a:rPr lang="en-US" altLang="ja-JP" sz="2800" b="1" i="1">
                            <a:latin typeface="Cambria Math" panose="02040503050406030204" pitchFamily="18" charset="0"/>
                          </a:rPr>
                          <m:t>𝟏</m:t>
                        </m:r>
                        <m:r>
                          <a:rPr lang="en-US" altLang="ja-JP" sz="2800" b="1" i="1">
                            <a:latin typeface="Cambria Math" panose="02040503050406030204" pitchFamily="18" charset="0"/>
                          </a:rPr>
                          <m:t>−</m:t>
                        </m:r>
                        <m:r>
                          <m:rPr>
                            <m:sty m:val="p"/>
                          </m:rPr>
                          <a:rPr lang="en-US" altLang="ja-JP" sz="2800" b="1" i="1">
                            <a:latin typeface="Cambria Math" panose="02040503050406030204" pitchFamily="18" charset="0"/>
                          </a:rPr>
                          <m:t>ω</m:t>
                        </m:r>
                      </m:e>
                    </m:d>
                    <m:r>
                      <a:rPr lang="en-US" altLang="ja-JP" sz="2800" b="1" i="1">
                        <a:latin typeface="Cambria Math" panose="02040503050406030204" pitchFamily="18" charset="0"/>
                      </a:rPr>
                      <m:t>+</m:t>
                    </m:r>
                    <m:r>
                      <m:rPr>
                        <m:sty m:val="p"/>
                      </m:rPr>
                      <a:rPr lang="en-US" altLang="ja-JP" sz="2800" b="1" i="1">
                        <a:latin typeface="Cambria Math" panose="02040503050406030204" pitchFamily="18" charset="0"/>
                      </a:rPr>
                      <m:t>ω</m:t>
                    </m:r>
                    <m:sSub>
                      <m:sSubPr>
                        <m:ctrlPr>
                          <a:rPr lang="en-US" sz="2800" i="1">
                            <a:latin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𝜆</m:t>
                        </m:r>
                      </m:e>
                      <m:sub>
                        <m:r>
                          <a:rPr lang="en-US" sz="2800" i="1">
                            <a:latin typeface="Cambria Math" panose="02040503050406030204" pitchFamily="18" charset="0"/>
                          </a:rPr>
                          <m:t>𝑖</m:t>
                        </m:r>
                      </m:sub>
                    </m:sSub>
                    <m:d>
                      <m:dPr>
                        <m:ctrlPr>
                          <a:rPr lang="en-US" sz="2800" i="1">
                            <a:latin typeface="Cambria Math" panose="02040503050406030204" pitchFamily="18" charset="0"/>
                          </a:rPr>
                        </m:ctrlPr>
                      </m:dPr>
                      <m:e>
                        <m:r>
                          <a:rPr lang="en-US" sz="2800" b="1" i="0" smtClean="0">
                            <a:latin typeface="Cambria Math" panose="02040503050406030204" pitchFamily="18" charset="0"/>
                          </a:rPr>
                          <m:t>𝐊</m:t>
                        </m:r>
                      </m:e>
                    </m:d>
                  </m:oMath>
                </a14:m>
                <a:r>
                  <a:rPr lang="en-US" sz="2800" dirty="0"/>
                  <a:t> (</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𝜆</m:t>
                        </m:r>
                      </m:e>
                      <m:sub>
                        <m:r>
                          <a:rPr lang="en-US" sz="2800" i="1">
                            <a:latin typeface="Cambria Math" panose="02040503050406030204" pitchFamily="18" charset="0"/>
                          </a:rPr>
                          <m:t>𝑖</m:t>
                        </m:r>
                      </m:sub>
                    </m:sSub>
                    <m:d>
                      <m:dPr>
                        <m:ctrlPr>
                          <a:rPr lang="en-US" sz="2800" i="1">
                            <a:latin typeface="Cambria Math" panose="02040503050406030204" pitchFamily="18" charset="0"/>
                          </a:rPr>
                        </m:ctrlPr>
                      </m:dPr>
                      <m:e>
                        <m:r>
                          <a:rPr lang="en-US" sz="2800" b="1" i="0" smtClean="0">
                            <a:latin typeface="Cambria Math" panose="02040503050406030204" pitchFamily="18" charset="0"/>
                          </a:rPr>
                          <m:t>𝐆</m:t>
                        </m:r>
                      </m:e>
                    </m:d>
                  </m:oMath>
                </a14:m>
                <a:r>
                  <a:rPr lang="en-US" sz="2800" dirty="0">
                    <a:latin typeface="Arial" panose="020B0604020202020204" pitchFamily="34" charset="0"/>
                    <a:cs typeface="Arial" panose="020B0604020202020204" pitchFamily="34" charset="0"/>
                  </a:rPr>
                  <a:t>:</a:t>
                </a:r>
                <a:r>
                  <a:rPr lang="en-US" sz="2800" dirty="0"/>
                  <a:t> </a:t>
                </a:r>
                <a:r>
                  <a:rPr lang="en-US" sz="2800" dirty="0" err="1">
                    <a:latin typeface="Arial" panose="020B0604020202020204" pitchFamily="34" charset="0"/>
                    <a:cs typeface="Arial" panose="020B0604020202020204" pitchFamily="34" charset="0"/>
                  </a:rPr>
                  <a:t>i</a:t>
                </a:r>
                <a:r>
                  <a:rPr lang="en-US" sz="2800" baseline="30000" dirty="0" err="1">
                    <a:latin typeface="Arial" panose="020B0604020202020204" pitchFamily="34" charset="0"/>
                    <a:cs typeface="Arial" panose="020B0604020202020204" pitchFamily="34" charset="0"/>
                  </a:rPr>
                  <a:t>th</a:t>
                </a:r>
                <a:r>
                  <a:rPr lang="en-US" sz="2800" dirty="0">
                    <a:latin typeface="Arial" panose="020B0604020202020204" pitchFamily="34" charset="0"/>
                    <a:cs typeface="Arial" panose="020B0604020202020204" pitchFamily="34" charset="0"/>
                  </a:rPr>
                  <a:t> eigenvalue</a:t>
                </a:r>
                <a:r>
                  <a:rPr lang="en-US" sz="2800" dirty="0"/>
                  <a:t>)</a:t>
                </a:r>
              </a:p>
            </p:txBody>
          </p:sp>
        </mc:Choice>
        <mc:Fallback xmlns="">
          <p:sp>
            <p:nvSpPr>
              <p:cNvPr id="22" name="TextBox 21">
                <a:extLst>
                  <a:ext uri="{FF2B5EF4-FFF2-40B4-BE49-F238E27FC236}">
                    <a16:creationId xmlns:a16="http://schemas.microsoft.com/office/drawing/2014/main" id="{61A147D4-317A-E831-08AC-BA15AD80BCDF}"/>
                  </a:ext>
                </a:extLst>
              </p:cNvPr>
              <p:cNvSpPr txBox="1">
                <a:spLocks noRot="1" noChangeAspect="1" noMove="1" noResize="1" noEditPoints="1" noAdjustHandles="1" noChangeArrowheads="1" noChangeShapeType="1" noTextEdit="1"/>
              </p:cNvSpPr>
              <p:nvPr/>
            </p:nvSpPr>
            <p:spPr>
              <a:xfrm>
                <a:off x="361022" y="6015937"/>
                <a:ext cx="7832719" cy="1384995"/>
              </a:xfrm>
              <a:prstGeom prst="rect">
                <a:avLst/>
              </a:prstGeom>
              <a:blipFill>
                <a:blip r:embed="rId9"/>
                <a:stretch>
                  <a:fillRect l="-1618" t="-4545" b="-11818"/>
                </a:stretch>
              </a:blipFill>
            </p:spPr>
            <p:txBody>
              <a:bodyPr/>
              <a:lstStyle/>
              <a:p>
                <a:r>
                  <a:rPr lang="en-US">
                    <a:noFill/>
                  </a:rPr>
                  <a:t> </a:t>
                </a:r>
              </a:p>
            </p:txBody>
          </p:sp>
        </mc:Fallback>
      </mc:AlternateContent>
      <p:sp>
        <p:nvSpPr>
          <p:cNvPr id="23" name="TextBox 22">
            <a:extLst>
              <a:ext uri="{FF2B5EF4-FFF2-40B4-BE49-F238E27FC236}">
                <a16:creationId xmlns:a16="http://schemas.microsoft.com/office/drawing/2014/main" id="{2B551D86-0310-B052-26E5-D8BD5D180562}"/>
              </a:ext>
            </a:extLst>
          </p:cNvPr>
          <p:cNvSpPr txBox="1"/>
          <p:nvPr/>
        </p:nvSpPr>
        <p:spPr>
          <a:xfrm>
            <a:off x="8577838" y="6816216"/>
            <a:ext cx="5691540"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 For a small Cu(111) cluster, this has been checked numerically </a:t>
            </a:r>
            <a:r>
              <a:rPr lang="en-US" altLang="ja-JP" sz="2800" dirty="0">
                <a:latin typeface="Arial" panose="020B0604020202020204" pitchFamily="34" charset="0"/>
                <a:cs typeface="Arial" panose="020B0604020202020204" pitchFamily="34" charset="0"/>
                <a:sym typeface="+mn-ea"/>
              </a:rPr>
              <a:t>[3]</a:t>
            </a:r>
            <a:r>
              <a:rPr lang="en-US" sz="2800" dirty="0">
                <a:latin typeface="Arial" panose="020B0604020202020204" pitchFamily="34" charset="0"/>
                <a:cs typeface="Arial" panose="020B0604020202020204" pitchFamily="34" charset="0"/>
              </a:rPr>
              <a:t>.</a:t>
            </a:r>
          </a:p>
        </p:txBody>
      </p: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EF2983F7-62E7-6379-E725-C6BA19F70D04}"/>
                  </a:ext>
                </a:extLst>
              </p:cNvPr>
              <p:cNvSpPr txBox="1"/>
              <p:nvPr/>
            </p:nvSpPr>
            <p:spPr>
              <a:xfrm>
                <a:off x="11633586" y="5114768"/>
                <a:ext cx="2292371" cy="523220"/>
              </a:xfrm>
              <a:prstGeom prst="rect">
                <a:avLst/>
              </a:prstGeom>
              <a:solidFill>
                <a:schemeClr val="accent6">
                  <a:lumMod val="60000"/>
                  <a:lumOff val="40000"/>
                </a:schemeClr>
              </a:solidFill>
            </p:spPr>
            <p:txBody>
              <a:bodyPr wrap="square" rtlCol="0">
                <a:spAutoFit/>
              </a:bodyPr>
              <a:lstStyle/>
              <a:p>
                <a:pPr/>
                <a14:m>
                  <m:oMathPara xmlns:m="http://schemas.openxmlformats.org/officeDocument/2006/math">
                    <m:oMathParaPr>
                      <m:jc m:val="centerGroup"/>
                    </m:oMathParaPr>
                    <m:oMath xmlns:m="http://schemas.openxmlformats.org/officeDocument/2006/math">
                      <m:r>
                        <a:rPr lang="ja-JP" altLang="en-US" sz="2800" b="1">
                          <a:latin typeface="Cambria Math" panose="02040503050406030204" pitchFamily="18" charset="0"/>
                        </a:rPr>
                        <m:t>𝛒</m:t>
                      </m:r>
                      <m:d>
                        <m:dPr>
                          <m:ctrlPr>
                            <a:rPr lang="en-US" altLang="ja-JP" sz="2800" b="1" i="1">
                              <a:latin typeface="Cambria Math" panose="02040503050406030204" pitchFamily="18" charset="0"/>
                            </a:rPr>
                          </m:ctrlPr>
                        </m:dPr>
                        <m:e>
                          <m:r>
                            <a:rPr lang="en-US" altLang="ja-JP" sz="2800" b="1">
                              <a:latin typeface="Cambria Math" panose="02040503050406030204" pitchFamily="18" charset="0"/>
                            </a:rPr>
                            <m:t>𝐆</m:t>
                          </m:r>
                        </m:e>
                      </m:d>
                      <m:r>
                        <a:rPr lang="en-US" altLang="ja-JP" sz="2800" b="1" i="1">
                          <a:latin typeface="Cambria Math" panose="02040503050406030204" pitchFamily="18" charset="0"/>
                        </a:rPr>
                        <m:t>&lt;</m:t>
                      </m:r>
                      <m:r>
                        <a:rPr lang="ja-JP" altLang="en-US" sz="2800" b="1">
                          <a:latin typeface="Cambria Math" panose="02040503050406030204" pitchFamily="18" charset="0"/>
                        </a:rPr>
                        <m:t>𝛒</m:t>
                      </m:r>
                      <m:d>
                        <m:dPr>
                          <m:ctrlPr>
                            <a:rPr lang="en-US" altLang="ja-JP" sz="2800" b="1" i="1">
                              <a:latin typeface="Cambria Math" panose="02040503050406030204" pitchFamily="18" charset="0"/>
                            </a:rPr>
                          </m:ctrlPr>
                        </m:dPr>
                        <m:e>
                          <m:r>
                            <a:rPr lang="en-US" altLang="ja-JP" sz="2800" b="1">
                              <a:latin typeface="Cambria Math" panose="02040503050406030204" pitchFamily="18" charset="0"/>
                            </a:rPr>
                            <m:t>𝐊</m:t>
                          </m:r>
                        </m:e>
                      </m:d>
                    </m:oMath>
                  </m:oMathPara>
                </a14:m>
                <a:endParaRPr lang="en-US" sz="2800" dirty="0"/>
              </a:p>
            </p:txBody>
          </p:sp>
        </mc:Choice>
        <mc:Fallback xmlns="">
          <p:sp>
            <p:nvSpPr>
              <p:cNvPr id="26" name="TextBox 25">
                <a:extLst>
                  <a:ext uri="{FF2B5EF4-FFF2-40B4-BE49-F238E27FC236}">
                    <a16:creationId xmlns:a16="http://schemas.microsoft.com/office/drawing/2014/main" id="{47B5E525-FC33-0D8C-F081-644AE1AC6E89}"/>
                  </a:ext>
                </a:extLst>
              </p:cNvPr>
              <p:cNvSpPr txBox="1">
                <a:spLocks noRot="1" noChangeAspect="1" noMove="1" noResize="1" noEditPoints="1" noAdjustHandles="1" noChangeArrowheads="1" noChangeShapeType="1" noTextEdit="1"/>
              </p:cNvSpPr>
              <p:nvPr/>
            </p:nvSpPr>
            <p:spPr>
              <a:xfrm>
                <a:off x="11633586" y="5114768"/>
                <a:ext cx="2292371" cy="523220"/>
              </a:xfrm>
              <a:prstGeom prst="rect">
                <a:avLst/>
              </a:prstGeom>
              <a:blipFill>
                <a:blip r:embed="rId10"/>
                <a:stretch>
                  <a:fillRect b="-9302"/>
                </a:stretch>
              </a:blipFill>
            </p:spPr>
            <p:txBody>
              <a:bodyPr/>
              <a:lstStyle/>
              <a:p>
                <a:r>
                  <a:rPr lang="en-US">
                    <a:noFill/>
                  </a:rPr>
                  <a:t> </a:t>
                </a:r>
              </a:p>
            </p:txBody>
          </p:sp>
        </mc:Fallback>
      </mc:AlternateContent>
      <p:sp>
        <p:nvSpPr>
          <p:cNvPr id="30" name="TextBox 29">
            <a:extLst>
              <a:ext uri="{FF2B5EF4-FFF2-40B4-BE49-F238E27FC236}">
                <a16:creationId xmlns:a16="http://schemas.microsoft.com/office/drawing/2014/main" id="{60AC41E4-8A57-98CF-DDBA-C382DD8D86FB}"/>
              </a:ext>
            </a:extLst>
          </p:cNvPr>
          <p:cNvSpPr txBox="1"/>
          <p:nvPr/>
        </p:nvSpPr>
        <p:spPr>
          <a:xfrm>
            <a:off x="325164" y="8995661"/>
            <a:ext cx="5631245" cy="5232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 </a:t>
            </a:r>
            <a:r>
              <a:rPr lang="en-US" sz="2800" dirty="0">
                <a:solidFill>
                  <a:srgbClr val="FF0000"/>
                </a:solidFill>
                <a:latin typeface="Arial" panose="020B0604020202020204" pitchFamily="34" charset="0"/>
                <a:cs typeface="Arial" panose="020B0604020202020204" pitchFamily="34" charset="0"/>
              </a:rPr>
              <a:t>Any approximation is required.</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DE6B702-8D6F-0AAE-129A-54B3403C79A1}"/>
                  </a:ext>
                </a:extLst>
              </p:cNvPr>
              <p:cNvSpPr txBox="1"/>
              <p:nvPr/>
            </p:nvSpPr>
            <p:spPr>
              <a:xfrm>
                <a:off x="7990404" y="3062455"/>
                <a:ext cx="6833316" cy="523220"/>
              </a:xfrm>
              <a:prstGeom prst="rect">
                <a:avLst/>
              </a:prstGeom>
              <a:noFill/>
            </p:spPr>
            <p:txBody>
              <a:bodyPr wrap="square" rtlCol="0">
                <a:spAutoFit/>
              </a:bodyPr>
              <a:lstStyle/>
              <a:p>
                <a14:m>
                  <m:oMath xmlns:m="http://schemas.openxmlformats.org/officeDocument/2006/math">
                    <m:r>
                      <a:rPr lang="ja-JP" altLang="en-US" sz="2800" b="1" smtClean="0">
                        <a:latin typeface="Cambria Math" panose="02040503050406030204" pitchFamily="18" charset="0"/>
                      </a:rPr>
                      <m:t>𝛒</m:t>
                    </m:r>
                    <m:d>
                      <m:dPr>
                        <m:ctrlPr>
                          <a:rPr lang="en-US" altLang="ja-JP" sz="2800" b="1" i="1">
                            <a:latin typeface="Cambria Math" panose="02040503050406030204" pitchFamily="18" charset="0"/>
                          </a:rPr>
                        </m:ctrlPr>
                      </m:dPr>
                      <m:e>
                        <m:r>
                          <a:rPr lang="en-US" altLang="ja-JP" sz="2800" b="1">
                            <a:latin typeface="Cambria Math" panose="02040503050406030204" pitchFamily="18" charset="0"/>
                          </a:rPr>
                          <m:t>𝐊</m:t>
                        </m:r>
                      </m:e>
                    </m:d>
                    <m:r>
                      <a:rPr lang="en-US" altLang="ja-JP" sz="2800" b="1" i="1" smtClean="0">
                        <a:latin typeface="Cambria Math" panose="02040503050406030204" pitchFamily="18" charset="0"/>
                      </a:rPr>
                      <m:t>=</m:t>
                    </m:r>
                    <m:func>
                      <m:funcPr>
                        <m:ctrlPr>
                          <a:rPr lang="en-US" altLang="ja-JP" sz="2800" b="1" i="1" smtClean="0">
                            <a:latin typeface="Cambria Math" panose="02040503050406030204" pitchFamily="18" charset="0"/>
                          </a:rPr>
                        </m:ctrlPr>
                      </m:funcPr>
                      <m:fName>
                        <m:limLow>
                          <m:limLowPr>
                            <m:ctrlPr>
                              <a:rPr lang="en-US" altLang="ja-JP" sz="2800" b="1" i="1" smtClean="0">
                                <a:latin typeface="Cambria Math" panose="02040503050406030204" pitchFamily="18" charset="0"/>
                              </a:rPr>
                            </m:ctrlPr>
                          </m:limLowPr>
                          <m:e>
                            <m:r>
                              <m:rPr>
                                <m:sty m:val="p"/>
                              </m:rPr>
                              <a:rPr lang="en-US" altLang="ja-JP" sz="2800" b="0" i="0" smtClean="0">
                                <a:latin typeface="Cambria Math" panose="02040503050406030204" pitchFamily="18" charset="0"/>
                              </a:rPr>
                              <m:t>max</m:t>
                            </m:r>
                          </m:e>
                          <m:lim>
                            <m:r>
                              <a:rPr lang="en-US" altLang="ja-JP" sz="2800" b="0" i="1" smtClean="0">
                                <a:latin typeface="Cambria Math" panose="02040503050406030204" pitchFamily="18" charset="0"/>
                              </a:rPr>
                              <m:t>𝑖</m:t>
                            </m:r>
                          </m:lim>
                        </m:limLow>
                      </m:fName>
                      <m:e>
                        <m:d>
                          <m:dPr>
                            <m:begChr m:val="|"/>
                            <m:endChr m:val="|"/>
                            <m:ctrlPr>
                              <a:rPr lang="en-US" altLang="ja-JP" sz="2800" b="1" i="1">
                                <a:latin typeface="Cambria Math" panose="02040503050406030204" pitchFamily="18" charset="0"/>
                              </a:rPr>
                            </m:ctrlPr>
                          </m:dPr>
                          <m:e>
                            <m:sSub>
                              <m:sSubPr>
                                <m:ctrlPr>
                                  <a:rPr lang="en-US" sz="2800" i="1">
                                    <a:latin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𝜆</m:t>
                                </m:r>
                              </m:e>
                              <m:sub>
                                <m:r>
                                  <a:rPr lang="en-US" sz="2800" i="1">
                                    <a:latin typeface="Cambria Math" panose="02040503050406030204" pitchFamily="18" charset="0"/>
                                  </a:rPr>
                                  <m:t>𝑖</m:t>
                                </m:r>
                              </m:sub>
                            </m:sSub>
                            <m:d>
                              <m:dPr>
                                <m:ctrlPr>
                                  <a:rPr lang="en-US" sz="2800" i="1">
                                    <a:latin typeface="Cambria Math" panose="02040503050406030204" pitchFamily="18" charset="0"/>
                                  </a:rPr>
                                </m:ctrlPr>
                              </m:dPr>
                              <m:e>
                                <m:r>
                                  <a:rPr lang="en-US" sz="2800" b="1">
                                    <a:latin typeface="Cambria Math" panose="02040503050406030204" pitchFamily="18" charset="0"/>
                                  </a:rPr>
                                  <m:t>𝐊</m:t>
                                </m:r>
                              </m:e>
                            </m:d>
                          </m:e>
                        </m:d>
                      </m:e>
                    </m:func>
                  </m:oMath>
                </a14:m>
                <a:r>
                  <a:rPr lang="en-US" sz="2800" dirty="0"/>
                  <a:t> (</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𝜆</m:t>
                        </m:r>
                      </m:e>
                      <m:sub>
                        <m:r>
                          <a:rPr lang="en-US" sz="2800" i="1">
                            <a:latin typeface="Cambria Math" panose="02040503050406030204" pitchFamily="18" charset="0"/>
                          </a:rPr>
                          <m:t>𝑖</m:t>
                        </m:r>
                      </m:sub>
                    </m:sSub>
                    <m:d>
                      <m:dPr>
                        <m:ctrlPr>
                          <a:rPr lang="en-US" sz="2800" i="1">
                            <a:latin typeface="Cambria Math" panose="02040503050406030204" pitchFamily="18" charset="0"/>
                          </a:rPr>
                        </m:ctrlPr>
                      </m:dPr>
                      <m:e>
                        <m:r>
                          <a:rPr lang="en-US" sz="2800" b="1" i="0" smtClean="0">
                            <a:latin typeface="Cambria Math" panose="02040503050406030204" pitchFamily="18" charset="0"/>
                          </a:rPr>
                          <m:t>𝐊</m:t>
                        </m:r>
                      </m:e>
                    </m:d>
                  </m:oMath>
                </a14:m>
                <a:r>
                  <a:rPr lang="en-US" sz="2800" dirty="0">
                    <a:latin typeface="Arial" panose="020B0604020202020204" pitchFamily="34" charset="0"/>
                    <a:cs typeface="Arial" panose="020B0604020202020204" pitchFamily="34" charset="0"/>
                  </a:rPr>
                  <a:t>:</a:t>
                </a:r>
                <a:r>
                  <a:rPr lang="en-US" sz="2800" dirty="0"/>
                  <a:t> </a:t>
                </a:r>
                <a:r>
                  <a:rPr lang="en-US" sz="2800" i="1" dirty="0" err="1">
                    <a:latin typeface="Arial" panose="020B0604020202020204" pitchFamily="34" charset="0"/>
                    <a:cs typeface="Arial" panose="020B0604020202020204" pitchFamily="34" charset="0"/>
                  </a:rPr>
                  <a:t>i</a:t>
                </a:r>
                <a:r>
                  <a:rPr lang="en-US" sz="2800" i="1" baseline="30000" dirty="0" err="1">
                    <a:latin typeface="Arial" panose="020B0604020202020204" pitchFamily="34" charset="0"/>
                    <a:cs typeface="Arial" panose="020B0604020202020204" pitchFamily="34" charset="0"/>
                  </a:rPr>
                  <a:t>th</a:t>
                </a:r>
                <a:r>
                  <a:rPr lang="en-US" sz="2800" dirty="0">
                    <a:latin typeface="Arial" panose="020B0604020202020204" pitchFamily="34" charset="0"/>
                    <a:cs typeface="Arial" panose="020B0604020202020204" pitchFamily="34" charset="0"/>
                  </a:rPr>
                  <a:t> eigenvalue</a:t>
                </a:r>
                <a:r>
                  <a:rPr lang="en-US" sz="2800" dirty="0"/>
                  <a:t>)</a:t>
                </a:r>
              </a:p>
            </p:txBody>
          </p:sp>
        </mc:Choice>
        <mc:Fallback xmlns="">
          <p:sp>
            <p:nvSpPr>
              <p:cNvPr id="2" name="TextBox 1">
                <a:extLst>
                  <a:ext uri="{FF2B5EF4-FFF2-40B4-BE49-F238E27FC236}">
                    <a16:creationId xmlns:a16="http://schemas.microsoft.com/office/drawing/2014/main" id="{8DE6B702-8D6F-0AAE-129A-54B3403C79A1}"/>
                  </a:ext>
                </a:extLst>
              </p:cNvPr>
              <p:cNvSpPr txBox="1">
                <a:spLocks noRot="1" noChangeAspect="1" noMove="1" noResize="1" noEditPoints="1" noAdjustHandles="1" noChangeArrowheads="1" noChangeShapeType="1" noTextEdit="1"/>
              </p:cNvSpPr>
              <p:nvPr/>
            </p:nvSpPr>
            <p:spPr>
              <a:xfrm>
                <a:off x="7990404" y="3062455"/>
                <a:ext cx="6833316" cy="523220"/>
              </a:xfrm>
              <a:prstGeom prst="rect">
                <a:avLst/>
              </a:prstGeom>
              <a:blipFill>
                <a:blip r:embed="rId11"/>
                <a:stretch>
                  <a:fillRect l="-742" t="-11628" r="-557" b="-32558"/>
                </a:stretch>
              </a:blipFill>
            </p:spPr>
            <p:txBody>
              <a:bodyPr/>
              <a:lstStyle/>
              <a:p>
                <a:r>
                  <a:rPr lang="en-US">
                    <a:noFill/>
                  </a:rPr>
                  <a:t> </a:t>
                </a:r>
              </a:p>
            </p:txBody>
          </p:sp>
        </mc:Fallback>
      </mc:AlternateContent>
    </p:spTree>
    <p:extLst>
      <p:ext uri="{BB962C8B-B14F-4D97-AF65-F5344CB8AC3E}">
        <p14:creationId xmlns:p14="http://schemas.microsoft.com/office/powerpoint/2010/main" val="1583977638"/>
      </p:ext>
    </p:extLst>
  </p:cSld>
  <p:clrMapOvr>
    <a:masterClrMapping/>
  </p:clrMapOvr>
</p:sld>
</file>

<file path=ppt/theme/theme1.xml><?xml version="1.0" encoding="utf-8"?>
<a:theme xmlns:a="http://schemas.openxmlformats.org/drawingml/2006/main" name="1_デザインの設定">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TM02900771[[fn=スライス]]</Template>
  <TotalTime>6923</TotalTime>
  <Words>9633</Words>
  <Application>Microsoft Macintosh PowerPoint</Application>
  <PresentationFormat>Custom</PresentationFormat>
  <Paragraphs>1135</Paragraphs>
  <Slides>66</Slides>
  <Notes>44</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66</vt:i4>
      </vt:variant>
    </vt:vector>
  </HeadingPairs>
  <TitlesOfParts>
    <vt:vector size="76" baseType="lpstr">
      <vt:lpstr>Arial MT</vt:lpstr>
      <vt:lpstr>游ゴシック</vt:lpstr>
      <vt:lpstr>游ゴシック Light</vt:lpstr>
      <vt:lpstr>Aptos</vt:lpstr>
      <vt:lpstr>Aptos Display</vt:lpstr>
      <vt:lpstr>Arial</vt:lpstr>
      <vt:lpstr>Cambria Math</vt:lpstr>
      <vt:lpstr>Wingdings</vt:lpstr>
      <vt:lpstr>1_デザインの設定</vt:lpstr>
      <vt:lpstr>Custom Design</vt:lpstr>
      <vt:lpstr>1次元鎖構造に基づく繰り込み法を用いた 大規模ヘテロ構造ペロブスカイト物質の X線光電子角度分光計算</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of X-ray photoelectron diffraction      ~ accelerating convergence ~</dc:title>
  <dc:creator>Shin YASUDA</dc:creator>
  <cp:lastModifiedBy>安田　新</cp:lastModifiedBy>
  <cp:revision>323</cp:revision>
  <dcterms:created xsi:type="dcterms:W3CDTF">2025-02-26T14:44:02Z</dcterms:created>
  <dcterms:modified xsi:type="dcterms:W3CDTF">2025-10-07T00:51:12Z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1033-11.1.0.11723</vt:lpwstr>
  </property>
</Properties>
</file>

<file path=docProps/thumbnail.jpeg>
</file>